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8" r:id="rId2"/>
    <p:sldId id="277" r:id="rId3"/>
    <p:sldId id="495" r:id="rId4"/>
    <p:sldId id="496" r:id="rId5"/>
    <p:sldId id="497" r:id="rId6"/>
    <p:sldId id="498" r:id="rId7"/>
    <p:sldId id="494" r:id="rId8"/>
    <p:sldId id="257" r:id="rId9"/>
    <p:sldId id="493" r:id="rId10"/>
    <p:sldId id="499" r:id="rId11"/>
    <p:sldId id="500"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0281E24-284C-4C22-96F8-ACBF3AA8B492}" v="6" dt="2020-12-14T11:11:42.55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57" d="100"/>
          <a:sy n="57" d="100"/>
        </p:scale>
        <p:origin x="1016"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47CE40-2C7C-4B54-B4DA-414476273DCA}" type="datetimeFigureOut">
              <a:rPr lang="en-GB" smtClean="0"/>
              <a:t>14/12/2020</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7AF68B-7582-4A80-AB65-C67A89870F6A}" type="slidenum">
              <a:rPr lang="en-GB" smtClean="0"/>
              <a:t>‹#›</a:t>
            </a:fld>
            <a:endParaRPr lang="en-GB" dirty="0"/>
          </a:p>
        </p:txBody>
      </p:sp>
    </p:spTree>
    <p:extLst>
      <p:ext uri="{BB962C8B-B14F-4D97-AF65-F5344CB8AC3E}">
        <p14:creationId xmlns:p14="http://schemas.microsoft.com/office/powerpoint/2010/main" val="24360230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Having both doses of the vaccine is key </a:t>
            </a:r>
          </a:p>
          <a:p>
            <a:r>
              <a:rPr lang="en-GB" dirty="0"/>
              <a:t>BMA-British Medical Association</a:t>
            </a:r>
          </a:p>
          <a:p>
            <a:pPr algn="l"/>
            <a:r>
              <a:rPr lang="en-US" b="0" i="0" dirty="0">
                <a:solidFill>
                  <a:srgbClr val="333333"/>
                </a:solidFill>
                <a:effectLst/>
                <a:latin typeface="Helvetica Neue"/>
              </a:rPr>
              <a:t>RNA, closely related to DNA, is present in all living cells. The strand of it called messenger RNA is a sequence of genetic code that tells cells what proteins to build so that they can function. </a:t>
            </a:r>
          </a:p>
          <a:p>
            <a:pPr algn="l"/>
            <a:r>
              <a:rPr lang="en-US" b="0" i="0" dirty="0">
                <a:solidFill>
                  <a:srgbClr val="333333"/>
                </a:solidFill>
                <a:effectLst/>
                <a:latin typeface="Helvetica Neue"/>
              </a:rPr>
              <a:t>To produce an RNA vaccine, scientists develop a synthetic version of some of the virus’ messenger RNA. </a:t>
            </a:r>
          </a:p>
          <a:p>
            <a:pPr algn="l"/>
            <a:r>
              <a:rPr lang="en-US" b="0" i="0" dirty="0">
                <a:solidFill>
                  <a:srgbClr val="333333"/>
                </a:solidFill>
                <a:effectLst/>
                <a:latin typeface="Helvetica Neue"/>
              </a:rPr>
              <a:t>When this is injected into the human body, our cells read it as an instruction to start building the proteins, including, in this case, Covid-19's distinctive 'spike' protein.</a:t>
            </a:r>
          </a:p>
          <a:p>
            <a:pPr algn="l"/>
            <a:r>
              <a:rPr lang="en-US" b="0" i="0" dirty="0">
                <a:solidFill>
                  <a:srgbClr val="333333"/>
                </a:solidFill>
                <a:effectLst/>
                <a:latin typeface="Helvetica Neue"/>
              </a:rPr>
              <a:t>Our bodies then mount an immune response by producing antibodies to fight the virus proteins made by our cells. This prepares our immune system to fight the real virus if we encounter it later on. </a:t>
            </a:r>
          </a:p>
          <a:p>
            <a:pPr algn="l"/>
            <a:r>
              <a:rPr lang="en-US" b="0" i="0" dirty="0">
                <a:solidFill>
                  <a:srgbClr val="333333"/>
                </a:solidFill>
                <a:effectLst/>
                <a:latin typeface="Helvetica Neue"/>
              </a:rPr>
              <a:t>This is different to the way some other vaccines work, where a small part of the virus itself, or the whole virus (weakened or dead), is injected into the body to trigger an immune response. </a:t>
            </a:r>
          </a:p>
          <a:p>
            <a:br>
              <a:rPr lang="en-US" b="0" i="0" dirty="0">
                <a:solidFill>
                  <a:srgbClr val="333333"/>
                </a:solidFill>
                <a:effectLst/>
                <a:latin typeface="Helvetica Neue"/>
              </a:rPr>
            </a:br>
            <a:endParaRPr lang="en-GB" dirty="0"/>
          </a:p>
        </p:txBody>
      </p:sp>
      <p:sp>
        <p:nvSpPr>
          <p:cNvPr id="4" name="Slide Number Placeholder 3"/>
          <p:cNvSpPr>
            <a:spLocks noGrp="1"/>
          </p:cNvSpPr>
          <p:nvPr>
            <p:ph type="sldNum" sz="quarter" idx="5"/>
          </p:nvPr>
        </p:nvSpPr>
        <p:spPr/>
        <p:txBody>
          <a:bodyPr/>
          <a:lstStyle/>
          <a:p>
            <a:fld id="{8363845B-7302-486B-BFAF-BA9C0C0352F4}" type="slidenum">
              <a:rPr lang="en-GB" smtClean="0"/>
              <a:t>2</a:t>
            </a:fld>
            <a:endParaRPr lang="en-GB" dirty="0"/>
          </a:p>
        </p:txBody>
      </p:sp>
    </p:spTree>
    <p:extLst>
      <p:ext uri="{BB962C8B-B14F-4D97-AF65-F5344CB8AC3E}">
        <p14:creationId xmlns:p14="http://schemas.microsoft.com/office/powerpoint/2010/main" val="7182831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Vulnerable children may be offered the vaccination quite quickly .</a:t>
            </a:r>
          </a:p>
          <a:p>
            <a:r>
              <a:rPr lang="en-GB" dirty="0"/>
              <a:t>School nurse role?</a:t>
            </a:r>
          </a:p>
        </p:txBody>
      </p:sp>
      <p:sp>
        <p:nvSpPr>
          <p:cNvPr id="4" name="Slide Number Placeholder 3"/>
          <p:cNvSpPr>
            <a:spLocks noGrp="1"/>
          </p:cNvSpPr>
          <p:nvPr>
            <p:ph type="sldNum" sz="quarter" idx="5"/>
          </p:nvPr>
        </p:nvSpPr>
        <p:spPr/>
        <p:txBody>
          <a:bodyPr/>
          <a:lstStyle/>
          <a:p>
            <a:fld id="{8363845B-7302-486B-BFAF-BA9C0C0352F4}" type="slidenum">
              <a:rPr lang="en-GB" smtClean="0"/>
              <a:t>9</a:t>
            </a:fld>
            <a:endParaRPr lang="en-GB" dirty="0"/>
          </a:p>
        </p:txBody>
      </p:sp>
    </p:spTree>
    <p:extLst>
      <p:ext uri="{BB962C8B-B14F-4D97-AF65-F5344CB8AC3E}">
        <p14:creationId xmlns:p14="http://schemas.microsoft.com/office/powerpoint/2010/main" val="36108193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E7E88-3517-4CE2-A220-FA6B805BD48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E5AB596-2E86-4110-9B64-FFFFBB96E43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7C5EA6D-DCF5-453E-834A-090BE6CEFFF4}"/>
              </a:ext>
            </a:extLst>
          </p:cNvPr>
          <p:cNvSpPr>
            <a:spLocks noGrp="1"/>
          </p:cNvSpPr>
          <p:nvPr>
            <p:ph type="dt" sz="half" idx="10"/>
          </p:nvPr>
        </p:nvSpPr>
        <p:spPr/>
        <p:txBody>
          <a:bodyPr/>
          <a:lstStyle/>
          <a:p>
            <a:fld id="{408C4EE3-67B5-4EC6-891D-F67BBD482D2F}" type="datetimeFigureOut">
              <a:rPr lang="en-GB" smtClean="0"/>
              <a:t>14/12/2020</a:t>
            </a:fld>
            <a:endParaRPr lang="en-GB" dirty="0"/>
          </a:p>
        </p:txBody>
      </p:sp>
      <p:sp>
        <p:nvSpPr>
          <p:cNvPr id="5" name="Footer Placeholder 4">
            <a:extLst>
              <a:ext uri="{FF2B5EF4-FFF2-40B4-BE49-F238E27FC236}">
                <a16:creationId xmlns:a16="http://schemas.microsoft.com/office/drawing/2014/main" id="{4984DDB3-5810-4BCC-9BE2-58E328B863F2}"/>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C417FD42-10E0-4BFD-8D1C-E470852019EE}"/>
              </a:ext>
            </a:extLst>
          </p:cNvPr>
          <p:cNvSpPr>
            <a:spLocks noGrp="1"/>
          </p:cNvSpPr>
          <p:nvPr>
            <p:ph type="sldNum" sz="quarter" idx="12"/>
          </p:nvPr>
        </p:nvSpPr>
        <p:spPr/>
        <p:txBody>
          <a:bodyPr/>
          <a:lstStyle/>
          <a:p>
            <a:fld id="{C315D8FD-66B8-4CCC-A842-DD66C100F45A}" type="slidenum">
              <a:rPr lang="en-GB" smtClean="0"/>
              <a:t>‹#›</a:t>
            </a:fld>
            <a:endParaRPr lang="en-GB" dirty="0"/>
          </a:p>
        </p:txBody>
      </p:sp>
    </p:spTree>
    <p:extLst>
      <p:ext uri="{BB962C8B-B14F-4D97-AF65-F5344CB8AC3E}">
        <p14:creationId xmlns:p14="http://schemas.microsoft.com/office/powerpoint/2010/main" val="28006451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F989D-2D8D-437E-AAFF-894DF0FD151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6900710-2BD8-49E8-A374-24F049D4A89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064F16E-4AD9-4960-9C77-89BFB5CBE05F}"/>
              </a:ext>
            </a:extLst>
          </p:cNvPr>
          <p:cNvSpPr>
            <a:spLocks noGrp="1"/>
          </p:cNvSpPr>
          <p:nvPr>
            <p:ph type="dt" sz="half" idx="10"/>
          </p:nvPr>
        </p:nvSpPr>
        <p:spPr/>
        <p:txBody>
          <a:bodyPr/>
          <a:lstStyle/>
          <a:p>
            <a:fld id="{408C4EE3-67B5-4EC6-891D-F67BBD482D2F}" type="datetimeFigureOut">
              <a:rPr lang="en-GB" smtClean="0"/>
              <a:t>14/12/2020</a:t>
            </a:fld>
            <a:endParaRPr lang="en-GB" dirty="0"/>
          </a:p>
        </p:txBody>
      </p:sp>
      <p:sp>
        <p:nvSpPr>
          <p:cNvPr id="5" name="Footer Placeholder 4">
            <a:extLst>
              <a:ext uri="{FF2B5EF4-FFF2-40B4-BE49-F238E27FC236}">
                <a16:creationId xmlns:a16="http://schemas.microsoft.com/office/drawing/2014/main" id="{4DAF2CCE-EDD2-43BF-91BF-4B754C68F04F}"/>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90E7C127-82DC-4438-9D28-8E965DD4C3D4}"/>
              </a:ext>
            </a:extLst>
          </p:cNvPr>
          <p:cNvSpPr>
            <a:spLocks noGrp="1"/>
          </p:cNvSpPr>
          <p:nvPr>
            <p:ph type="sldNum" sz="quarter" idx="12"/>
          </p:nvPr>
        </p:nvSpPr>
        <p:spPr/>
        <p:txBody>
          <a:bodyPr/>
          <a:lstStyle/>
          <a:p>
            <a:fld id="{C315D8FD-66B8-4CCC-A842-DD66C100F45A}" type="slidenum">
              <a:rPr lang="en-GB" smtClean="0"/>
              <a:t>‹#›</a:t>
            </a:fld>
            <a:endParaRPr lang="en-GB" dirty="0"/>
          </a:p>
        </p:txBody>
      </p:sp>
    </p:spTree>
    <p:extLst>
      <p:ext uri="{BB962C8B-B14F-4D97-AF65-F5344CB8AC3E}">
        <p14:creationId xmlns:p14="http://schemas.microsoft.com/office/powerpoint/2010/main" val="1437197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CC10B85-6F30-4E06-8E44-10FC0F6093C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66EE672-2B13-478C-B236-897D09B572F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D7D746A-593C-4046-8AEA-F2FBEF960326}"/>
              </a:ext>
            </a:extLst>
          </p:cNvPr>
          <p:cNvSpPr>
            <a:spLocks noGrp="1"/>
          </p:cNvSpPr>
          <p:nvPr>
            <p:ph type="dt" sz="half" idx="10"/>
          </p:nvPr>
        </p:nvSpPr>
        <p:spPr/>
        <p:txBody>
          <a:bodyPr/>
          <a:lstStyle/>
          <a:p>
            <a:fld id="{408C4EE3-67B5-4EC6-891D-F67BBD482D2F}" type="datetimeFigureOut">
              <a:rPr lang="en-GB" smtClean="0"/>
              <a:t>14/12/2020</a:t>
            </a:fld>
            <a:endParaRPr lang="en-GB" dirty="0"/>
          </a:p>
        </p:txBody>
      </p:sp>
      <p:sp>
        <p:nvSpPr>
          <p:cNvPr id="5" name="Footer Placeholder 4">
            <a:extLst>
              <a:ext uri="{FF2B5EF4-FFF2-40B4-BE49-F238E27FC236}">
                <a16:creationId xmlns:a16="http://schemas.microsoft.com/office/drawing/2014/main" id="{948072BB-113D-4C94-A830-032E0F15AAD0}"/>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7216D998-978D-46BF-9B8D-15846ADDECE7}"/>
              </a:ext>
            </a:extLst>
          </p:cNvPr>
          <p:cNvSpPr>
            <a:spLocks noGrp="1"/>
          </p:cNvSpPr>
          <p:nvPr>
            <p:ph type="sldNum" sz="quarter" idx="12"/>
          </p:nvPr>
        </p:nvSpPr>
        <p:spPr/>
        <p:txBody>
          <a:bodyPr/>
          <a:lstStyle/>
          <a:p>
            <a:fld id="{C315D8FD-66B8-4CCC-A842-DD66C100F45A}" type="slidenum">
              <a:rPr lang="en-GB" smtClean="0"/>
              <a:t>‹#›</a:t>
            </a:fld>
            <a:endParaRPr lang="en-GB" dirty="0"/>
          </a:p>
        </p:txBody>
      </p:sp>
    </p:spTree>
    <p:extLst>
      <p:ext uri="{BB962C8B-B14F-4D97-AF65-F5344CB8AC3E}">
        <p14:creationId xmlns:p14="http://schemas.microsoft.com/office/powerpoint/2010/main" val="7156621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255448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55796-DDF4-4A4B-853E-9A101C47F41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D863516-68B9-497C-AF2B-850F6AA6D87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8E71903-C24D-4328-BA95-C308BA82BCF0}"/>
              </a:ext>
            </a:extLst>
          </p:cNvPr>
          <p:cNvSpPr>
            <a:spLocks noGrp="1"/>
          </p:cNvSpPr>
          <p:nvPr>
            <p:ph type="dt" sz="half" idx="10"/>
          </p:nvPr>
        </p:nvSpPr>
        <p:spPr/>
        <p:txBody>
          <a:bodyPr/>
          <a:lstStyle/>
          <a:p>
            <a:fld id="{408C4EE3-67B5-4EC6-891D-F67BBD482D2F}" type="datetimeFigureOut">
              <a:rPr lang="en-GB" smtClean="0"/>
              <a:t>14/12/2020</a:t>
            </a:fld>
            <a:endParaRPr lang="en-GB" dirty="0"/>
          </a:p>
        </p:txBody>
      </p:sp>
      <p:sp>
        <p:nvSpPr>
          <p:cNvPr id="5" name="Footer Placeholder 4">
            <a:extLst>
              <a:ext uri="{FF2B5EF4-FFF2-40B4-BE49-F238E27FC236}">
                <a16:creationId xmlns:a16="http://schemas.microsoft.com/office/drawing/2014/main" id="{D3241026-9A6E-4BCD-B4B0-6B82329AB2DA}"/>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E80D8293-4AE7-4402-832A-89400B251E98}"/>
              </a:ext>
            </a:extLst>
          </p:cNvPr>
          <p:cNvSpPr>
            <a:spLocks noGrp="1"/>
          </p:cNvSpPr>
          <p:nvPr>
            <p:ph type="sldNum" sz="quarter" idx="12"/>
          </p:nvPr>
        </p:nvSpPr>
        <p:spPr/>
        <p:txBody>
          <a:bodyPr/>
          <a:lstStyle/>
          <a:p>
            <a:fld id="{C315D8FD-66B8-4CCC-A842-DD66C100F45A}" type="slidenum">
              <a:rPr lang="en-GB" smtClean="0"/>
              <a:t>‹#›</a:t>
            </a:fld>
            <a:endParaRPr lang="en-GB" dirty="0"/>
          </a:p>
        </p:txBody>
      </p:sp>
    </p:spTree>
    <p:extLst>
      <p:ext uri="{BB962C8B-B14F-4D97-AF65-F5344CB8AC3E}">
        <p14:creationId xmlns:p14="http://schemas.microsoft.com/office/powerpoint/2010/main" val="1549693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3B07E5-8D4B-45B7-A1FC-1A14E4B88B5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DA690DB-66A4-4EB0-905A-6CB87A5A4BB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C0A5CD0-C901-48DB-B487-D50C23F42AA4}"/>
              </a:ext>
            </a:extLst>
          </p:cNvPr>
          <p:cNvSpPr>
            <a:spLocks noGrp="1"/>
          </p:cNvSpPr>
          <p:nvPr>
            <p:ph type="dt" sz="half" idx="10"/>
          </p:nvPr>
        </p:nvSpPr>
        <p:spPr/>
        <p:txBody>
          <a:bodyPr/>
          <a:lstStyle/>
          <a:p>
            <a:fld id="{408C4EE3-67B5-4EC6-891D-F67BBD482D2F}" type="datetimeFigureOut">
              <a:rPr lang="en-GB" smtClean="0"/>
              <a:t>14/12/2020</a:t>
            </a:fld>
            <a:endParaRPr lang="en-GB" dirty="0"/>
          </a:p>
        </p:txBody>
      </p:sp>
      <p:sp>
        <p:nvSpPr>
          <p:cNvPr id="5" name="Footer Placeholder 4">
            <a:extLst>
              <a:ext uri="{FF2B5EF4-FFF2-40B4-BE49-F238E27FC236}">
                <a16:creationId xmlns:a16="http://schemas.microsoft.com/office/drawing/2014/main" id="{B4B5CFFC-8C82-43CC-9025-2566C9D28266}"/>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3A4527E0-755B-4C89-AB6F-E2F9CC1A171B}"/>
              </a:ext>
            </a:extLst>
          </p:cNvPr>
          <p:cNvSpPr>
            <a:spLocks noGrp="1"/>
          </p:cNvSpPr>
          <p:nvPr>
            <p:ph type="sldNum" sz="quarter" idx="12"/>
          </p:nvPr>
        </p:nvSpPr>
        <p:spPr/>
        <p:txBody>
          <a:bodyPr/>
          <a:lstStyle/>
          <a:p>
            <a:fld id="{C315D8FD-66B8-4CCC-A842-DD66C100F45A}" type="slidenum">
              <a:rPr lang="en-GB" smtClean="0"/>
              <a:t>‹#›</a:t>
            </a:fld>
            <a:endParaRPr lang="en-GB" dirty="0"/>
          </a:p>
        </p:txBody>
      </p:sp>
    </p:spTree>
    <p:extLst>
      <p:ext uri="{BB962C8B-B14F-4D97-AF65-F5344CB8AC3E}">
        <p14:creationId xmlns:p14="http://schemas.microsoft.com/office/powerpoint/2010/main" val="3070099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6D1B8-E55C-4DB4-957E-68832D12FBB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91B8F7E-E5D1-493C-9F7A-E64DCA8E9AD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E5F140B-DF28-40DD-9CDC-ADAD9F56281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0EE3646-351F-448F-A880-1FB20CAB5159}"/>
              </a:ext>
            </a:extLst>
          </p:cNvPr>
          <p:cNvSpPr>
            <a:spLocks noGrp="1"/>
          </p:cNvSpPr>
          <p:nvPr>
            <p:ph type="dt" sz="half" idx="10"/>
          </p:nvPr>
        </p:nvSpPr>
        <p:spPr/>
        <p:txBody>
          <a:bodyPr/>
          <a:lstStyle/>
          <a:p>
            <a:fld id="{408C4EE3-67B5-4EC6-891D-F67BBD482D2F}" type="datetimeFigureOut">
              <a:rPr lang="en-GB" smtClean="0"/>
              <a:t>14/12/2020</a:t>
            </a:fld>
            <a:endParaRPr lang="en-GB" dirty="0"/>
          </a:p>
        </p:txBody>
      </p:sp>
      <p:sp>
        <p:nvSpPr>
          <p:cNvPr id="6" name="Footer Placeholder 5">
            <a:extLst>
              <a:ext uri="{FF2B5EF4-FFF2-40B4-BE49-F238E27FC236}">
                <a16:creationId xmlns:a16="http://schemas.microsoft.com/office/drawing/2014/main" id="{53DD7D6E-7EA3-4905-93DC-ADCE7D5B5F8F}"/>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AC01F48D-1ACC-44B5-B506-C4FF3BDC8A40}"/>
              </a:ext>
            </a:extLst>
          </p:cNvPr>
          <p:cNvSpPr>
            <a:spLocks noGrp="1"/>
          </p:cNvSpPr>
          <p:nvPr>
            <p:ph type="sldNum" sz="quarter" idx="12"/>
          </p:nvPr>
        </p:nvSpPr>
        <p:spPr/>
        <p:txBody>
          <a:bodyPr/>
          <a:lstStyle/>
          <a:p>
            <a:fld id="{C315D8FD-66B8-4CCC-A842-DD66C100F45A}" type="slidenum">
              <a:rPr lang="en-GB" smtClean="0"/>
              <a:t>‹#›</a:t>
            </a:fld>
            <a:endParaRPr lang="en-GB" dirty="0"/>
          </a:p>
        </p:txBody>
      </p:sp>
    </p:spTree>
    <p:extLst>
      <p:ext uri="{BB962C8B-B14F-4D97-AF65-F5344CB8AC3E}">
        <p14:creationId xmlns:p14="http://schemas.microsoft.com/office/powerpoint/2010/main" val="2386989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95F5F-BFE9-402E-A746-EF55C919A9E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12E484F-17FF-4616-8BB6-0446C1C502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085AB33-C421-4829-B490-AA500E68B6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00EA468-97D6-46B5-A902-8A523F36A88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17764CE-2C3D-4611-BA21-2ECFF1A3D97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EE22138-1304-4614-8987-0265B83F0678}"/>
              </a:ext>
            </a:extLst>
          </p:cNvPr>
          <p:cNvSpPr>
            <a:spLocks noGrp="1"/>
          </p:cNvSpPr>
          <p:nvPr>
            <p:ph type="dt" sz="half" idx="10"/>
          </p:nvPr>
        </p:nvSpPr>
        <p:spPr/>
        <p:txBody>
          <a:bodyPr/>
          <a:lstStyle/>
          <a:p>
            <a:fld id="{408C4EE3-67B5-4EC6-891D-F67BBD482D2F}" type="datetimeFigureOut">
              <a:rPr lang="en-GB" smtClean="0"/>
              <a:t>14/12/2020</a:t>
            </a:fld>
            <a:endParaRPr lang="en-GB" dirty="0"/>
          </a:p>
        </p:txBody>
      </p:sp>
      <p:sp>
        <p:nvSpPr>
          <p:cNvPr id="8" name="Footer Placeholder 7">
            <a:extLst>
              <a:ext uri="{FF2B5EF4-FFF2-40B4-BE49-F238E27FC236}">
                <a16:creationId xmlns:a16="http://schemas.microsoft.com/office/drawing/2014/main" id="{24CB7DC4-016F-448F-9F91-62A84B0C88BD}"/>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0F849695-BCA2-47A6-BC21-AD5BCBAAE5EF}"/>
              </a:ext>
            </a:extLst>
          </p:cNvPr>
          <p:cNvSpPr>
            <a:spLocks noGrp="1"/>
          </p:cNvSpPr>
          <p:nvPr>
            <p:ph type="sldNum" sz="quarter" idx="12"/>
          </p:nvPr>
        </p:nvSpPr>
        <p:spPr/>
        <p:txBody>
          <a:bodyPr/>
          <a:lstStyle/>
          <a:p>
            <a:fld id="{C315D8FD-66B8-4CCC-A842-DD66C100F45A}" type="slidenum">
              <a:rPr lang="en-GB" smtClean="0"/>
              <a:t>‹#›</a:t>
            </a:fld>
            <a:endParaRPr lang="en-GB" dirty="0"/>
          </a:p>
        </p:txBody>
      </p:sp>
    </p:spTree>
    <p:extLst>
      <p:ext uri="{BB962C8B-B14F-4D97-AF65-F5344CB8AC3E}">
        <p14:creationId xmlns:p14="http://schemas.microsoft.com/office/powerpoint/2010/main" val="1225128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8D9A9-382F-4625-9A7E-57BB1E0C1E0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F91F38F-F0A0-4DC1-BECF-EADE7284F274}"/>
              </a:ext>
            </a:extLst>
          </p:cNvPr>
          <p:cNvSpPr>
            <a:spLocks noGrp="1"/>
          </p:cNvSpPr>
          <p:nvPr>
            <p:ph type="dt" sz="half" idx="10"/>
          </p:nvPr>
        </p:nvSpPr>
        <p:spPr/>
        <p:txBody>
          <a:bodyPr/>
          <a:lstStyle/>
          <a:p>
            <a:fld id="{408C4EE3-67B5-4EC6-891D-F67BBD482D2F}" type="datetimeFigureOut">
              <a:rPr lang="en-GB" smtClean="0"/>
              <a:t>14/12/2020</a:t>
            </a:fld>
            <a:endParaRPr lang="en-GB" dirty="0"/>
          </a:p>
        </p:txBody>
      </p:sp>
      <p:sp>
        <p:nvSpPr>
          <p:cNvPr id="4" name="Footer Placeholder 3">
            <a:extLst>
              <a:ext uri="{FF2B5EF4-FFF2-40B4-BE49-F238E27FC236}">
                <a16:creationId xmlns:a16="http://schemas.microsoft.com/office/drawing/2014/main" id="{82C20BDA-706A-477E-BE40-A1985C84BA1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4561CDB1-349E-49FF-8961-DD93BB26F65D}"/>
              </a:ext>
            </a:extLst>
          </p:cNvPr>
          <p:cNvSpPr>
            <a:spLocks noGrp="1"/>
          </p:cNvSpPr>
          <p:nvPr>
            <p:ph type="sldNum" sz="quarter" idx="12"/>
          </p:nvPr>
        </p:nvSpPr>
        <p:spPr/>
        <p:txBody>
          <a:bodyPr/>
          <a:lstStyle/>
          <a:p>
            <a:fld id="{C315D8FD-66B8-4CCC-A842-DD66C100F45A}" type="slidenum">
              <a:rPr lang="en-GB" smtClean="0"/>
              <a:t>‹#›</a:t>
            </a:fld>
            <a:endParaRPr lang="en-GB" dirty="0"/>
          </a:p>
        </p:txBody>
      </p:sp>
    </p:spTree>
    <p:extLst>
      <p:ext uri="{BB962C8B-B14F-4D97-AF65-F5344CB8AC3E}">
        <p14:creationId xmlns:p14="http://schemas.microsoft.com/office/powerpoint/2010/main" val="4177884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A3157D-7F82-4BF0-84F2-803C18E324FA}"/>
              </a:ext>
            </a:extLst>
          </p:cNvPr>
          <p:cNvSpPr>
            <a:spLocks noGrp="1"/>
          </p:cNvSpPr>
          <p:nvPr>
            <p:ph type="dt" sz="half" idx="10"/>
          </p:nvPr>
        </p:nvSpPr>
        <p:spPr/>
        <p:txBody>
          <a:bodyPr/>
          <a:lstStyle/>
          <a:p>
            <a:fld id="{408C4EE3-67B5-4EC6-891D-F67BBD482D2F}" type="datetimeFigureOut">
              <a:rPr lang="en-GB" smtClean="0"/>
              <a:t>14/12/2020</a:t>
            </a:fld>
            <a:endParaRPr lang="en-GB" dirty="0"/>
          </a:p>
        </p:txBody>
      </p:sp>
      <p:sp>
        <p:nvSpPr>
          <p:cNvPr id="3" name="Footer Placeholder 2">
            <a:extLst>
              <a:ext uri="{FF2B5EF4-FFF2-40B4-BE49-F238E27FC236}">
                <a16:creationId xmlns:a16="http://schemas.microsoft.com/office/drawing/2014/main" id="{E996D53F-CA64-40E2-8BE2-BDB8F5AA81DB}"/>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76D8EF4A-AE3C-4B23-9B16-514C43EE23D5}"/>
              </a:ext>
            </a:extLst>
          </p:cNvPr>
          <p:cNvSpPr>
            <a:spLocks noGrp="1"/>
          </p:cNvSpPr>
          <p:nvPr>
            <p:ph type="sldNum" sz="quarter" idx="12"/>
          </p:nvPr>
        </p:nvSpPr>
        <p:spPr/>
        <p:txBody>
          <a:bodyPr/>
          <a:lstStyle/>
          <a:p>
            <a:fld id="{C315D8FD-66B8-4CCC-A842-DD66C100F45A}" type="slidenum">
              <a:rPr lang="en-GB" smtClean="0"/>
              <a:t>‹#›</a:t>
            </a:fld>
            <a:endParaRPr lang="en-GB" dirty="0"/>
          </a:p>
        </p:txBody>
      </p:sp>
    </p:spTree>
    <p:extLst>
      <p:ext uri="{BB962C8B-B14F-4D97-AF65-F5344CB8AC3E}">
        <p14:creationId xmlns:p14="http://schemas.microsoft.com/office/powerpoint/2010/main" val="2290631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52FCBF-F84E-4D07-9B58-D30B912054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28F37B0-78AB-40FA-86DA-80227ECFD43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EDBBBBF-45B3-4E32-AFEC-EFFE3BD483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31C6D1-CDCA-4741-94BC-71AC537DCB8C}"/>
              </a:ext>
            </a:extLst>
          </p:cNvPr>
          <p:cNvSpPr>
            <a:spLocks noGrp="1"/>
          </p:cNvSpPr>
          <p:nvPr>
            <p:ph type="dt" sz="half" idx="10"/>
          </p:nvPr>
        </p:nvSpPr>
        <p:spPr/>
        <p:txBody>
          <a:bodyPr/>
          <a:lstStyle/>
          <a:p>
            <a:fld id="{408C4EE3-67B5-4EC6-891D-F67BBD482D2F}" type="datetimeFigureOut">
              <a:rPr lang="en-GB" smtClean="0"/>
              <a:t>14/12/2020</a:t>
            </a:fld>
            <a:endParaRPr lang="en-GB" dirty="0"/>
          </a:p>
        </p:txBody>
      </p:sp>
      <p:sp>
        <p:nvSpPr>
          <p:cNvPr id="6" name="Footer Placeholder 5">
            <a:extLst>
              <a:ext uri="{FF2B5EF4-FFF2-40B4-BE49-F238E27FC236}">
                <a16:creationId xmlns:a16="http://schemas.microsoft.com/office/drawing/2014/main" id="{153AC493-3568-45AA-8359-7B47255E4863}"/>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C7E30AA8-E5F1-4833-AB6D-7C08359CD906}"/>
              </a:ext>
            </a:extLst>
          </p:cNvPr>
          <p:cNvSpPr>
            <a:spLocks noGrp="1"/>
          </p:cNvSpPr>
          <p:nvPr>
            <p:ph type="sldNum" sz="quarter" idx="12"/>
          </p:nvPr>
        </p:nvSpPr>
        <p:spPr/>
        <p:txBody>
          <a:bodyPr/>
          <a:lstStyle/>
          <a:p>
            <a:fld id="{C315D8FD-66B8-4CCC-A842-DD66C100F45A}" type="slidenum">
              <a:rPr lang="en-GB" smtClean="0"/>
              <a:t>‹#›</a:t>
            </a:fld>
            <a:endParaRPr lang="en-GB" dirty="0"/>
          </a:p>
        </p:txBody>
      </p:sp>
    </p:spTree>
    <p:extLst>
      <p:ext uri="{BB962C8B-B14F-4D97-AF65-F5344CB8AC3E}">
        <p14:creationId xmlns:p14="http://schemas.microsoft.com/office/powerpoint/2010/main" val="2017992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48520-94F3-4936-8ADA-0D1A334D31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837B300-E3BE-4308-917F-010DCDD0F4F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82C83A4D-F2F6-42C6-8803-7115D678BA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71ACE7-230A-4744-825A-472875FEB010}"/>
              </a:ext>
            </a:extLst>
          </p:cNvPr>
          <p:cNvSpPr>
            <a:spLocks noGrp="1"/>
          </p:cNvSpPr>
          <p:nvPr>
            <p:ph type="dt" sz="half" idx="10"/>
          </p:nvPr>
        </p:nvSpPr>
        <p:spPr/>
        <p:txBody>
          <a:bodyPr/>
          <a:lstStyle/>
          <a:p>
            <a:fld id="{408C4EE3-67B5-4EC6-891D-F67BBD482D2F}" type="datetimeFigureOut">
              <a:rPr lang="en-GB" smtClean="0"/>
              <a:t>14/12/2020</a:t>
            </a:fld>
            <a:endParaRPr lang="en-GB" dirty="0"/>
          </a:p>
        </p:txBody>
      </p:sp>
      <p:sp>
        <p:nvSpPr>
          <p:cNvPr id="6" name="Footer Placeholder 5">
            <a:extLst>
              <a:ext uri="{FF2B5EF4-FFF2-40B4-BE49-F238E27FC236}">
                <a16:creationId xmlns:a16="http://schemas.microsoft.com/office/drawing/2014/main" id="{7C602854-3E95-4AC1-A9C7-423BCB49DD9E}"/>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4F73B364-8EB9-4FC2-BDE7-ACF4E660E4CB}"/>
              </a:ext>
            </a:extLst>
          </p:cNvPr>
          <p:cNvSpPr>
            <a:spLocks noGrp="1"/>
          </p:cNvSpPr>
          <p:nvPr>
            <p:ph type="sldNum" sz="quarter" idx="12"/>
          </p:nvPr>
        </p:nvSpPr>
        <p:spPr/>
        <p:txBody>
          <a:bodyPr/>
          <a:lstStyle/>
          <a:p>
            <a:fld id="{C315D8FD-66B8-4CCC-A842-DD66C100F45A}" type="slidenum">
              <a:rPr lang="en-GB" smtClean="0"/>
              <a:t>‹#›</a:t>
            </a:fld>
            <a:endParaRPr lang="en-GB" dirty="0"/>
          </a:p>
        </p:txBody>
      </p:sp>
    </p:spTree>
    <p:extLst>
      <p:ext uri="{BB962C8B-B14F-4D97-AF65-F5344CB8AC3E}">
        <p14:creationId xmlns:p14="http://schemas.microsoft.com/office/powerpoint/2010/main" val="1322156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ADCF9D5-46F4-4FE5-9DC2-B786FD05CA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94BA543-44DA-42D4-95B7-056DFD09933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BCFDFBE-D259-499F-94EB-E296961FD62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8C4EE3-67B5-4EC6-891D-F67BBD482D2F}" type="datetimeFigureOut">
              <a:rPr lang="en-GB" smtClean="0"/>
              <a:t>14/12/2020</a:t>
            </a:fld>
            <a:endParaRPr lang="en-GB" dirty="0"/>
          </a:p>
        </p:txBody>
      </p:sp>
      <p:sp>
        <p:nvSpPr>
          <p:cNvPr id="5" name="Footer Placeholder 4">
            <a:extLst>
              <a:ext uri="{FF2B5EF4-FFF2-40B4-BE49-F238E27FC236}">
                <a16:creationId xmlns:a16="http://schemas.microsoft.com/office/drawing/2014/main" id="{82D15B32-77DA-4B9C-BA80-FA5243A6914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014C3E77-885E-476B-9528-1B9966767F7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15D8FD-66B8-4CCC-A842-DD66C100F45A}" type="slidenum">
              <a:rPr lang="en-GB" smtClean="0"/>
              <a:t>‹#›</a:t>
            </a:fld>
            <a:endParaRPr lang="en-GB" dirty="0"/>
          </a:p>
        </p:txBody>
      </p:sp>
    </p:spTree>
    <p:extLst>
      <p:ext uri="{BB962C8B-B14F-4D97-AF65-F5344CB8AC3E}">
        <p14:creationId xmlns:p14="http://schemas.microsoft.com/office/powerpoint/2010/main" val="15640729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0D7B6173-1D58-48E2-83CF-37350F315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3E4CBDBB-4FBD-4B9E-BD01-054A81D431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1" name="Picture 20">
            <a:extLst>
              <a:ext uri="{FF2B5EF4-FFF2-40B4-BE49-F238E27FC236}">
                <a16:creationId xmlns:a16="http://schemas.microsoft.com/office/drawing/2014/main" id="{B01A6F03-171F-40B2-8B2C-A061B89241F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23" name="Rectangle 22">
            <a:extLst>
              <a:ext uri="{FF2B5EF4-FFF2-40B4-BE49-F238E27FC236}">
                <a16:creationId xmlns:a16="http://schemas.microsoft.com/office/drawing/2014/main" id="{72C4834C-B602-4125-8264-BD0D55A588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53172EE5-132F-4DD4-8855-4DBBD9C346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95844" y="1110000"/>
            <a:ext cx="10195740" cy="4629235"/>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n w="22225">
                <a:solidFill>
                  <a:schemeClr val="accent2"/>
                </a:solidFill>
                <a:prstDash val="solid"/>
              </a:ln>
              <a:solidFill>
                <a:schemeClr val="accent2">
                  <a:lumMod val="40000"/>
                  <a:lumOff val="60000"/>
                </a:schemeClr>
              </a:solidFill>
            </a:endParaRPr>
          </a:p>
        </p:txBody>
      </p:sp>
      <p:sp>
        <p:nvSpPr>
          <p:cNvPr id="2" name="Title 1">
            <a:extLst>
              <a:ext uri="{FF2B5EF4-FFF2-40B4-BE49-F238E27FC236}">
                <a16:creationId xmlns:a16="http://schemas.microsoft.com/office/drawing/2014/main" id="{C4E0B97D-BD1F-44FB-B386-D0BA8818C9FA}"/>
              </a:ext>
            </a:extLst>
          </p:cNvPr>
          <p:cNvSpPr>
            <a:spLocks noGrp="1"/>
          </p:cNvSpPr>
          <p:nvPr>
            <p:ph type="title"/>
          </p:nvPr>
        </p:nvSpPr>
        <p:spPr>
          <a:xfrm>
            <a:off x="1998875" y="1302871"/>
            <a:ext cx="8188026" cy="694095"/>
          </a:xfrm>
        </p:spPr>
        <p:txBody>
          <a:bodyPr anchor="b">
            <a:normAutofit fontScale="90000"/>
          </a:bodyPr>
          <a:lstStyle/>
          <a:p>
            <a:pPr algn="ctr"/>
            <a:r>
              <a:rPr lang="en-GB" sz="2800" b="1" dirty="0">
                <a:latin typeface="Century Gothic" panose="020B0502020202020204" pitchFamily="34" charset="0"/>
              </a:rPr>
              <a:t>Dialogue- Regulation 44 Visitor Forum</a:t>
            </a:r>
            <a:br>
              <a:rPr lang="en-GB" sz="2800" b="1" dirty="0">
                <a:latin typeface="Century Gothic" panose="020B0502020202020204" pitchFamily="34" charset="0"/>
              </a:rPr>
            </a:br>
            <a:r>
              <a:rPr lang="en-GB" sz="2800" b="1" dirty="0">
                <a:latin typeface="Century Gothic" panose="020B0502020202020204" pitchFamily="34" charset="0"/>
              </a:rPr>
              <a:t> </a:t>
            </a:r>
            <a:r>
              <a:rPr lang="en-GB" sz="2800" b="1">
                <a:latin typeface="Century Gothic" panose="020B0502020202020204" pitchFamily="34" charset="0"/>
              </a:rPr>
              <a:t>December  18</a:t>
            </a:r>
            <a:r>
              <a:rPr lang="en-GB" sz="2800" b="1" baseline="30000">
                <a:latin typeface="Century Gothic" panose="020B0502020202020204" pitchFamily="34" charset="0"/>
              </a:rPr>
              <a:t>th</a:t>
            </a:r>
            <a:r>
              <a:rPr lang="en-GB" sz="2800" b="1">
                <a:latin typeface="Century Gothic" panose="020B0502020202020204" pitchFamily="34" charset="0"/>
              </a:rPr>
              <a:t> </a:t>
            </a:r>
            <a:r>
              <a:rPr lang="en-GB" sz="2800" b="1" dirty="0">
                <a:latin typeface="Century Gothic" panose="020B0502020202020204" pitchFamily="34" charset="0"/>
              </a:rPr>
              <a:t>2020</a:t>
            </a:r>
          </a:p>
        </p:txBody>
      </p:sp>
      <p:sp>
        <p:nvSpPr>
          <p:cNvPr id="3" name="Content Placeholder 2">
            <a:extLst>
              <a:ext uri="{FF2B5EF4-FFF2-40B4-BE49-F238E27FC236}">
                <a16:creationId xmlns:a16="http://schemas.microsoft.com/office/drawing/2014/main" id="{C1143059-9D64-4FC7-943F-22D67C75F1AB}"/>
              </a:ext>
            </a:extLst>
          </p:cNvPr>
          <p:cNvSpPr>
            <a:spLocks noGrp="1"/>
          </p:cNvSpPr>
          <p:nvPr>
            <p:ph idx="1"/>
          </p:nvPr>
        </p:nvSpPr>
        <p:spPr>
          <a:xfrm>
            <a:off x="1993641" y="2396359"/>
            <a:ext cx="8192843" cy="3179923"/>
          </a:xfrm>
        </p:spPr>
        <p:txBody>
          <a:bodyPr anchor="t">
            <a:normAutofit/>
          </a:bodyPr>
          <a:lstStyle/>
          <a:p>
            <a:pPr algn="ctr"/>
            <a:r>
              <a:rPr lang="en-GB" dirty="0">
                <a:latin typeface="Century Gothic" panose="020B0502020202020204" pitchFamily="34" charset="0"/>
              </a:rPr>
              <a:t>Vaccinations- the next phase within the Covid 19 pandemic</a:t>
            </a:r>
          </a:p>
          <a:p>
            <a:pPr algn="ctr"/>
            <a:r>
              <a:rPr lang="en-GB" dirty="0">
                <a:latin typeface="Century Gothic" panose="020B0502020202020204" pitchFamily="34" charset="0"/>
              </a:rPr>
              <a:t>Where are we currently?</a:t>
            </a:r>
          </a:p>
          <a:p>
            <a:pPr algn="ctr"/>
            <a:r>
              <a:rPr lang="en-GB">
                <a:latin typeface="Century Gothic" panose="020B0502020202020204" pitchFamily="34" charset="0"/>
              </a:rPr>
              <a:t>Risks ahead.</a:t>
            </a:r>
            <a:endParaRPr lang="en-GB" dirty="0">
              <a:latin typeface="Century Gothic" panose="020B0502020202020204" pitchFamily="34" charset="0"/>
            </a:endParaRPr>
          </a:p>
        </p:txBody>
      </p:sp>
    </p:spTree>
    <p:extLst>
      <p:ext uri="{BB962C8B-B14F-4D97-AF65-F5344CB8AC3E}">
        <p14:creationId xmlns:p14="http://schemas.microsoft.com/office/powerpoint/2010/main" val="2025711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F97DE-19B3-49CE-878B-CA5B76A72E48}"/>
              </a:ext>
            </a:extLst>
          </p:cNvPr>
          <p:cNvSpPr>
            <a:spLocks noGrp="1"/>
          </p:cNvSpPr>
          <p:nvPr>
            <p:ph type="title"/>
          </p:nvPr>
        </p:nvSpPr>
        <p:spPr>
          <a:xfrm>
            <a:off x="838199" y="365125"/>
            <a:ext cx="6498021" cy="1253468"/>
          </a:xfrm>
        </p:spPr>
        <p:txBody>
          <a:bodyPr>
            <a:normAutofit/>
          </a:bodyPr>
          <a:lstStyle/>
          <a:p>
            <a:r>
              <a:rPr lang="en-GB" sz="2800" dirty="0"/>
              <a:t>R rate as of 11.12.20.</a:t>
            </a:r>
            <a:br>
              <a:rPr lang="en-GB" sz="2800" dirty="0"/>
            </a:br>
            <a:r>
              <a:rPr lang="en-GB" sz="2800" dirty="0"/>
              <a:t>Tier review for England 16.12.20</a:t>
            </a:r>
          </a:p>
        </p:txBody>
      </p:sp>
      <p:graphicFrame>
        <p:nvGraphicFramePr>
          <p:cNvPr id="4" name="Content Placeholder 3">
            <a:extLst>
              <a:ext uri="{FF2B5EF4-FFF2-40B4-BE49-F238E27FC236}">
                <a16:creationId xmlns:a16="http://schemas.microsoft.com/office/drawing/2014/main" id="{B755D6E6-E168-48B9-B344-09FC1D5E583A}"/>
              </a:ext>
            </a:extLst>
          </p:cNvPr>
          <p:cNvGraphicFramePr>
            <a:graphicFrameLocks noGrp="1"/>
          </p:cNvGraphicFramePr>
          <p:nvPr>
            <p:ph idx="1"/>
            <p:extLst>
              <p:ext uri="{D42A27DB-BD31-4B8C-83A1-F6EECF244321}">
                <p14:modId xmlns:p14="http://schemas.microsoft.com/office/powerpoint/2010/main" val="3034529795"/>
              </p:ext>
            </p:extLst>
          </p:nvPr>
        </p:nvGraphicFramePr>
        <p:xfrm>
          <a:off x="1093076" y="1789199"/>
          <a:ext cx="10478814" cy="4666011"/>
        </p:xfrm>
        <a:graphic>
          <a:graphicData uri="http://schemas.openxmlformats.org/drawingml/2006/table">
            <a:tbl>
              <a:tblPr/>
              <a:tblGrid>
                <a:gridCol w="3492938">
                  <a:extLst>
                    <a:ext uri="{9D8B030D-6E8A-4147-A177-3AD203B41FA5}">
                      <a16:colId xmlns:a16="http://schemas.microsoft.com/office/drawing/2014/main" val="3047459786"/>
                    </a:ext>
                  </a:extLst>
                </a:gridCol>
                <a:gridCol w="3492938">
                  <a:extLst>
                    <a:ext uri="{9D8B030D-6E8A-4147-A177-3AD203B41FA5}">
                      <a16:colId xmlns:a16="http://schemas.microsoft.com/office/drawing/2014/main" val="3794150533"/>
                    </a:ext>
                  </a:extLst>
                </a:gridCol>
                <a:gridCol w="3492938">
                  <a:extLst>
                    <a:ext uri="{9D8B030D-6E8A-4147-A177-3AD203B41FA5}">
                      <a16:colId xmlns:a16="http://schemas.microsoft.com/office/drawing/2014/main" val="122611195"/>
                    </a:ext>
                  </a:extLst>
                </a:gridCol>
              </a:tblGrid>
              <a:tr h="624302">
                <a:tc>
                  <a:txBody>
                    <a:bodyPr/>
                    <a:lstStyle/>
                    <a:p>
                      <a:pPr algn="l" fontAlgn="t"/>
                      <a:r>
                        <a:rPr lang="en-GB" sz="1700" b="1" dirty="0">
                          <a:solidFill>
                            <a:srgbClr val="0B0C0C"/>
                          </a:solidFill>
                          <a:effectLst/>
                          <a:latin typeface="nta"/>
                        </a:rPr>
                        <a:t>Region</a:t>
                      </a:r>
                    </a:p>
                  </a:txBody>
                  <a:tcPr marL="84492" marR="58675" marT="58675" marB="58675">
                    <a:lnL>
                      <a:noFill/>
                    </a:lnL>
                    <a:lnR>
                      <a:noFill/>
                    </a:lnR>
                    <a:lnT>
                      <a:noFill/>
                    </a:lnT>
                    <a:lnB w="6350" cap="flat" cmpd="sng" algn="ctr">
                      <a:solidFill>
                        <a:srgbClr val="B1B4B6"/>
                      </a:solidFill>
                      <a:prstDash val="solid"/>
                      <a:round/>
                      <a:headEnd type="none" w="med" len="med"/>
                      <a:tailEnd type="none" w="med" len="med"/>
                    </a:lnB>
                    <a:solidFill>
                      <a:srgbClr val="FFFFFF"/>
                    </a:solidFill>
                  </a:tcPr>
                </a:tc>
                <a:tc>
                  <a:txBody>
                    <a:bodyPr/>
                    <a:lstStyle/>
                    <a:p>
                      <a:pPr algn="l" fontAlgn="t"/>
                      <a:r>
                        <a:rPr lang="en-GB" sz="1700" b="1" dirty="0">
                          <a:solidFill>
                            <a:srgbClr val="0B0C0C"/>
                          </a:solidFill>
                          <a:effectLst/>
                          <a:latin typeface="nta"/>
                        </a:rPr>
                        <a:t>R</a:t>
                      </a:r>
                    </a:p>
                  </a:txBody>
                  <a:tcPr marL="84492" marR="58675" marT="58675" marB="58675">
                    <a:lnL>
                      <a:noFill/>
                    </a:lnL>
                    <a:lnR>
                      <a:noFill/>
                    </a:lnR>
                    <a:lnT>
                      <a:noFill/>
                    </a:lnT>
                    <a:lnB w="6350" cap="flat" cmpd="sng" algn="ctr">
                      <a:solidFill>
                        <a:srgbClr val="B1B4B6"/>
                      </a:solidFill>
                      <a:prstDash val="solid"/>
                      <a:round/>
                      <a:headEnd type="none" w="med" len="med"/>
                      <a:tailEnd type="none" w="med" len="med"/>
                    </a:lnB>
                    <a:solidFill>
                      <a:srgbClr val="FFFFFF"/>
                    </a:solidFill>
                  </a:tcPr>
                </a:tc>
                <a:tc>
                  <a:txBody>
                    <a:bodyPr/>
                    <a:lstStyle/>
                    <a:p>
                      <a:pPr algn="r" fontAlgn="t"/>
                      <a:r>
                        <a:rPr lang="en-GB" sz="1700" b="1" dirty="0">
                          <a:solidFill>
                            <a:srgbClr val="0B0C0C"/>
                          </a:solidFill>
                          <a:effectLst/>
                          <a:latin typeface="nta"/>
                        </a:rPr>
                        <a:t>Growth rate % per day</a:t>
                      </a:r>
                    </a:p>
                  </a:txBody>
                  <a:tcPr marL="84492" marR="58675" marT="58675" marB="58675">
                    <a:lnL>
                      <a:noFill/>
                    </a:lnL>
                    <a:lnR>
                      <a:noFill/>
                    </a:lnR>
                    <a:lnT>
                      <a:noFill/>
                    </a:lnT>
                    <a:lnB w="6350" cap="flat" cmpd="sng" algn="ctr">
                      <a:solidFill>
                        <a:srgbClr val="B1B4B6"/>
                      </a:solidFill>
                      <a:prstDash val="solid"/>
                      <a:round/>
                      <a:headEnd type="none" w="med" len="med"/>
                      <a:tailEnd type="none" w="med" len="med"/>
                    </a:lnB>
                    <a:solidFill>
                      <a:srgbClr val="FFFFFF"/>
                    </a:solidFill>
                  </a:tcPr>
                </a:tc>
                <a:extLst>
                  <a:ext uri="{0D108BD9-81ED-4DB2-BD59-A6C34878D82A}">
                    <a16:rowId xmlns:a16="http://schemas.microsoft.com/office/drawing/2014/main" val="3246207862"/>
                  </a:ext>
                </a:extLst>
              </a:tr>
              <a:tr h="370826">
                <a:tc>
                  <a:txBody>
                    <a:bodyPr/>
                    <a:lstStyle/>
                    <a:p>
                      <a:pPr algn="l" fontAlgn="t"/>
                      <a:r>
                        <a:rPr lang="en-GB" sz="1700" b="1" dirty="0">
                          <a:solidFill>
                            <a:srgbClr val="0B0C0C"/>
                          </a:solidFill>
                          <a:effectLst/>
                          <a:latin typeface="nta"/>
                        </a:rPr>
                        <a:t>England</a:t>
                      </a:r>
                    </a:p>
                  </a:txBody>
                  <a:tcPr marL="84492" marR="58675" marT="58675" marB="58675">
                    <a:lnL>
                      <a:noFill/>
                    </a:lnL>
                    <a:lnR>
                      <a:noFill/>
                    </a:lnR>
                    <a:lnT w="6350" cap="flat" cmpd="sng" algn="ctr">
                      <a:solidFill>
                        <a:srgbClr val="B1B4B6"/>
                      </a:solidFill>
                      <a:prstDash val="solid"/>
                      <a:round/>
                      <a:headEnd type="none" w="med" len="med"/>
                      <a:tailEnd type="none" w="med" len="med"/>
                    </a:lnT>
                    <a:lnB w="6350" cap="flat" cmpd="sng" algn="ctr">
                      <a:solidFill>
                        <a:srgbClr val="B1B4B6"/>
                      </a:solidFill>
                      <a:prstDash val="solid"/>
                      <a:round/>
                      <a:headEnd type="none" w="med" len="med"/>
                      <a:tailEnd type="none" w="med" len="med"/>
                    </a:lnB>
                    <a:solidFill>
                      <a:srgbClr val="FFFFFF"/>
                    </a:solidFill>
                  </a:tcPr>
                </a:tc>
                <a:tc>
                  <a:txBody>
                    <a:bodyPr/>
                    <a:lstStyle/>
                    <a:p>
                      <a:pPr fontAlgn="t"/>
                      <a:r>
                        <a:rPr lang="en-GB" sz="1700" b="0" dirty="0">
                          <a:effectLst/>
                          <a:latin typeface="inherit"/>
                        </a:rPr>
                        <a:t>0.8-1.0</a:t>
                      </a:r>
                    </a:p>
                  </a:txBody>
                  <a:tcPr marL="84492" marR="58675" marT="58675" marB="58675">
                    <a:lnL>
                      <a:noFill/>
                    </a:lnL>
                    <a:lnR>
                      <a:noFill/>
                    </a:lnR>
                    <a:lnT w="6350" cap="flat" cmpd="sng" algn="ctr">
                      <a:solidFill>
                        <a:srgbClr val="B1B4B6"/>
                      </a:solidFill>
                      <a:prstDash val="solid"/>
                      <a:round/>
                      <a:headEnd type="none" w="med" len="med"/>
                      <a:tailEnd type="none" w="med" len="med"/>
                    </a:lnT>
                    <a:lnB w="6350" cap="flat" cmpd="sng" algn="ctr">
                      <a:solidFill>
                        <a:srgbClr val="B1B4B6"/>
                      </a:solidFill>
                      <a:prstDash val="solid"/>
                      <a:round/>
                      <a:headEnd type="none" w="med" len="med"/>
                      <a:tailEnd type="none" w="med" len="med"/>
                    </a:lnB>
                    <a:solidFill>
                      <a:srgbClr val="FFFFFF"/>
                    </a:solidFill>
                  </a:tcPr>
                </a:tc>
                <a:tc>
                  <a:txBody>
                    <a:bodyPr/>
                    <a:lstStyle/>
                    <a:p>
                      <a:pPr algn="r" fontAlgn="t"/>
                      <a:r>
                        <a:rPr lang="en-GB" sz="1700" b="0" dirty="0">
                          <a:effectLst/>
                          <a:latin typeface="inherit"/>
                        </a:rPr>
                        <a:t>-2 to 0</a:t>
                      </a:r>
                    </a:p>
                  </a:txBody>
                  <a:tcPr marL="84492" marR="58675" marT="58675" marB="58675">
                    <a:lnL>
                      <a:noFill/>
                    </a:lnL>
                    <a:lnR>
                      <a:noFill/>
                    </a:lnR>
                    <a:lnT w="6350" cap="flat" cmpd="sng" algn="ctr">
                      <a:solidFill>
                        <a:srgbClr val="B1B4B6"/>
                      </a:solidFill>
                      <a:prstDash val="solid"/>
                      <a:round/>
                      <a:headEnd type="none" w="med" len="med"/>
                      <a:tailEnd type="none" w="med" len="med"/>
                    </a:lnT>
                    <a:lnB w="6350" cap="flat" cmpd="sng" algn="ctr">
                      <a:solidFill>
                        <a:srgbClr val="B1B4B6"/>
                      </a:solidFill>
                      <a:prstDash val="solid"/>
                      <a:round/>
                      <a:headEnd type="none" w="med" len="med"/>
                      <a:tailEnd type="none" w="med" len="med"/>
                    </a:lnB>
                    <a:solidFill>
                      <a:srgbClr val="FFFFFF"/>
                    </a:solidFill>
                  </a:tcPr>
                </a:tc>
                <a:extLst>
                  <a:ext uri="{0D108BD9-81ED-4DB2-BD59-A6C34878D82A}">
                    <a16:rowId xmlns:a16="http://schemas.microsoft.com/office/drawing/2014/main" val="2749913252"/>
                  </a:ext>
                </a:extLst>
              </a:tr>
              <a:tr h="624302">
                <a:tc>
                  <a:txBody>
                    <a:bodyPr/>
                    <a:lstStyle/>
                    <a:p>
                      <a:pPr algn="l" fontAlgn="t"/>
                      <a:r>
                        <a:rPr lang="en-GB" sz="1700" b="1" dirty="0">
                          <a:solidFill>
                            <a:srgbClr val="0B0C0C"/>
                          </a:solidFill>
                          <a:effectLst/>
                          <a:latin typeface="nta"/>
                        </a:rPr>
                        <a:t>East of England</a:t>
                      </a:r>
                    </a:p>
                  </a:txBody>
                  <a:tcPr marL="84492" marR="58675" marT="58675" marB="58675">
                    <a:lnL>
                      <a:noFill/>
                    </a:lnL>
                    <a:lnR>
                      <a:noFill/>
                    </a:lnR>
                    <a:lnT w="6350" cap="flat" cmpd="sng" algn="ctr">
                      <a:solidFill>
                        <a:srgbClr val="B1B4B6"/>
                      </a:solidFill>
                      <a:prstDash val="solid"/>
                      <a:round/>
                      <a:headEnd type="none" w="med" len="med"/>
                      <a:tailEnd type="none" w="med" len="med"/>
                    </a:lnT>
                    <a:lnB w="6350" cap="flat" cmpd="sng" algn="ctr">
                      <a:solidFill>
                        <a:srgbClr val="B1B4B6"/>
                      </a:solidFill>
                      <a:prstDash val="solid"/>
                      <a:round/>
                      <a:headEnd type="none" w="med" len="med"/>
                      <a:tailEnd type="none" w="med" len="med"/>
                    </a:lnB>
                    <a:solidFill>
                      <a:srgbClr val="FFFFFF"/>
                    </a:solidFill>
                  </a:tcPr>
                </a:tc>
                <a:tc>
                  <a:txBody>
                    <a:bodyPr/>
                    <a:lstStyle/>
                    <a:p>
                      <a:pPr fontAlgn="t"/>
                      <a:r>
                        <a:rPr lang="en-GB" sz="1700" b="0" dirty="0">
                          <a:effectLst/>
                          <a:latin typeface="inherit"/>
                        </a:rPr>
                        <a:t>0.9-1.1</a:t>
                      </a:r>
                    </a:p>
                  </a:txBody>
                  <a:tcPr marL="84492" marR="58675" marT="58675" marB="58675">
                    <a:lnL>
                      <a:noFill/>
                    </a:lnL>
                    <a:lnR>
                      <a:noFill/>
                    </a:lnR>
                    <a:lnT w="6350" cap="flat" cmpd="sng" algn="ctr">
                      <a:solidFill>
                        <a:srgbClr val="B1B4B6"/>
                      </a:solidFill>
                      <a:prstDash val="solid"/>
                      <a:round/>
                      <a:headEnd type="none" w="med" len="med"/>
                      <a:tailEnd type="none" w="med" len="med"/>
                    </a:lnT>
                    <a:lnB w="6350" cap="flat" cmpd="sng" algn="ctr">
                      <a:solidFill>
                        <a:srgbClr val="B1B4B6"/>
                      </a:solidFill>
                      <a:prstDash val="solid"/>
                      <a:round/>
                      <a:headEnd type="none" w="med" len="med"/>
                      <a:tailEnd type="none" w="med" len="med"/>
                    </a:lnB>
                    <a:solidFill>
                      <a:srgbClr val="FFFFFF"/>
                    </a:solidFill>
                  </a:tcPr>
                </a:tc>
                <a:tc>
                  <a:txBody>
                    <a:bodyPr/>
                    <a:lstStyle/>
                    <a:p>
                      <a:pPr algn="r" fontAlgn="t"/>
                      <a:r>
                        <a:rPr lang="en-GB" sz="1700" b="0" dirty="0">
                          <a:effectLst/>
                          <a:latin typeface="inherit"/>
                        </a:rPr>
                        <a:t>-1 to +2</a:t>
                      </a:r>
                    </a:p>
                  </a:txBody>
                  <a:tcPr marL="84492" marR="58675" marT="58675" marB="58675">
                    <a:lnL>
                      <a:noFill/>
                    </a:lnL>
                    <a:lnR>
                      <a:noFill/>
                    </a:lnR>
                    <a:lnT w="6350" cap="flat" cmpd="sng" algn="ctr">
                      <a:solidFill>
                        <a:srgbClr val="B1B4B6"/>
                      </a:solidFill>
                      <a:prstDash val="solid"/>
                      <a:round/>
                      <a:headEnd type="none" w="med" len="med"/>
                      <a:tailEnd type="none" w="med" len="med"/>
                    </a:lnT>
                    <a:lnB w="6350" cap="flat" cmpd="sng" algn="ctr">
                      <a:solidFill>
                        <a:srgbClr val="B1B4B6"/>
                      </a:solidFill>
                      <a:prstDash val="solid"/>
                      <a:round/>
                      <a:headEnd type="none" w="med" len="med"/>
                      <a:tailEnd type="none" w="med" len="med"/>
                    </a:lnB>
                    <a:solidFill>
                      <a:srgbClr val="FFFFFF"/>
                    </a:solidFill>
                  </a:tcPr>
                </a:tc>
                <a:extLst>
                  <a:ext uri="{0D108BD9-81ED-4DB2-BD59-A6C34878D82A}">
                    <a16:rowId xmlns:a16="http://schemas.microsoft.com/office/drawing/2014/main" val="2965605883"/>
                  </a:ext>
                </a:extLst>
              </a:tr>
              <a:tr h="657479">
                <a:tc>
                  <a:txBody>
                    <a:bodyPr/>
                    <a:lstStyle/>
                    <a:p>
                      <a:pPr algn="l" fontAlgn="t"/>
                      <a:r>
                        <a:rPr lang="en-GB" sz="1700" b="1" dirty="0">
                          <a:solidFill>
                            <a:srgbClr val="0B0C0C"/>
                          </a:solidFill>
                          <a:effectLst/>
                          <a:latin typeface="nta"/>
                        </a:rPr>
                        <a:t>London</a:t>
                      </a:r>
                    </a:p>
                  </a:txBody>
                  <a:tcPr marL="84492" marR="58675" marT="58675" marB="58675">
                    <a:lnL>
                      <a:noFill/>
                    </a:lnL>
                    <a:lnR>
                      <a:noFill/>
                    </a:lnR>
                    <a:lnT w="6350" cap="flat" cmpd="sng" algn="ctr">
                      <a:solidFill>
                        <a:srgbClr val="B1B4B6"/>
                      </a:solidFill>
                      <a:prstDash val="solid"/>
                      <a:round/>
                      <a:headEnd type="none" w="med" len="med"/>
                      <a:tailEnd type="none" w="med" len="med"/>
                    </a:lnT>
                    <a:lnB w="6350" cap="flat" cmpd="sng" algn="ctr">
                      <a:solidFill>
                        <a:srgbClr val="B1B4B6"/>
                      </a:solidFill>
                      <a:prstDash val="solid"/>
                      <a:round/>
                      <a:headEnd type="none" w="med" len="med"/>
                      <a:tailEnd type="none" w="med" len="med"/>
                    </a:lnB>
                    <a:solidFill>
                      <a:srgbClr val="FFFFFF"/>
                    </a:solidFill>
                  </a:tcPr>
                </a:tc>
                <a:tc>
                  <a:txBody>
                    <a:bodyPr/>
                    <a:lstStyle/>
                    <a:p>
                      <a:pPr fontAlgn="t"/>
                      <a:r>
                        <a:rPr lang="en-GB" sz="1700" b="0" dirty="0">
                          <a:effectLst/>
                          <a:latin typeface="inherit"/>
                        </a:rPr>
                        <a:t>0.9-1.1</a:t>
                      </a:r>
                    </a:p>
                  </a:txBody>
                  <a:tcPr marL="84492" marR="58675" marT="58675" marB="58675">
                    <a:lnL>
                      <a:noFill/>
                    </a:lnL>
                    <a:lnR>
                      <a:noFill/>
                    </a:lnR>
                    <a:lnT w="6350" cap="flat" cmpd="sng" algn="ctr">
                      <a:solidFill>
                        <a:srgbClr val="B1B4B6"/>
                      </a:solidFill>
                      <a:prstDash val="solid"/>
                      <a:round/>
                      <a:headEnd type="none" w="med" len="med"/>
                      <a:tailEnd type="none" w="med" len="med"/>
                    </a:lnT>
                    <a:lnB w="6350" cap="flat" cmpd="sng" algn="ctr">
                      <a:solidFill>
                        <a:srgbClr val="B1B4B6"/>
                      </a:solidFill>
                      <a:prstDash val="solid"/>
                      <a:round/>
                      <a:headEnd type="none" w="med" len="med"/>
                      <a:tailEnd type="none" w="med" len="med"/>
                    </a:lnB>
                    <a:solidFill>
                      <a:srgbClr val="FFFFFF"/>
                    </a:solidFill>
                  </a:tcPr>
                </a:tc>
                <a:tc>
                  <a:txBody>
                    <a:bodyPr/>
                    <a:lstStyle/>
                    <a:p>
                      <a:pPr algn="r" fontAlgn="t"/>
                      <a:r>
                        <a:rPr lang="en-GB" sz="1700" b="0" dirty="0">
                          <a:effectLst/>
                          <a:latin typeface="inherit"/>
                        </a:rPr>
                        <a:t>-1 to +1</a:t>
                      </a:r>
                    </a:p>
                  </a:txBody>
                  <a:tcPr marL="84492" marR="58675" marT="58675" marB="58675">
                    <a:lnL>
                      <a:noFill/>
                    </a:lnL>
                    <a:lnR>
                      <a:noFill/>
                    </a:lnR>
                    <a:lnT w="6350" cap="flat" cmpd="sng" algn="ctr">
                      <a:solidFill>
                        <a:srgbClr val="B1B4B6"/>
                      </a:solidFill>
                      <a:prstDash val="solid"/>
                      <a:round/>
                      <a:headEnd type="none" w="med" len="med"/>
                      <a:tailEnd type="none" w="med" len="med"/>
                    </a:lnT>
                    <a:lnB w="6350" cap="flat" cmpd="sng" algn="ctr">
                      <a:solidFill>
                        <a:srgbClr val="B1B4B6"/>
                      </a:solidFill>
                      <a:prstDash val="solid"/>
                      <a:round/>
                      <a:headEnd type="none" w="med" len="med"/>
                      <a:tailEnd type="none" w="med" len="med"/>
                    </a:lnB>
                    <a:solidFill>
                      <a:srgbClr val="FFFFFF"/>
                    </a:solidFill>
                  </a:tcPr>
                </a:tc>
                <a:extLst>
                  <a:ext uri="{0D108BD9-81ED-4DB2-BD59-A6C34878D82A}">
                    <a16:rowId xmlns:a16="http://schemas.microsoft.com/office/drawing/2014/main" val="306433140"/>
                  </a:ext>
                </a:extLst>
              </a:tr>
              <a:tr h="370826">
                <a:tc>
                  <a:txBody>
                    <a:bodyPr/>
                    <a:lstStyle/>
                    <a:p>
                      <a:pPr algn="l" fontAlgn="t"/>
                      <a:r>
                        <a:rPr lang="en-GB" sz="1700" b="1" dirty="0">
                          <a:solidFill>
                            <a:srgbClr val="0B0C0C"/>
                          </a:solidFill>
                          <a:effectLst/>
                          <a:latin typeface="nta"/>
                        </a:rPr>
                        <a:t>Midlands</a:t>
                      </a:r>
                    </a:p>
                  </a:txBody>
                  <a:tcPr marL="84492" marR="58675" marT="58675" marB="58675">
                    <a:lnL>
                      <a:noFill/>
                    </a:lnL>
                    <a:lnR>
                      <a:noFill/>
                    </a:lnR>
                    <a:lnT w="6350" cap="flat" cmpd="sng" algn="ctr">
                      <a:solidFill>
                        <a:srgbClr val="B1B4B6"/>
                      </a:solidFill>
                      <a:prstDash val="solid"/>
                      <a:round/>
                      <a:headEnd type="none" w="med" len="med"/>
                      <a:tailEnd type="none" w="med" len="med"/>
                    </a:lnT>
                    <a:lnB w="6350" cap="flat" cmpd="sng" algn="ctr">
                      <a:solidFill>
                        <a:srgbClr val="B1B4B6"/>
                      </a:solidFill>
                      <a:prstDash val="solid"/>
                      <a:round/>
                      <a:headEnd type="none" w="med" len="med"/>
                      <a:tailEnd type="none" w="med" len="med"/>
                    </a:lnB>
                    <a:solidFill>
                      <a:srgbClr val="FFFFFF"/>
                    </a:solidFill>
                  </a:tcPr>
                </a:tc>
                <a:tc>
                  <a:txBody>
                    <a:bodyPr/>
                    <a:lstStyle/>
                    <a:p>
                      <a:pPr fontAlgn="t"/>
                      <a:r>
                        <a:rPr lang="en-GB" sz="1700" b="0" dirty="0">
                          <a:effectLst/>
                          <a:latin typeface="inherit"/>
                        </a:rPr>
                        <a:t>0.8-1.0</a:t>
                      </a:r>
                    </a:p>
                  </a:txBody>
                  <a:tcPr marL="84492" marR="58675" marT="58675" marB="58675">
                    <a:lnL>
                      <a:noFill/>
                    </a:lnL>
                    <a:lnR>
                      <a:noFill/>
                    </a:lnR>
                    <a:lnT w="6350" cap="flat" cmpd="sng" algn="ctr">
                      <a:solidFill>
                        <a:srgbClr val="B1B4B6"/>
                      </a:solidFill>
                      <a:prstDash val="solid"/>
                      <a:round/>
                      <a:headEnd type="none" w="med" len="med"/>
                      <a:tailEnd type="none" w="med" len="med"/>
                    </a:lnT>
                    <a:lnB w="6350" cap="flat" cmpd="sng" algn="ctr">
                      <a:solidFill>
                        <a:srgbClr val="B1B4B6"/>
                      </a:solidFill>
                      <a:prstDash val="solid"/>
                      <a:round/>
                      <a:headEnd type="none" w="med" len="med"/>
                      <a:tailEnd type="none" w="med" len="med"/>
                    </a:lnB>
                    <a:solidFill>
                      <a:srgbClr val="FFFFFF"/>
                    </a:solidFill>
                  </a:tcPr>
                </a:tc>
                <a:tc>
                  <a:txBody>
                    <a:bodyPr/>
                    <a:lstStyle/>
                    <a:p>
                      <a:pPr algn="r" fontAlgn="t"/>
                      <a:r>
                        <a:rPr lang="en-GB" sz="1700" b="0" dirty="0">
                          <a:effectLst/>
                          <a:latin typeface="inherit"/>
                        </a:rPr>
                        <a:t>-3 to -1</a:t>
                      </a:r>
                    </a:p>
                  </a:txBody>
                  <a:tcPr marL="84492" marR="58675" marT="58675" marB="58675">
                    <a:lnL>
                      <a:noFill/>
                    </a:lnL>
                    <a:lnR>
                      <a:noFill/>
                    </a:lnR>
                    <a:lnT w="6350" cap="flat" cmpd="sng" algn="ctr">
                      <a:solidFill>
                        <a:srgbClr val="B1B4B6"/>
                      </a:solidFill>
                      <a:prstDash val="solid"/>
                      <a:round/>
                      <a:headEnd type="none" w="med" len="med"/>
                      <a:tailEnd type="none" w="med" len="med"/>
                    </a:lnT>
                    <a:lnB w="6350" cap="flat" cmpd="sng" algn="ctr">
                      <a:solidFill>
                        <a:srgbClr val="B1B4B6"/>
                      </a:solidFill>
                      <a:prstDash val="solid"/>
                      <a:round/>
                      <a:headEnd type="none" w="med" len="med"/>
                      <a:tailEnd type="none" w="med" len="med"/>
                    </a:lnB>
                    <a:solidFill>
                      <a:srgbClr val="FFFFFF"/>
                    </a:solidFill>
                  </a:tcPr>
                </a:tc>
                <a:extLst>
                  <a:ext uri="{0D108BD9-81ED-4DB2-BD59-A6C34878D82A}">
                    <a16:rowId xmlns:a16="http://schemas.microsoft.com/office/drawing/2014/main" val="546271100"/>
                  </a:ext>
                </a:extLst>
              </a:tr>
              <a:tr h="877778">
                <a:tc>
                  <a:txBody>
                    <a:bodyPr/>
                    <a:lstStyle/>
                    <a:p>
                      <a:pPr algn="l" fontAlgn="t"/>
                      <a:r>
                        <a:rPr lang="en-GB" sz="1700" b="1" dirty="0">
                          <a:solidFill>
                            <a:srgbClr val="0B0C0C"/>
                          </a:solidFill>
                          <a:effectLst/>
                          <a:latin typeface="nta"/>
                        </a:rPr>
                        <a:t>North East and Yorkshire</a:t>
                      </a:r>
                    </a:p>
                  </a:txBody>
                  <a:tcPr marL="84492" marR="58675" marT="58675" marB="58675">
                    <a:lnL>
                      <a:noFill/>
                    </a:lnL>
                    <a:lnR>
                      <a:noFill/>
                    </a:lnR>
                    <a:lnT w="6350" cap="flat" cmpd="sng" algn="ctr">
                      <a:solidFill>
                        <a:srgbClr val="B1B4B6"/>
                      </a:solidFill>
                      <a:prstDash val="solid"/>
                      <a:round/>
                      <a:headEnd type="none" w="med" len="med"/>
                      <a:tailEnd type="none" w="med" len="med"/>
                    </a:lnT>
                    <a:lnB w="6350" cap="flat" cmpd="sng" algn="ctr">
                      <a:solidFill>
                        <a:srgbClr val="B1B4B6"/>
                      </a:solidFill>
                      <a:prstDash val="solid"/>
                      <a:round/>
                      <a:headEnd type="none" w="med" len="med"/>
                      <a:tailEnd type="none" w="med" len="med"/>
                    </a:lnB>
                    <a:solidFill>
                      <a:srgbClr val="FFFFFF"/>
                    </a:solidFill>
                  </a:tcPr>
                </a:tc>
                <a:tc>
                  <a:txBody>
                    <a:bodyPr/>
                    <a:lstStyle/>
                    <a:p>
                      <a:pPr fontAlgn="t"/>
                      <a:r>
                        <a:rPr lang="en-GB" sz="1700" b="0" dirty="0">
                          <a:effectLst/>
                          <a:latin typeface="inherit"/>
                        </a:rPr>
                        <a:t>0.7-0.9</a:t>
                      </a:r>
                    </a:p>
                  </a:txBody>
                  <a:tcPr marL="84492" marR="58675" marT="58675" marB="58675">
                    <a:lnL>
                      <a:noFill/>
                    </a:lnL>
                    <a:lnR>
                      <a:noFill/>
                    </a:lnR>
                    <a:lnT w="6350" cap="flat" cmpd="sng" algn="ctr">
                      <a:solidFill>
                        <a:srgbClr val="B1B4B6"/>
                      </a:solidFill>
                      <a:prstDash val="solid"/>
                      <a:round/>
                      <a:headEnd type="none" w="med" len="med"/>
                      <a:tailEnd type="none" w="med" len="med"/>
                    </a:lnT>
                    <a:lnB w="6350" cap="flat" cmpd="sng" algn="ctr">
                      <a:solidFill>
                        <a:srgbClr val="B1B4B6"/>
                      </a:solidFill>
                      <a:prstDash val="solid"/>
                      <a:round/>
                      <a:headEnd type="none" w="med" len="med"/>
                      <a:tailEnd type="none" w="med" len="med"/>
                    </a:lnB>
                    <a:solidFill>
                      <a:srgbClr val="FFFFFF"/>
                    </a:solidFill>
                  </a:tcPr>
                </a:tc>
                <a:tc>
                  <a:txBody>
                    <a:bodyPr/>
                    <a:lstStyle/>
                    <a:p>
                      <a:pPr algn="r" fontAlgn="t"/>
                      <a:r>
                        <a:rPr lang="en-GB" sz="1700" b="0" dirty="0">
                          <a:effectLst/>
                          <a:latin typeface="inherit"/>
                        </a:rPr>
                        <a:t>-4 to -2</a:t>
                      </a:r>
                    </a:p>
                  </a:txBody>
                  <a:tcPr marL="84492" marR="58675" marT="58675" marB="58675">
                    <a:lnL>
                      <a:noFill/>
                    </a:lnL>
                    <a:lnR>
                      <a:noFill/>
                    </a:lnR>
                    <a:lnT w="6350" cap="flat" cmpd="sng" algn="ctr">
                      <a:solidFill>
                        <a:srgbClr val="B1B4B6"/>
                      </a:solidFill>
                      <a:prstDash val="solid"/>
                      <a:round/>
                      <a:headEnd type="none" w="med" len="med"/>
                      <a:tailEnd type="none" w="med" len="med"/>
                    </a:lnT>
                    <a:lnB w="6350" cap="flat" cmpd="sng" algn="ctr">
                      <a:solidFill>
                        <a:srgbClr val="B1B4B6"/>
                      </a:solidFill>
                      <a:prstDash val="solid"/>
                      <a:round/>
                      <a:headEnd type="none" w="med" len="med"/>
                      <a:tailEnd type="none" w="med" len="med"/>
                    </a:lnB>
                    <a:solidFill>
                      <a:srgbClr val="FFFFFF"/>
                    </a:solidFill>
                  </a:tcPr>
                </a:tc>
                <a:extLst>
                  <a:ext uri="{0D108BD9-81ED-4DB2-BD59-A6C34878D82A}">
                    <a16:rowId xmlns:a16="http://schemas.microsoft.com/office/drawing/2014/main" val="638324334"/>
                  </a:ext>
                </a:extLst>
              </a:tr>
              <a:tr h="370826">
                <a:tc>
                  <a:txBody>
                    <a:bodyPr/>
                    <a:lstStyle/>
                    <a:p>
                      <a:pPr algn="l" fontAlgn="t"/>
                      <a:r>
                        <a:rPr lang="en-GB" sz="1700" b="1" dirty="0">
                          <a:solidFill>
                            <a:srgbClr val="0B0C0C"/>
                          </a:solidFill>
                          <a:effectLst/>
                          <a:latin typeface="nta"/>
                        </a:rPr>
                        <a:t>North West</a:t>
                      </a:r>
                    </a:p>
                  </a:txBody>
                  <a:tcPr marL="84492" marR="58675" marT="58675" marB="58675">
                    <a:lnL>
                      <a:noFill/>
                    </a:lnL>
                    <a:lnR>
                      <a:noFill/>
                    </a:lnR>
                    <a:lnT w="6350" cap="flat" cmpd="sng" algn="ctr">
                      <a:solidFill>
                        <a:srgbClr val="B1B4B6"/>
                      </a:solidFill>
                      <a:prstDash val="solid"/>
                      <a:round/>
                      <a:headEnd type="none" w="med" len="med"/>
                      <a:tailEnd type="none" w="med" len="med"/>
                    </a:lnT>
                    <a:lnB w="6350" cap="flat" cmpd="sng" algn="ctr">
                      <a:solidFill>
                        <a:srgbClr val="B1B4B6"/>
                      </a:solidFill>
                      <a:prstDash val="solid"/>
                      <a:round/>
                      <a:headEnd type="none" w="med" len="med"/>
                      <a:tailEnd type="none" w="med" len="med"/>
                    </a:lnB>
                    <a:solidFill>
                      <a:srgbClr val="FFFFFF"/>
                    </a:solidFill>
                  </a:tcPr>
                </a:tc>
                <a:tc>
                  <a:txBody>
                    <a:bodyPr/>
                    <a:lstStyle/>
                    <a:p>
                      <a:pPr fontAlgn="t"/>
                      <a:r>
                        <a:rPr lang="en-GB" sz="1700" b="0" dirty="0">
                          <a:effectLst/>
                          <a:latin typeface="inherit"/>
                        </a:rPr>
                        <a:t>0.7-0.9</a:t>
                      </a:r>
                    </a:p>
                  </a:txBody>
                  <a:tcPr marL="84492" marR="58675" marT="58675" marB="58675">
                    <a:lnL>
                      <a:noFill/>
                    </a:lnL>
                    <a:lnR>
                      <a:noFill/>
                    </a:lnR>
                    <a:lnT w="6350" cap="flat" cmpd="sng" algn="ctr">
                      <a:solidFill>
                        <a:srgbClr val="B1B4B6"/>
                      </a:solidFill>
                      <a:prstDash val="solid"/>
                      <a:round/>
                      <a:headEnd type="none" w="med" len="med"/>
                      <a:tailEnd type="none" w="med" len="med"/>
                    </a:lnT>
                    <a:lnB w="6350" cap="flat" cmpd="sng" algn="ctr">
                      <a:solidFill>
                        <a:srgbClr val="B1B4B6"/>
                      </a:solidFill>
                      <a:prstDash val="solid"/>
                      <a:round/>
                      <a:headEnd type="none" w="med" len="med"/>
                      <a:tailEnd type="none" w="med" len="med"/>
                    </a:lnB>
                    <a:solidFill>
                      <a:srgbClr val="FFFFFF"/>
                    </a:solidFill>
                  </a:tcPr>
                </a:tc>
                <a:tc>
                  <a:txBody>
                    <a:bodyPr/>
                    <a:lstStyle/>
                    <a:p>
                      <a:pPr algn="r" fontAlgn="t"/>
                      <a:r>
                        <a:rPr lang="en-GB" sz="1700" b="0" dirty="0">
                          <a:effectLst/>
                          <a:latin typeface="inherit"/>
                        </a:rPr>
                        <a:t>-4 to -2</a:t>
                      </a:r>
                    </a:p>
                  </a:txBody>
                  <a:tcPr marL="84492" marR="58675" marT="58675" marB="58675">
                    <a:lnL>
                      <a:noFill/>
                    </a:lnL>
                    <a:lnR>
                      <a:noFill/>
                    </a:lnR>
                    <a:lnT w="6350" cap="flat" cmpd="sng" algn="ctr">
                      <a:solidFill>
                        <a:srgbClr val="B1B4B6"/>
                      </a:solidFill>
                      <a:prstDash val="solid"/>
                      <a:round/>
                      <a:headEnd type="none" w="med" len="med"/>
                      <a:tailEnd type="none" w="med" len="med"/>
                    </a:lnT>
                    <a:lnB w="6350" cap="flat" cmpd="sng" algn="ctr">
                      <a:solidFill>
                        <a:srgbClr val="B1B4B6"/>
                      </a:solidFill>
                      <a:prstDash val="solid"/>
                      <a:round/>
                      <a:headEnd type="none" w="med" len="med"/>
                      <a:tailEnd type="none" w="med" len="med"/>
                    </a:lnB>
                    <a:solidFill>
                      <a:srgbClr val="FFFFFF"/>
                    </a:solidFill>
                  </a:tcPr>
                </a:tc>
                <a:extLst>
                  <a:ext uri="{0D108BD9-81ED-4DB2-BD59-A6C34878D82A}">
                    <a16:rowId xmlns:a16="http://schemas.microsoft.com/office/drawing/2014/main" val="2990121715"/>
                  </a:ext>
                </a:extLst>
              </a:tr>
              <a:tr h="370826">
                <a:tc>
                  <a:txBody>
                    <a:bodyPr/>
                    <a:lstStyle/>
                    <a:p>
                      <a:pPr algn="l" fontAlgn="t"/>
                      <a:r>
                        <a:rPr lang="en-GB" sz="1700" b="1" dirty="0">
                          <a:solidFill>
                            <a:srgbClr val="0B0C0C"/>
                          </a:solidFill>
                          <a:effectLst/>
                          <a:latin typeface="nta"/>
                        </a:rPr>
                        <a:t>South East</a:t>
                      </a:r>
                    </a:p>
                  </a:txBody>
                  <a:tcPr marL="84492" marR="58675" marT="58675" marB="58675">
                    <a:lnL>
                      <a:noFill/>
                    </a:lnL>
                    <a:lnR>
                      <a:noFill/>
                    </a:lnR>
                    <a:lnT w="6350" cap="flat" cmpd="sng" algn="ctr">
                      <a:solidFill>
                        <a:srgbClr val="B1B4B6"/>
                      </a:solidFill>
                      <a:prstDash val="solid"/>
                      <a:round/>
                      <a:headEnd type="none" w="med" len="med"/>
                      <a:tailEnd type="none" w="med" len="med"/>
                    </a:lnT>
                    <a:lnB w="6350" cap="flat" cmpd="sng" algn="ctr">
                      <a:solidFill>
                        <a:srgbClr val="B1B4B6"/>
                      </a:solidFill>
                      <a:prstDash val="solid"/>
                      <a:round/>
                      <a:headEnd type="none" w="med" len="med"/>
                      <a:tailEnd type="none" w="med" len="med"/>
                    </a:lnB>
                    <a:solidFill>
                      <a:srgbClr val="FFFFFF"/>
                    </a:solidFill>
                  </a:tcPr>
                </a:tc>
                <a:tc>
                  <a:txBody>
                    <a:bodyPr/>
                    <a:lstStyle/>
                    <a:p>
                      <a:pPr fontAlgn="t"/>
                      <a:r>
                        <a:rPr lang="en-GB" sz="1700" b="0" dirty="0">
                          <a:effectLst/>
                          <a:latin typeface="inherit"/>
                        </a:rPr>
                        <a:t>0.9-1.1</a:t>
                      </a:r>
                    </a:p>
                  </a:txBody>
                  <a:tcPr marL="84492" marR="58675" marT="58675" marB="58675">
                    <a:lnL>
                      <a:noFill/>
                    </a:lnL>
                    <a:lnR>
                      <a:noFill/>
                    </a:lnR>
                    <a:lnT w="6350" cap="flat" cmpd="sng" algn="ctr">
                      <a:solidFill>
                        <a:srgbClr val="B1B4B6"/>
                      </a:solidFill>
                      <a:prstDash val="solid"/>
                      <a:round/>
                      <a:headEnd type="none" w="med" len="med"/>
                      <a:tailEnd type="none" w="med" len="med"/>
                    </a:lnT>
                    <a:lnB w="6350" cap="flat" cmpd="sng" algn="ctr">
                      <a:solidFill>
                        <a:srgbClr val="B1B4B6"/>
                      </a:solidFill>
                      <a:prstDash val="solid"/>
                      <a:round/>
                      <a:headEnd type="none" w="med" len="med"/>
                      <a:tailEnd type="none" w="med" len="med"/>
                    </a:lnB>
                    <a:solidFill>
                      <a:srgbClr val="FFFFFF"/>
                    </a:solidFill>
                  </a:tcPr>
                </a:tc>
                <a:tc>
                  <a:txBody>
                    <a:bodyPr/>
                    <a:lstStyle/>
                    <a:p>
                      <a:pPr algn="r" fontAlgn="t"/>
                      <a:r>
                        <a:rPr lang="en-GB" sz="1700" b="0" dirty="0">
                          <a:effectLst/>
                          <a:latin typeface="inherit"/>
                        </a:rPr>
                        <a:t>-1 to +1</a:t>
                      </a:r>
                    </a:p>
                  </a:txBody>
                  <a:tcPr marL="84492" marR="58675" marT="58675" marB="58675">
                    <a:lnL>
                      <a:noFill/>
                    </a:lnL>
                    <a:lnR>
                      <a:noFill/>
                    </a:lnR>
                    <a:lnT w="6350" cap="flat" cmpd="sng" algn="ctr">
                      <a:solidFill>
                        <a:srgbClr val="B1B4B6"/>
                      </a:solidFill>
                      <a:prstDash val="solid"/>
                      <a:round/>
                      <a:headEnd type="none" w="med" len="med"/>
                      <a:tailEnd type="none" w="med" len="med"/>
                    </a:lnT>
                    <a:lnB w="6350" cap="flat" cmpd="sng" algn="ctr">
                      <a:solidFill>
                        <a:srgbClr val="B1B4B6"/>
                      </a:solidFill>
                      <a:prstDash val="solid"/>
                      <a:round/>
                      <a:headEnd type="none" w="med" len="med"/>
                      <a:tailEnd type="none" w="med" len="med"/>
                    </a:lnB>
                    <a:solidFill>
                      <a:srgbClr val="FFFFFF"/>
                    </a:solidFill>
                  </a:tcPr>
                </a:tc>
                <a:extLst>
                  <a:ext uri="{0D108BD9-81ED-4DB2-BD59-A6C34878D82A}">
                    <a16:rowId xmlns:a16="http://schemas.microsoft.com/office/drawing/2014/main" val="2152887946"/>
                  </a:ext>
                </a:extLst>
              </a:tr>
              <a:tr h="370826">
                <a:tc>
                  <a:txBody>
                    <a:bodyPr/>
                    <a:lstStyle/>
                    <a:p>
                      <a:pPr algn="l" fontAlgn="t"/>
                      <a:r>
                        <a:rPr lang="en-GB" sz="1700" b="1" dirty="0">
                          <a:solidFill>
                            <a:srgbClr val="0B0C0C"/>
                          </a:solidFill>
                          <a:effectLst/>
                          <a:latin typeface="nta"/>
                        </a:rPr>
                        <a:t>South West</a:t>
                      </a:r>
                    </a:p>
                  </a:txBody>
                  <a:tcPr marL="84492" marR="58675" marT="58675" marB="58675">
                    <a:lnL>
                      <a:noFill/>
                    </a:lnL>
                    <a:lnR>
                      <a:noFill/>
                    </a:lnR>
                    <a:lnT w="6350" cap="flat" cmpd="sng" algn="ctr">
                      <a:solidFill>
                        <a:srgbClr val="B1B4B6"/>
                      </a:solidFill>
                      <a:prstDash val="solid"/>
                      <a:round/>
                      <a:headEnd type="none" w="med" len="med"/>
                      <a:tailEnd type="none" w="med" len="med"/>
                    </a:lnT>
                    <a:lnB w="6350" cap="flat" cmpd="sng" algn="ctr">
                      <a:solidFill>
                        <a:srgbClr val="B1B4B6"/>
                      </a:solidFill>
                      <a:prstDash val="solid"/>
                      <a:round/>
                      <a:headEnd type="none" w="med" len="med"/>
                      <a:tailEnd type="none" w="med" len="med"/>
                    </a:lnB>
                    <a:solidFill>
                      <a:srgbClr val="FFFFFF"/>
                    </a:solidFill>
                  </a:tcPr>
                </a:tc>
                <a:tc>
                  <a:txBody>
                    <a:bodyPr/>
                    <a:lstStyle/>
                    <a:p>
                      <a:pPr fontAlgn="t"/>
                      <a:r>
                        <a:rPr lang="en-GB" sz="1700" b="0" dirty="0">
                          <a:effectLst/>
                          <a:latin typeface="inherit"/>
                        </a:rPr>
                        <a:t>0.8-1.0</a:t>
                      </a:r>
                    </a:p>
                  </a:txBody>
                  <a:tcPr marL="84492" marR="58675" marT="58675" marB="58675">
                    <a:lnL>
                      <a:noFill/>
                    </a:lnL>
                    <a:lnR>
                      <a:noFill/>
                    </a:lnR>
                    <a:lnT w="6350" cap="flat" cmpd="sng" algn="ctr">
                      <a:solidFill>
                        <a:srgbClr val="B1B4B6"/>
                      </a:solidFill>
                      <a:prstDash val="solid"/>
                      <a:round/>
                      <a:headEnd type="none" w="med" len="med"/>
                      <a:tailEnd type="none" w="med" len="med"/>
                    </a:lnT>
                    <a:lnB w="6350" cap="flat" cmpd="sng" algn="ctr">
                      <a:solidFill>
                        <a:srgbClr val="B1B4B6"/>
                      </a:solidFill>
                      <a:prstDash val="solid"/>
                      <a:round/>
                      <a:headEnd type="none" w="med" len="med"/>
                      <a:tailEnd type="none" w="med" len="med"/>
                    </a:lnB>
                    <a:solidFill>
                      <a:srgbClr val="FFFFFF"/>
                    </a:solidFill>
                  </a:tcPr>
                </a:tc>
                <a:tc>
                  <a:txBody>
                    <a:bodyPr/>
                    <a:lstStyle/>
                    <a:p>
                      <a:pPr algn="r" fontAlgn="t"/>
                      <a:r>
                        <a:rPr lang="en-GB" sz="1700" b="0" dirty="0">
                          <a:effectLst/>
                          <a:latin typeface="inherit"/>
                        </a:rPr>
                        <a:t>-4 to 0</a:t>
                      </a:r>
                    </a:p>
                  </a:txBody>
                  <a:tcPr marL="84492" marR="58675" marT="58675" marB="58675">
                    <a:lnL>
                      <a:noFill/>
                    </a:lnL>
                    <a:lnR>
                      <a:noFill/>
                    </a:lnR>
                    <a:lnT w="6350" cap="flat" cmpd="sng" algn="ctr">
                      <a:solidFill>
                        <a:srgbClr val="B1B4B6"/>
                      </a:solidFill>
                      <a:prstDash val="solid"/>
                      <a:round/>
                      <a:headEnd type="none" w="med" len="med"/>
                      <a:tailEnd type="none" w="med" len="med"/>
                    </a:lnT>
                    <a:lnB w="6350" cap="flat" cmpd="sng" algn="ctr">
                      <a:solidFill>
                        <a:srgbClr val="B1B4B6"/>
                      </a:solidFill>
                      <a:prstDash val="solid"/>
                      <a:round/>
                      <a:headEnd type="none" w="med" len="med"/>
                      <a:tailEnd type="none" w="med" len="med"/>
                    </a:lnB>
                    <a:solidFill>
                      <a:srgbClr val="FFFFFF"/>
                    </a:solidFill>
                  </a:tcPr>
                </a:tc>
                <a:extLst>
                  <a:ext uri="{0D108BD9-81ED-4DB2-BD59-A6C34878D82A}">
                    <a16:rowId xmlns:a16="http://schemas.microsoft.com/office/drawing/2014/main" val="3629827908"/>
                  </a:ext>
                </a:extLst>
              </a:tr>
            </a:tbl>
          </a:graphicData>
        </a:graphic>
      </p:graphicFrame>
    </p:spTree>
    <p:extLst>
      <p:ext uri="{BB962C8B-B14F-4D97-AF65-F5344CB8AC3E}">
        <p14:creationId xmlns:p14="http://schemas.microsoft.com/office/powerpoint/2010/main" val="1773073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0B62461-1C11-4D78-846E-561564B7CED6}"/>
              </a:ext>
            </a:extLst>
          </p:cNvPr>
          <p:cNvSpPr>
            <a:spLocks noGrp="1"/>
          </p:cNvSpPr>
          <p:nvPr>
            <p:ph type="title"/>
          </p:nvPr>
        </p:nvSpPr>
        <p:spPr>
          <a:xfrm>
            <a:off x="838200" y="365125"/>
            <a:ext cx="10515600" cy="723011"/>
          </a:xfrm>
        </p:spPr>
        <p:txBody>
          <a:bodyPr>
            <a:normAutofit/>
          </a:bodyPr>
          <a:lstStyle/>
          <a:p>
            <a:r>
              <a:rPr lang="en-GB" sz="2400" dirty="0">
                <a:latin typeface="Century Gothic" panose="020B0502020202020204" pitchFamily="34" charset="0"/>
              </a:rPr>
              <a:t>Risks ahead</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0D574F3-646C-4A98-BC96-A070CB926F3F}"/>
              </a:ext>
            </a:extLst>
          </p:cNvPr>
          <p:cNvSpPr>
            <a:spLocks noGrp="1"/>
          </p:cNvSpPr>
          <p:nvPr>
            <p:ph idx="1"/>
          </p:nvPr>
        </p:nvSpPr>
        <p:spPr>
          <a:xfrm>
            <a:off x="838200" y="1929384"/>
            <a:ext cx="10515600" cy="4251960"/>
          </a:xfrm>
        </p:spPr>
        <p:txBody>
          <a:bodyPr>
            <a:normAutofit/>
          </a:bodyPr>
          <a:lstStyle/>
          <a:p>
            <a:r>
              <a:rPr lang="en-GB" sz="2200" dirty="0"/>
              <a:t>Potential impact of Christmas from about second week in January onwards</a:t>
            </a:r>
          </a:p>
          <a:p>
            <a:r>
              <a:rPr lang="en-GB" sz="2200" dirty="0"/>
              <a:t>Lack of public “buy in “ to face , space ,hands ongoing message</a:t>
            </a:r>
          </a:p>
          <a:p>
            <a:r>
              <a:rPr lang="en-GB" sz="2200" dirty="0"/>
              <a:t>General weariness </a:t>
            </a:r>
          </a:p>
          <a:p>
            <a:r>
              <a:rPr lang="en-GB" sz="2200" dirty="0"/>
              <a:t>Frustration at the lack of a quick fix</a:t>
            </a:r>
          </a:p>
          <a:p>
            <a:r>
              <a:rPr lang="en-GB" sz="2200" dirty="0"/>
              <a:t>Logistics behind vaccination roll out and mass testing model</a:t>
            </a:r>
          </a:p>
          <a:p>
            <a:r>
              <a:rPr lang="en-GB" sz="2200" dirty="0"/>
              <a:t>Others as in the slides above. </a:t>
            </a:r>
          </a:p>
          <a:p>
            <a:endParaRPr lang="en-GB" sz="2200" dirty="0"/>
          </a:p>
        </p:txBody>
      </p:sp>
    </p:spTree>
    <p:extLst>
      <p:ext uri="{BB962C8B-B14F-4D97-AF65-F5344CB8AC3E}">
        <p14:creationId xmlns:p14="http://schemas.microsoft.com/office/powerpoint/2010/main" val="39016667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3C3F12B-D5D0-4AA7-AEC8-2ACB3D0253FF}"/>
              </a:ext>
            </a:extLst>
          </p:cNvPr>
          <p:cNvSpPr>
            <a:spLocks noGrp="1"/>
          </p:cNvSpPr>
          <p:nvPr>
            <p:ph type="title"/>
          </p:nvPr>
        </p:nvSpPr>
        <p:spPr>
          <a:xfrm>
            <a:off x="1187669" y="623276"/>
            <a:ext cx="8639503" cy="574904"/>
          </a:xfrm>
        </p:spPr>
        <p:txBody>
          <a:bodyPr anchor="ctr">
            <a:normAutofit fontScale="90000"/>
          </a:bodyPr>
          <a:lstStyle/>
          <a:p>
            <a:r>
              <a:rPr lang="en-GB" sz="5000" dirty="0"/>
              <a:t>                          </a:t>
            </a:r>
            <a:r>
              <a:rPr lang="en-GB" sz="2400" dirty="0">
                <a:latin typeface="Century Gothic" panose="020B0502020202020204" pitchFamily="34" charset="0"/>
              </a:rPr>
              <a:t>Vaccination</a:t>
            </a:r>
            <a:r>
              <a:rPr lang="en-GB" sz="2400" dirty="0"/>
              <a:t>:</a:t>
            </a:r>
          </a:p>
        </p:txBody>
      </p:sp>
      <p:sp>
        <p:nvSpPr>
          <p:cNvPr id="3" name="Content Placeholder 2">
            <a:extLst>
              <a:ext uri="{FF2B5EF4-FFF2-40B4-BE49-F238E27FC236}">
                <a16:creationId xmlns:a16="http://schemas.microsoft.com/office/drawing/2014/main" id="{942699C9-BE5E-4034-AD95-9ABFDAF4B494}"/>
              </a:ext>
            </a:extLst>
          </p:cNvPr>
          <p:cNvSpPr>
            <a:spLocks noGrp="1"/>
          </p:cNvSpPr>
          <p:nvPr>
            <p:ph sz="quarter" idx="13"/>
          </p:nvPr>
        </p:nvSpPr>
        <p:spPr>
          <a:xfrm>
            <a:off x="1295750" y="1303283"/>
            <a:ext cx="10118484" cy="4803227"/>
          </a:xfrm>
        </p:spPr>
        <p:txBody>
          <a:bodyPr anchor="t">
            <a:normAutofit lnSpcReduction="10000"/>
          </a:bodyPr>
          <a:lstStyle/>
          <a:p>
            <a:pPr marL="228600" marR="0" lvl="0" indent="-228600" defTabSz="914400" rtl="0" eaLnBrk="1" fontAlgn="auto" latinLnBrk="0" hangingPunct="1">
              <a:spcBef>
                <a:spcPts val="100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FF0000"/>
                </a:solidFill>
                <a:effectLst/>
                <a:uLnTx/>
                <a:uFillTx/>
                <a:latin typeface="Century Gothic" panose="020B0502020202020204" pitchFamily="34" charset="0"/>
              </a:rPr>
              <a:t>Oxford / Astra Zenica </a:t>
            </a:r>
            <a:r>
              <a:rPr kumimoji="0" lang="en-GB" sz="1800" b="0" i="0" u="none" strike="noStrike" kern="1200" cap="none" spc="0" normalizeH="0" baseline="0" noProof="0" dirty="0">
                <a:ln>
                  <a:noFill/>
                </a:ln>
                <a:effectLst/>
                <a:uLnTx/>
                <a:uFillTx/>
                <a:latin typeface="Century Gothic" panose="020B0502020202020204" pitchFamily="34" charset="0"/>
              </a:rPr>
              <a:t>applying to the UK regulator for approval. Now in phase three trials.</a:t>
            </a:r>
          </a:p>
          <a:p>
            <a:pPr marR="0" lvl="0" defTabSz="914400" rtl="0" eaLnBrk="1" fontAlgn="auto" latinLnBrk="0" hangingPunct="1">
              <a:spcBef>
                <a:spcPts val="1000"/>
              </a:spcBef>
              <a:spcAft>
                <a:spcPts val="0"/>
              </a:spcAft>
              <a:buClrTx/>
              <a:buSzTx/>
              <a:buFontTx/>
              <a:buChar char="-"/>
              <a:tabLst/>
              <a:defRPr/>
            </a:pPr>
            <a:r>
              <a:rPr lang="en-GB" sz="1800" dirty="0">
                <a:latin typeface="Century Gothic" panose="020B0502020202020204" pitchFamily="34" charset="0"/>
              </a:rPr>
              <a:t>Two injections approximately 21 days apart</a:t>
            </a:r>
          </a:p>
          <a:p>
            <a:pPr marR="0" lvl="0" defTabSz="914400" rtl="0" eaLnBrk="1" fontAlgn="auto" latinLnBrk="0" hangingPunct="1">
              <a:spcBef>
                <a:spcPts val="1000"/>
              </a:spcBef>
              <a:spcAft>
                <a:spcPts val="0"/>
              </a:spcAft>
              <a:buClrTx/>
              <a:buSzTx/>
              <a:buFontTx/>
              <a:buChar char="-"/>
              <a:tabLst/>
              <a:defRPr/>
            </a:pPr>
            <a:r>
              <a:rPr kumimoji="0" lang="en-GB" sz="1800" b="0" i="0" u="none" strike="noStrike" kern="1200" cap="none" spc="0" normalizeH="0" baseline="0" noProof="0" dirty="0">
                <a:ln>
                  <a:noFill/>
                </a:ln>
                <a:effectLst/>
                <a:uLnTx/>
                <a:uFillTx/>
                <a:latin typeface="Century Gothic" panose="020B0502020202020204" pitchFamily="34" charset="0"/>
              </a:rPr>
              <a:t>100,000,000 doses on order</a:t>
            </a:r>
          </a:p>
          <a:p>
            <a:pPr marR="0" lvl="0" defTabSz="914400" rtl="0" eaLnBrk="1" fontAlgn="auto" latinLnBrk="0" hangingPunct="1">
              <a:spcBef>
                <a:spcPts val="1000"/>
              </a:spcBef>
              <a:spcAft>
                <a:spcPts val="0"/>
              </a:spcAft>
              <a:buClrTx/>
              <a:buSzTx/>
              <a:buFontTx/>
              <a:buChar char="-"/>
              <a:tabLst/>
              <a:defRPr/>
            </a:pPr>
            <a:r>
              <a:rPr kumimoji="0" lang="en-GB" sz="1800" b="0" i="0" u="none" strike="noStrike" kern="1200" cap="none" spc="0" normalizeH="0" baseline="0" noProof="0" dirty="0">
                <a:ln>
                  <a:noFill/>
                </a:ln>
                <a:effectLst/>
                <a:uLnTx/>
                <a:uFillTx/>
                <a:latin typeface="Century Gothic" panose="020B0502020202020204" pitchFamily="34" charset="0"/>
              </a:rPr>
              <a:t>Traditional virus model used. </a:t>
            </a:r>
          </a:p>
          <a:p>
            <a:pPr>
              <a:defRPr/>
            </a:pPr>
            <a:r>
              <a:rPr kumimoji="0" lang="en-GB" sz="1800" b="0" i="0" u="none" strike="noStrike" kern="1200" cap="none" spc="0" normalizeH="0" baseline="0" noProof="0" dirty="0">
                <a:ln>
                  <a:noFill/>
                </a:ln>
                <a:solidFill>
                  <a:srgbClr val="FF0000"/>
                </a:solidFill>
                <a:effectLst/>
                <a:uLnTx/>
                <a:uFillTx/>
                <a:latin typeface="Century Gothic" panose="020B0502020202020204" pitchFamily="34" charset="0"/>
              </a:rPr>
              <a:t>Pfizer / Biontech</a:t>
            </a:r>
            <a:r>
              <a:rPr kumimoji="0" lang="en-GB" sz="1800" b="0" i="0" u="none" strike="noStrike" kern="1200" cap="none" spc="0" normalizeH="0" baseline="0" noProof="0" dirty="0">
                <a:ln>
                  <a:noFill/>
                </a:ln>
                <a:effectLst/>
                <a:uLnTx/>
                <a:uFillTx/>
                <a:latin typeface="Century Gothic" panose="020B0502020202020204" pitchFamily="34" charset="0"/>
              </a:rPr>
              <a:t>. Regulation agreed in UK and  for emergency use in the US.</a:t>
            </a:r>
          </a:p>
          <a:p>
            <a:pPr>
              <a:buFontTx/>
              <a:buChar char="-"/>
              <a:defRPr/>
            </a:pPr>
            <a:r>
              <a:rPr kumimoji="0" lang="en-GB" sz="1800" b="0" i="0" u="none" strike="noStrike" kern="1200" cap="none" spc="0" normalizeH="0" baseline="0" noProof="0" dirty="0">
                <a:ln>
                  <a:noFill/>
                </a:ln>
                <a:effectLst/>
                <a:uLnTx/>
                <a:uFillTx/>
                <a:latin typeface="Century Gothic" panose="020B0502020202020204" pitchFamily="34" charset="0"/>
              </a:rPr>
              <a:t>800,000 doses in the UK </a:t>
            </a:r>
            <a:r>
              <a:rPr lang="en-GB" sz="1800" dirty="0">
                <a:latin typeface="Century Gothic" panose="020B0502020202020204" pitchFamily="34" charset="0"/>
              </a:rPr>
              <a:t>and now being used</a:t>
            </a:r>
          </a:p>
          <a:p>
            <a:pPr>
              <a:buFontTx/>
              <a:buChar char="-"/>
              <a:defRPr/>
            </a:pPr>
            <a:r>
              <a:rPr lang="en-GB" sz="1800" dirty="0">
                <a:latin typeface="Century Gothic" panose="020B0502020202020204" pitchFamily="34" charset="0"/>
              </a:rPr>
              <a:t>Two injections approximately 21 days apart</a:t>
            </a:r>
          </a:p>
          <a:p>
            <a:pPr>
              <a:buFontTx/>
              <a:buChar char="-"/>
              <a:defRPr/>
            </a:pPr>
            <a:r>
              <a:rPr lang="en-GB" sz="1800" dirty="0">
                <a:latin typeface="Century Gothic" panose="020B0502020202020204" pitchFamily="34" charset="0"/>
              </a:rPr>
              <a:t>Logistics chain requires v. low temperatures until final stage , then short term refrigeration</a:t>
            </a:r>
            <a:r>
              <a:rPr kumimoji="0" lang="en-GB" sz="1800" b="0" i="0" u="none" strike="noStrike" kern="1200" cap="none" spc="0" normalizeH="0" baseline="0" noProof="0" dirty="0">
                <a:ln>
                  <a:noFill/>
                </a:ln>
                <a:effectLst/>
                <a:uLnTx/>
                <a:uFillTx/>
                <a:latin typeface="Century Gothic" panose="020B0502020202020204" pitchFamily="34" charset="0"/>
              </a:rPr>
              <a:t> </a:t>
            </a:r>
          </a:p>
          <a:p>
            <a:pPr marL="228600" marR="0" lvl="0" indent="-228600" defTabSz="914400" rtl="0" eaLnBrk="1" fontAlgn="auto" latinLnBrk="0" hangingPunct="1">
              <a:spcBef>
                <a:spcPts val="100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FF0000"/>
                </a:solidFill>
                <a:effectLst/>
                <a:uLnTx/>
                <a:uFillTx/>
                <a:latin typeface="Century Gothic" panose="020B0502020202020204" pitchFamily="34" charset="0"/>
              </a:rPr>
              <a:t>Moderna</a:t>
            </a:r>
            <a:r>
              <a:rPr lang="en-GB" sz="1800" dirty="0">
                <a:latin typeface="Century Gothic" panose="020B0502020202020204" pitchFamily="34" charset="0"/>
              </a:rPr>
              <a:t>- now in phase three trials</a:t>
            </a:r>
            <a:endParaRPr kumimoji="0" lang="en-GB" sz="1800" b="0" i="0" u="none" strike="noStrike" kern="1200" cap="none" spc="0" normalizeH="0" baseline="0" noProof="0" dirty="0">
              <a:ln>
                <a:noFill/>
              </a:ln>
              <a:effectLst/>
              <a:uLnTx/>
              <a:uFillTx/>
              <a:latin typeface="Century Gothic" panose="020B0502020202020204" pitchFamily="34" charset="0"/>
            </a:endParaRPr>
          </a:p>
          <a:p>
            <a:pPr marR="0" lvl="0" defTabSz="914400" rtl="0" eaLnBrk="1" fontAlgn="auto" latinLnBrk="0" hangingPunct="1">
              <a:spcBef>
                <a:spcPts val="1000"/>
              </a:spcBef>
              <a:spcAft>
                <a:spcPts val="0"/>
              </a:spcAft>
              <a:buClrTx/>
              <a:buSzTx/>
              <a:buFontTx/>
              <a:buChar char="-"/>
              <a:tabLst/>
              <a:defRPr/>
            </a:pPr>
            <a:r>
              <a:rPr kumimoji="0" lang="en-GB" sz="1800" b="0" i="0" u="none" strike="noStrike" kern="1200" cap="none" spc="0" normalizeH="0" baseline="0" noProof="0" dirty="0">
                <a:ln>
                  <a:noFill/>
                </a:ln>
                <a:effectLst/>
                <a:uLnTx/>
                <a:uFillTx/>
                <a:latin typeface="Century Gothic" panose="020B0502020202020204" pitchFamily="34" charset="0"/>
              </a:rPr>
              <a:t>New technology uses a micro – fragment of RNA of the coronavirus. Injected and starts viral replication in the body , whose immune system then triggers a response</a:t>
            </a:r>
          </a:p>
          <a:p>
            <a:pPr marR="0" lvl="0" defTabSz="914400" rtl="0" eaLnBrk="1" fontAlgn="auto" latinLnBrk="0" hangingPunct="1">
              <a:spcBef>
                <a:spcPts val="1000"/>
              </a:spcBef>
              <a:spcAft>
                <a:spcPts val="0"/>
              </a:spcAft>
              <a:buClrTx/>
              <a:buSzTx/>
              <a:buFontTx/>
              <a:buChar char="-"/>
              <a:tabLst/>
              <a:defRPr/>
            </a:pPr>
            <a:r>
              <a:rPr kumimoji="0" lang="en-GB" sz="1800" b="0" i="0" u="none" strike="noStrike" kern="1200" cap="none" spc="0" normalizeH="0" baseline="0" noProof="0" dirty="0">
                <a:ln>
                  <a:noFill/>
                </a:ln>
                <a:effectLst/>
                <a:uLnTx/>
                <a:uFillTx/>
                <a:latin typeface="Century Gothic" panose="020B0502020202020204" pitchFamily="34" charset="0"/>
              </a:rPr>
              <a:t>Two injections four weeks apart</a:t>
            </a:r>
          </a:p>
          <a:p>
            <a:endParaRPr lang="en-GB" sz="800" dirty="0"/>
          </a:p>
        </p:txBody>
      </p:sp>
    </p:spTree>
    <p:extLst>
      <p:ext uri="{BB962C8B-B14F-4D97-AF65-F5344CB8AC3E}">
        <p14:creationId xmlns:p14="http://schemas.microsoft.com/office/powerpoint/2010/main" val="3049740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5F7A5-B9CB-4CF1-B3E2-1D18D155CAC5}"/>
              </a:ext>
            </a:extLst>
          </p:cNvPr>
          <p:cNvSpPr>
            <a:spLocks noGrp="1"/>
          </p:cNvSpPr>
          <p:nvPr>
            <p:ph type="title"/>
          </p:nvPr>
        </p:nvSpPr>
        <p:spPr>
          <a:xfrm>
            <a:off x="1653363" y="365760"/>
            <a:ext cx="9367203" cy="1188720"/>
          </a:xfrm>
        </p:spPr>
        <p:txBody>
          <a:bodyPr>
            <a:normAutofit/>
          </a:bodyPr>
          <a:lstStyle/>
          <a:p>
            <a:r>
              <a:rPr lang="en-GB" dirty="0"/>
              <a:t>Vaccination:</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 name="Content Placeholder 2">
            <a:extLst>
              <a:ext uri="{FF2B5EF4-FFF2-40B4-BE49-F238E27FC236}">
                <a16:creationId xmlns:a16="http://schemas.microsoft.com/office/drawing/2014/main" id="{CA2C4B3F-F5B1-4155-A08F-A77CB137A386}"/>
              </a:ext>
            </a:extLst>
          </p:cNvPr>
          <p:cNvSpPr>
            <a:spLocks noGrp="1"/>
          </p:cNvSpPr>
          <p:nvPr>
            <p:ph idx="1"/>
          </p:nvPr>
        </p:nvSpPr>
        <p:spPr>
          <a:xfrm>
            <a:off x="1653363" y="2176272"/>
            <a:ext cx="9367204" cy="4041648"/>
          </a:xfrm>
        </p:spPr>
        <p:txBody>
          <a:bodyPr anchor="t">
            <a:normAutofit/>
          </a:bodyPr>
          <a:lstStyle/>
          <a:p>
            <a:r>
              <a:rPr lang="en-GB" sz="2400" dirty="0">
                <a:latin typeface="Century Gothic" panose="020B0502020202020204" pitchFamily="34" charset="0"/>
              </a:rPr>
              <a:t>You are unlikely to get a choice of vaccine.</a:t>
            </a:r>
          </a:p>
          <a:p>
            <a:r>
              <a:rPr lang="en-GB" sz="2400" dirty="0">
                <a:latin typeface="Century Gothic" panose="020B0502020202020204" pitchFamily="34" charset="0"/>
              </a:rPr>
              <a:t>In terms of herd immunity between 60-70% of the global population are thought to need to be vaccinated to stop the virus spreading easily. Billions of people</a:t>
            </a:r>
          </a:p>
          <a:p>
            <a:r>
              <a:rPr lang="en-GB" sz="2400" dirty="0">
                <a:latin typeface="Century Gothic" panose="020B0502020202020204" pitchFamily="34" charset="0"/>
              </a:rPr>
              <a:t>Antibody/ immunity length is not fully known yet. The Moderna vaccine at present seems to “hold up” for at least 4 months- follow up is ongoing.</a:t>
            </a:r>
          </a:p>
          <a:p>
            <a:r>
              <a:rPr lang="en-GB" sz="2400" dirty="0">
                <a:latin typeface="Century Gothic" panose="020B0502020202020204" pitchFamily="34" charset="0"/>
              </a:rPr>
              <a:t>Priority groups set out. Not likely to be all children at present- those shielding / specific cases only</a:t>
            </a:r>
          </a:p>
          <a:p>
            <a:r>
              <a:rPr lang="en-GB" sz="2400" dirty="0">
                <a:latin typeface="Century Gothic" panose="020B0502020202020204" pitchFamily="34" charset="0"/>
              </a:rPr>
              <a:t>Whole population injection under consideration</a:t>
            </a:r>
          </a:p>
          <a:p>
            <a:endParaRPr lang="en-GB" sz="2400" dirty="0">
              <a:latin typeface="Century Gothic" panose="020B0502020202020204" pitchFamily="34" charset="0"/>
            </a:endParaRPr>
          </a:p>
        </p:txBody>
      </p:sp>
    </p:spTree>
    <p:extLst>
      <p:ext uri="{BB962C8B-B14F-4D97-AF65-F5344CB8AC3E}">
        <p14:creationId xmlns:p14="http://schemas.microsoft.com/office/powerpoint/2010/main" val="25208789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EAF8E-70AE-48BE-B343-844AA4FF781D}"/>
              </a:ext>
            </a:extLst>
          </p:cNvPr>
          <p:cNvSpPr>
            <a:spLocks noGrp="1"/>
          </p:cNvSpPr>
          <p:nvPr>
            <p:ph type="title"/>
          </p:nvPr>
        </p:nvSpPr>
        <p:spPr>
          <a:xfrm>
            <a:off x="1653363" y="365760"/>
            <a:ext cx="9367203" cy="1188720"/>
          </a:xfrm>
        </p:spPr>
        <p:txBody>
          <a:bodyPr>
            <a:normAutofit/>
          </a:bodyPr>
          <a:lstStyle/>
          <a:p>
            <a:r>
              <a:rPr lang="en-GB" dirty="0"/>
              <a:t>Priority groups</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 name="Content Placeholder 2">
            <a:extLst>
              <a:ext uri="{FF2B5EF4-FFF2-40B4-BE49-F238E27FC236}">
                <a16:creationId xmlns:a16="http://schemas.microsoft.com/office/drawing/2014/main" id="{6B5F9D16-749C-4DA3-A3AE-C3EC3169CE06}"/>
              </a:ext>
            </a:extLst>
          </p:cNvPr>
          <p:cNvSpPr>
            <a:spLocks noGrp="1"/>
          </p:cNvSpPr>
          <p:nvPr>
            <p:ph idx="1"/>
          </p:nvPr>
        </p:nvSpPr>
        <p:spPr>
          <a:xfrm>
            <a:off x="485827" y="1691640"/>
            <a:ext cx="11800766" cy="5266208"/>
          </a:xfrm>
        </p:spPr>
        <p:txBody>
          <a:bodyPr anchor="t">
            <a:noAutofit/>
          </a:bodyPr>
          <a:lstStyle/>
          <a:p>
            <a:r>
              <a:rPr lang="en-US" sz="2000" dirty="0">
                <a:latin typeface="Century Gothic" panose="020B0502020202020204" pitchFamily="34" charset="0"/>
              </a:rPr>
              <a:t>Priority/Risk group</a:t>
            </a:r>
          </a:p>
          <a:p>
            <a:pPr marL="0" indent="0">
              <a:buNone/>
            </a:pPr>
            <a:r>
              <a:rPr lang="en-US" sz="2000" dirty="0">
                <a:latin typeface="Century Gothic" panose="020B0502020202020204" pitchFamily="34" charset="0"/>
              </a:rPr>
              <a:t>1	 Residents in a care home for older adults and staff working in care homes for older adults</a:t>
            </a:r>
          </a:p>
          <a:p>
            <a:pPr marL="0" indent="0">
              <a:buNone/>
            </a:pPr>
            <a:r>
              <a:rPr lang="en-US" sz="2000" dirty="0">
                <a:latin typeface="Century Gothic" panose="020B0502020202020204" pitchFamily="34" charset="0"/>
              </a:rPr>
              <a:t>2	All those 80 years of age and over and health and social care workers</a:t>
            </a:r>
          </a:p>
          <a:p>
            <a:pPr marL="0" indent="0">
              <a:buNone/>
            </a:pPr>
            <a:r>
              <a:rPr lang="en-US" sz="2000" dirty="0">
                <a:latin typeface="Century Gothic" panose="020B0502020202020204" pitchFamily="34" charset="0"/>
              </a:rPr>
              <a:t>3	All those 75 years of age and over</a:t>
            </a:r>
          </a:p>
          <a:p>
            <a:pPr marL="0" indent="0">
              <a:buNone/>
            </a:pPr>
            <a:r>
              <a:rPr lang="en-US" sz="2000" dirty="0">
                <a:latin typeface="Century Gothic" panose="020B0502020202020204" pitchFamily="34" charset="0"/>
              </a:rPr>
              <a:t>4	All those 70 years of age and over and clinically extremely vulnerable individuals (not       including pregnant women and those under 18 years of age)</a:t>
            </a:r>
          </a:p>
          <a:p>
            <a:pPr marL="0" indent="0">
              <a:buNone/>
            </a:pPr>
            <a:r>
              <a:rPr lang="en-US" sz="2000" dirty="0">
                <a:latin typeface="Century Gothic" panose="020B0502020202020204" pitchFamily="34" charset="0"/>
              </a:rPr>
              <a:t>5	All those 65 years of age and over</a:t>
            </a:r>
          </a:p>
          <a:p>
            <a:pPr marL="0" indent="0">
              <a:buNone/>
            </a:pPr>
            <a:r>
              <a:rPr lang="en-US" sz="2000" dirty="0">
                <a:latin typeface="Century Gothic" panose="020B0502020202020204" pitchFamily="34" charset="0"/>
              </a:rPr>
              <a:t>6	Adults aged 18 to 65 years in an at-risk group (see below)</a:t>
            </a:r>
          </a:p>
          <a:p>
            <a:pPr marL="0" indent="0">
              <a:buNone/>
            </a:pPr>
            <a:r>
              <a:rPr lang="en-US" sz="2000" dirty="0">
                <a:latin typeface="Century Gothic" panose="020B0502020202020204" pitchFamily="34" charset="0"/>
              </a:rPr>
              <a:t>7	All those 60 years of age and over</a:t>
            </a:r>
          </a:p>
          <a:p>
            <a:pPr marL="0" indent="0">
              <a:buNone/>
            </a:pPr>
            <a:r>
              <a:rPr lang="en-US" sz="2000" dirty="0">
                <a:latin typeface="Century Gothic" panose="020B0502020202020204" pitchFamily="34" charset="0"/>
              </a:rPr>
              <a:t>8	All those 55 years of age and over</a:t>
            </a:r>
          </a:p>
          <a:p>
            <a:pPr marL="0" indent="0">
              <a:buNone/>
            </a:pPr>
            <a:r>
              <a:rPr lang="en-US" sz="2000" dirty="0">
                <a:latin typeface="Century Gothic" panose="020B0502020202020204" pitchFamily="34" charset="0"/>
              </a:rPr>
              <a:t>9	All those 50 years of age and over</a:t>
            </a:r>
          </a:p>
          <a:p>
            <a:pPr marL="0" indent="0">
              <a:buNone/>
            </a:pPr>
            <a:r>
              <a:rPr lang="en-US" sz="2000" dirty="0">
                <a:latin typeface="Century Gothic" panose="020B0502020202020204" pitchFamily="34" charset="0"/>
              </a:rPr>
              <a:t>10	Rest of the population (to be determined)</a:t>
            </a:r>
            <a:endParaRPr lang="en-GB" sz="2000" dirty="0">
              <a:latin typeface="Century Gothic" panose="020B0502020202020204" pitchFamily="34" charset="0"/>
            </a:endParaRPr>
          </a:p>
        </p:txBody>
      </p:sp>
    </p:spTree>
    <p:extLst>
      <p:ext uri="{BB962C8B-B14F-4D97-AF65-F5344CB8AC3E}">
        <p14:creationId xmlns:p14="http://schemas.microsoft.com/office/powerpoint/2010/main" val="463632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BC4E351-C4D0-4D23-BEA8-3136F7E47D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 name="Group 10">
            <a:extLst>
              <a:ext uri="{FF2B5EF4-FFF2-40B4-BE49-F238E27FC236}">
                <a16:creationId xmlns:a16="http://schemas.microsoft.com/office/drawing/2014/main" id="{B2D95578-3010-40A8-9EE1-D6D43C23301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2" name="Rectangle 11">
              <a:extLst>
                <a:ext uri="{FF2B5EF4-FFF2-40B4-BE49-F238E27FC236}">
                  <a16:creationId xmlns:a16="http://schemas.microsoft.com/office/drawing/2014/main" id="{32A4E3E5-F2E4-4F3C-85FD-5523DEF573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0EE05FDD-CC3B-45C8-9CE2-0C93D863E4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4">
                <a:lumMod val="75000"/>
                <a:alpha val="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 name="Rectangle 14">
            <a:extLst>
              <a:ext uri="{FF2B5EF4-FFF2-40B4-BE49-F238E27FC236}">
                <a16:creationId xmlns:a16="http://schemas.microsoft.com/office/drawing/2014/main" id="{D16CFDC4-DE7D-4153-89C5-6088189947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2279650" y="-7"/>
            <a:ext cx="9909174" cy="6857997"/>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2" name="Title 1">
            <a:extLst>
              <a:ext uri="{FF2B5EF4-FFF2-40B4-BE49-F238E27FC236}">
                <a16:creationId xmlns:a16="http://schemas.microsoft.com/office/drawing/2014/main" id="{714F8791-8405-422F-8B5D-12ECEBF68365}"/>
              </a:ext>
            </a:extLst>
          </p:cNvPr>
          <p:cNvSpPr>
            <a:spLocks noGrp="1"/>
          </p:cNvSpPr>
          <p:nvPr>
            <p:ph type="title"/>
          </p:nvPr>
        </p:nvSpPr>
        <p:spPr>
          <a:xfrm>
            <a:off x="2852737" y="220718"/>
            <a:ext cx="6483351" cy="462454"/>
          </a:xfrm>
        </p:spPr>
        <p:txBody>
          <a:bodyPr anchor="t">
            <a:normAutofit/>
          </a:bodyPr>
          <a:lstStyle/>
          <a:p>
            <a:r>
              <a:rPr lang="en-GB" sz="2200" dirty="0">
                <a:latin typeface="Century Gothic" panose="020B0502020202020204" pitchFamily="34" charset="0"/>
              </a:rPr>
              <a:t>Clinical conditions considered </a:t>
            </a:r>
          </a:p>
        </p:txBody>
      </p:sp>
      <p:sp>
        <p:nvSpPr>
          <p:cNvPr id="4" name="Rectangle 1">
            <a:extLst>
              <a:ext uri="{FF2B5EF4-FFF2-40B4-BE49-F238E27FC236}">
                <a16:creationId xmlns:a16="http://schemas.microsoft.com/office/drawing/2014/main" id="{FE25FBA2-4233-464D-BECC-EC3252168827}"/>
              </a:ext>
            </a:extLst>
          </p:cNvPr>
          <p:cNvSpPr>
            <a:spLocks noGrp="1" noChangeArrowheads="1"/>
          </p:cNvSpPr>
          <p:nvPr>
            <p:ph idx="1"/>
          </p:nvPr>
        </p:nvSpPr>
        <p:spPr bwMode="auto">
          <a:xfrm>
            <a:off x="2276474" y="798786"/>
            <a:ext cx="9694809" cy="6059214"/>
          </a:xfrm>
          <a:prstGeom prst="rect">
            <a:avLst/>
          </a:prstGeom>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126960" tIns="126960" rIns="0" bIns="126960" numCol="1" anchor="t" anchorCtr="0" compatLnSpc="1">
            <a:prstTxWarp prst="textNoShape">
              <a:avLst/>
            </a:prstTxWarp>
            <a:normAutofit/>
          </a:bodyPr>
          <a:lstStyle/>
          <a:p>
            <a:pPr marL="0" marR="0" lvl="0" indent="0" defTabSz="914400" rtl="0" eaLnBrk="0" fontAlgn="base" latinLnBrk="0" hangingPunct="0">
              <a:spcBef>
                <a:spcPct val="0"/>
              </a:spcBef>
              <a:spcAft>
                <a:spcPts val="600"/>
              </a:spcAft>
              <a:buClrTx/>
              <a:buSzTx/>
              <a:buFontTx/>
              <a:buNone/>
              <a:tabLst/>
            </a:pPr>
            <a:r>
              <a:rPr kumimoji="0" lang="en-US" altLang="en-US" sz="2200" b="0" i="0" u="none" strike="noStrike" cap="none" normalizeH="0" baseline="0" dirty="0">
                <a:ln>
                  <a:noFill/>
                </a:ln>
                <a:solidFill>
                  <a:schemeClr val="tx1">
                    <a:alpha val="60000"/>
                  </a:schemeClr>
                </a:solidFill>
                <a:effectLst/>
                <a:latin typeface="Century Gothic" panose="020B0502020202020204" pitchFamily="34" charset="0"/>
              </a:rPr>
              <a:t>Clinical conditions list:</a:t>
            </a:r>
          </a:p>
          <a:p>
            <a:pPr marL="0" marR="0" lvl="0" indent="0" defTabSz="914400" rtl="0" eaLnBrk="0" fontAlgn="base" latinLnBrk="0" hangingPunct="0">
              <a:spcBef>
                <a:spcPct val="0"/>
              </a:spcBef>
              <a:spcAft>
                <a:spcPts val="600"/>
              </a:spcAft>
              <a:buClrTx/>
              <a:buSzTx/>
              <a:buFontTx/>
              <a:buChar char="•"/>
              <a:tabLst/>
            </a:pPr>
            <a:r>
              <a:rPr kumimoji="0" lang="en-US" altLang="en-US" sz="2200" b="0" i="0" u="none" strike="noStrike" cap="none" normalizeH="0" baseline="0" dirty="0">
                <a:ln>
                  <a:noFill/>
                </a:ln>
                <a:solidFill>
                  <a:schemeClr val="tx1">
                    <a:alpha val="60000"/>
                  </a:schemeClr>
                </a:solidFill>
                <a:effectLst/>
                <a:latin typeface="Century Gothic" panose="020B0502020202020204" pitchFamily="34" charset="0"/>
              </a:rPr>
              <a:t>a blood cancer (such as leukaemia, lymphoma or myeloma)</a:t>
            </a:r>
          </a:p>
          <a:p>
            <a:pPr marL="0" marR="0" lvl="0" indent="0" defTabSz="914400" rtl="0" eaLnBrk="0" fontAlgn="base" latinLnBrk="0" hangingPunct="0">
              <a:spcBef>
                <a:spcPct val="0"/>
              </a:spcBef>
              <a:spcAft>
                <a:spcPts val="600"/>
              </a:spcAft>
              <a:buClrTx/>
              <a:buSzTx/>
              <a:buFontTx/>
              <a:buChar char="•"/>
              <a:tabLst/>
            </a:pPr>
            <a:r>
              <a:rPr kumimoji="0" lang="en-US" altLang="en-US" sz="2200" b="0" i="0" u="none" strike="noStrike" cap="none" normalizeH="0" baseline="0" dirty="0">
                <a:ln>
                  <a:noFill/>
                </a:ln>
                <a:solidFill>
                  <a:schemeClr val="tx1">
                    <a:alpha val="60000"/>
                  </a:schemeClr>
                </a:solidFill>
                <a:effectLst/>
                <a:latin typeface="Century Gothic" panose="020B0502020202020204" pitchFamily="34" charset="0"/>
              </a:rPr>
              <a:t>diabetes</a:t>
            </a:r>
          </a:p>
          <a:p>
            <a:pPr marL="0" marR="0" lvl="0" indent="0" defTabSz="914400" rtl="0" eaLnBrk="0" fontAlgn="base" latinLnBrk="0" hangingPunct="0">
              <a:spcBef>
                <a:spcPct val="0"/>
              </a:spcBef>
              <a:spcAft>
                <a:spcPts val="600"/>
              </a:spcAft>
              <a:buClrTx/>
              <a:buSzTx/>
              <a:buFontTx/>
              <a:buChar char="•"/>
              <a:tabLst/>
            </a:pPr>
            <a:r>
              <a:rPr kumimoji="0" lang="en-US" altLang="en-US" sz="2200" b="0" i="0" u="none" strike="noStrike" cap="none" normalizeH="0" baseline="0" dirty="0">
                <a:ln>
                  <a:noFill/>
                </a:ln>
                <a:solidFill>
                  <a:schemeClr val="tx1">
                    <a:alpha val="60000"/>
                  </a:schemeClr>
                </a:solidFill>
                <a:effectLst/>
                <a:latin typeface="Century Gothic" panose="020B0502020202020204" pitchFamily="34" charset="0"/>
              </a:rPr>
              <a:t>dementia</a:t>
            </a:r>
          </a:p>
          <a:p>
            <a:pPr marL="0" marR="0" lvl="0" indent="0" defTabSz="914400" rtl="0" eaLnBrk="0" fontAlgn="base" latinLnBrk="0" hangingPunct="0">
              <a:spcBef>
                <a:spcPct val="0"/>
              </a:spcBef>
              <a:spcAft>
                <a:spcPts val="600"/>
              </a:spcAft>
              <a:buClrTx/>
              <a:buSzTx/>
              <a:buFontTx/>
              <a:buChar char="•"/>
              <a:tabLst/>
            </a:pPr>
            <a:r>
              <a:rPr kumimoji="0" lang="en-US" altLang="en-US" sz="2200" b="0" i="0" u="none" strike="noStrike" cap="none" normalizeH="0" baseline="0" dirty="0">
                <a:ln>
                  <a:noFill/>
                </a:ln>
                <a:solidFill>
                  <a:schemeClr val="tx1">
                    <a:alpha val="60000"/>
                  </a:schemeClr>
                </a:solidFill>
                <a:effectLst/>
                <a:latin typeface="Century Gothic" panose="020B0502020202020204" pitchFamily="34" charset="0"/>
              </a:rPr>
              <a:t>a heart problem</a:t>
            </a:r>
          </a:p>
          <a:p>
            <a:pPr marL="0" marR="0" lvl="0" indent="0" defTabSz="914400" rtl="0" eaLnBrk="0" fontAlgn="base" latinLnBrk="0" hangingPunct="0">
              <a:spcBef>
                <a:spcPct val="0"/>
              </a:spcBef>
              <a:spcAft>
                <a:spcPts val="600"/>
              </a:spcAft>
              <a:buClrTx/>
              <a:buSzTx/>
              <a:buFontTx/>
              <a:buChar char="•"/>
              <a:tabLst/>
            </a:pPr>
            <a:r>
              <a:rPr kumimoji="0" lang="en-US" altLang="en-US" sz="2200" b="0" i="0" u="none" strike="noStrike" cap="none" normalizeH="0" baseline="0" dirty="0">
                <a:ln>
                  <a:noFill/>
                </a:ln>
                <a:solidFill>
                  <a:schemeClr val="tx1">
                    <a:alpha val="60000"/>
                  </a:schemeClr>
                </a:solidFill>
                <a:effectLst/>
                <a:latin typeface="Century Gothic" panose="020B0502020202020204" pitchFamily="34" charset="0"/>
              </a:rPr>
              <a:t>a chest complaint or breathing difficulties, including bronchitis, emphysema or severe asthma</a:t>
            </a:r>
          </a:p>
          <a:p>
            <a:pPr marL="0" marR="0" lvl="0" indent="0" defTabSz="914400" rtl="0" eaLnBrk="0" fontAlgn="base" latinLnBrk="0" hangingPunct="0">
              <a:spcBef>
                <a:spcPct val="0"/>
              </a:spcBef>
              <a:spcAft>
                <a:spcPts val="600"/>
              </a:spcAft>
              <a:buClrTx/>
              <a:buSzTx/>
              <a:buFontTx/>
              <a:buChar char="•"/>
              <a:tabLst/>
            </a:pPr>
            <a:r>
              <a:rPr kumimoji="0" lang="en-US" altLang="en-US" sz="2200" b="0" i="0" u="none" strike="noStrike" cap="none" normalizeH="0" baseline="0" dirty="0">
                <a:ln>
                  <a:noFill/>
                </a:ln>
                <a:solidFill>
                  <a:schemeClr val="tx1">
                    <a:alpha val="60000"/>
                  </a:schemeClr>
                </a:solidFill>
                <a:effectLst/>
                <a:latin typeface="Century Gothic" panose="020B0502020202020204" pitchFamily="34" charset="0"/>
              </a:rPr>
              <a:t>a kidney disease</a:t>
            </a:r>
          </a:p>
          <a:p>
            <a:pPr marL="0" marR="0" lvl="0" indent="0" defTabSz="914400" rtl="0" eaLnBrk="0" fontAlgn="base" latinLnBrk="0" hangingPunct="0">
              <a:spcBef>
                <a:spcPct val="0"/>
              </a:spcBef>
              <a:spcAft>
                <a:spcPts val="600"/>
              </a:spcAft>
              <a:buClrTx/>
              <a:buSzTx/>
              <a:buFontTx/>
              <a:buChar char="•"/>
              <a:tabLst/>
            </a:pPr>
            <a:r>
              <a:rPr kumimoji="0" lang="en-US" altLang="en-US" sz="2200" b="0" i="0" u="none" strike="noStrike" cap="none" normalizeH="0" baseline="0" dirty="0">
                <a:ln>
                  <a:noFill/>
                </a:ln>
                <a:solidFill>
                  <a:schemeClr val="tx1">
                    <a:alpha val="60000"/>
                  </a:schemeClr>
                </a:solidFill>
                <a:effectLst/>
                <a:latin typeface="Century Gothic" panose="020B0502020202020204" pitchFamily="34" charset="0"/>
              </a:rPr>
              <a:t>a liver disease</a:t>
            </a:r>
          </a:p>
          <a:p>
            <a:pPr marL="0" marR="0" lvl="0" indent="0" defTabSz="914400" rtl="0" eaLnBrk="0" fontAlgn="base" latinLnBrk="0" hangingPunct="0">
              <a:spcBef>
                <a:spcPct val="0"/>
              </a:spcBef>
              <a:spcAft>
                <a:spcPts val="600"/>
              </a:spcAft>
              <a:buClrTx/>
              <a:buSzTx/>
              <a:buFontTx/>
              <a:buChar char="•"/>
              <a:tabLst/>
            </a:pPr>
            <a:r>
              <a:rPr kumimoji="0" lang="en-US" altLang="en-US" sz="2200" b="0" i="0" u="none" strike="noStrike" cap="none" normalizeH="0" baseline="0" dirty="0">
                <a:ln>
                  <a:noFill/>
                </a:ln>
                <a:solidFill>
                  <a:schemeClr val="tx1">
                    <a:alpha val="60000"/>
                  </a:schemeClr>
                </a:solidFill>
                <a:effectLst/>
                <a:latin typeface="Century Gothic" panose="020B0502020202020204" pitchFamily="34" charset="0"/>
              </a:rPr>
              <a:t>lowered immunity due to disease or treatment (such as HIV infection, steroid medication, chemotherapy or radiotherapy)</a:t>
            </a:r>
          </a:p>
          <a:p>
            <a:pPr marL="0" marR="0" lvl="0" indent="0" defTabSz="914400" rtl="0" eaLnBrk="0" fontAlgn="base" latinLnBrk="0" hangingPunct="0">
              <a:spcBef>
                <a:spcPct val="0"/>
              </a:spcBef>
              <a:spcAft>
                <a:spcPts val="600"/>
              </a:spcAft>
              <a:buClrTx/>
              <a:buSzTx/>
              <a:buFontTx/>
              <a:buNone/>
              <a:tabLst/>
            </a:pPr>
            <a:endParaRPr kumimoji="0" lang="en-US" altLang="en-US" sz="700" b="0" i="0" u="none" strike="noStrike" cap="none" normalizeH="0" baseline="0" dirty="0">
              <a:ln>
                <a:noFill/>
              </a:ln>
              <a:solidFill>
                <a:schemeClr val="tx1">
                  <a:alpha val="60000"/>
                </a:schemeClr>
              </a:solidFill>
              <a:effectLst/>
              <a:latin typeface="Arial" panose="020B0604020202020204" pitchFamily="34" charset="0"/>
            </a:endParaRPr>
          </a:p>
        </p:txBody>
      </p:sp>
    </p:spTree>
    <p:extLst>
      <p:ext uri="{BB962C8B-B14F-4D97-AF65-F5344CB8AC3E}">
        <p14:creationId xmlns:p14="http://schemas.microsoft.com/office/powerpoint/2010/main" val="40597310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041A8-307B-4F52-895E-77BD348556BC}"/>
              </a:ext>
            </a:extLst>
          </p:cNvPr>
          <p:cNvSpPr>
            <a:spLocks noGrp="1"/>
          </p:cNvSpPr>
          <p:nvPr>
            <p:ph type="title"/>
          </p:nvPr>
        </p:nvSpPr>
        <p:spPr>
          <a:xfrm>
            <a:off x="838200" y="365125"/>
            <a:ext cx="10515600" cy="727951"/>
          </a:xfrm>
        </p:spPr>
        <p:txBody>
          <a:bodyPr>
            <a:normAutofit/>
          </a:bodyPr>
          <a:lstStyle/>
          <a:p>
            <a:r>
              <a:rPr lang="en-GB" sz="2800" dirty="0">
                <a:latin typeface="Century Gothic" panose="020B0502020202020204" pitchFamily="34" charset="0"/>
              </a:rPr>
              <a:t>Clinical conditions considered</a:t>
            </a:r>
          </a:p>
        </p:txBody>
      </p:sp>
      <p:sp>
        <p:nvSpPr>
          <p:cNvPr id="3" name="Content Placeholder 2">
            <a:extLst>
              <a:ext uri="{FF2B5EF4-FFF2-40B4-BE49-F238E27FC236}">
                <a16:creationId xmlns:a16="http://schemas.microsoft.com/office/drawing/2014/main" id="{F5BB0130-B3C7-449F-A5F4-F8F3205729FB}"/>
              </a:ext>
            </a:extLst>
          </p:cNvPr>
          <p:cNvSpPr>
            <a:spLocks noGrp="1"/>
          </p:cNvSpPr>
          <p:nvPr>
            <p:ph idx="1"/>
          </p:nvPr>
        </p:nvSpPr>
        <p:spPr/>
        <p:txBody>
          <a:bodyPr>
            <a:normAutofit/>
          </a:bodyPr>
          <a:lstStyle/>
          <a:p>
            <a:pPr marL="0" marR="0" lvl="0" indent="0" defTabSz="914400" rtl="0" eaLnBrk="0" fontAlgn="base" latinLnBrk="0" hangingPunct="0">
              <a:spcBef>
                <a:spcPct val="0"/>
              </a:spcBef>
              <a:spcAft>
                <a:spcPts val="600"/>
              </a:spcAft>
              <a:buClrTx/>
              <a:buSzTx/>
              <a:buFontTx/>
              <a:buChar char="•"/>
              <a:tabLst/>
            </a:pPr>
            <a:r>
              <a:rPr kumimoji="0" lang="en-US" altLang="en-US" sz="2400" b="0" i="0" u="none" strike="noStrike" cap="none" normalizeH="0" baseline="0" dirty="0">
                <a:ln>
                  <a:noFill/>
                </a:ln>
                <a:solidFill>
                  <a:schemeClr val="tx1">
                    <a:alpha val="60000"/>
                  </a:schemeClr>
                </a:solidFill>
                <a:effectLst/>
                <a:latin typeface="Century Gothic" panose="020B0502020202020204" pitchFamily="34" charset="0"/>
              </a:rPr>
              <a:t>rheumatoid arthritis, lupus or psoriasis</a:t>
            </a:r>
          </a:p>
          <a:p>
            <a:pPr marL="0" marR="0" lvl="0" indent="0" defTabSz="914400" rtl="0" eaLnBrk="0" fontAlgn="base" latinLnBrk="0" hangingPunct="0">
              <a:spcBef>
                <a:spcPct val="0"/>
              </a:spcBef>
              <a:spcAft>
                <a:spcPts val="600"/>
              </a:spcAft>
              <a:buClrTx/>
              <a:buSzTx/>
              <a:buFontTx/>
              <a:buChar char="•"/>
              <a:tabLst/>
            </a:pPr>
            <a:r>
              <a:rPr kumimoji="0" lang="en-US" altLang="en-US" sz="2400" b="0" i="0" u="none" strike="noStrike" cap="none" normalizeH="0" baseline="0" dirty="0">
                <a:ln>
                  <a:noFill/>
                </a:ln>
                <a:solidFill>
                  <a:schemeClr val="tx1">
                    <a:alpha val="60000"/>
                  </a:schemeClr>
                </a:solidFill>
                <a:effectLst/>
                <a:latin typeface="Century Gothic" panose="020B0502020202020204" pitchFamily="34" charset="0"/>
              </a:rPr>
              <a:t>liver disease</a:t>
            </a:r>
          </a:p>
          <a:p>
            <a:pPr marL="0" marR="0" lvl="0" indent="0" defTabSz="914400" rtl="0" eaLnBrk="0" fontAlgn="base" latinLnBrk="0" hangingPunct="0">
              <a:spcBef>
                <a:spcPct val="0"/>
              </a:spcBef>
              <a:spcAft>
                <a:spcPts val="600"/>
              </a:spcAft>
              <a:buClrTx/>
              <a:buSzTx/>
              <a:buFontTx/>
              <a:buChar char="•"/>
              <a:tabLst/>
            </a:pPr>
            <a:r>
              <a:rPr kumimoji="0" lang="en-US" altLang="en-US" sz="2400" b="0" i="0" u="none" strike="noStrike" cap="none" normalizeH="0" baseline="0" dirty="0">
                <a:ln>
                  <a:noFill/>
                </a:ln>
                <a:solidFill>
                  <a:schemeClr val="tx1">
                    <a:alpha val="60000"/>
                  </a:schemeClr>
                </a:solidFill>
                <a:effectLst/>
                <a:latin typeface="Century Gothic" panose="020B0502020202020204" pitchFamily="34" charset="0"/>
              </a:rPr>
              <a:t>have had an organ transplant</a:t>
            </a:r>
          </a:p>
          <a:p>
            <a:pPr marL="0" marR="0" lvl="0" indent="0" defTabSz="914400" rtl="0" eaLnBrk="0" fontAlgn="base" latinLnBrk="0" hangingPunct="0">
              <a:spcBef>
                <a:spcPct val="0"/>
              </a:spcBef>
              <a:spcAft>
                <a:spcPts val="600"/>
              </a:spcAft>
              <a:buClrTx/>
              <a:buSzTx/>
              <a:buFontTx/>
              <a:buChar char="•"/>
              <a:tabLst/>
            </a:pPr>
            <a:r>
              <a:rPr kumimoji="0" lang="en-US" altLang="en-US" sz="2400" b="0" i="0" u="none" strike="noStrike" cap="none" normalizeH="0" baseline="0" dirty="0">
                <a:ln>
                  <a:noFill/>
                </a:ln>
                <a:solidFill>
                  <a:schemeClr val="tx1">
                    <a:alpha val="60000"/>
                  </a:schemeClr>
                </a:solidFill>
                <a:effectLst/>
                <a:latin typeface="Century Gothic" panose="020B0502020202020204" pitchFamily="34" charset="0"/>
              </a:rPr>
              <a:t>had a stroke or a transient ischaemic attack (TIA)</a:t>
            </a:r>
          </a:p>
          <a:p>
            <a:pPr marL="0" marR="0" lvl="0" indent="0" defTabSz="914400" rtl="0" eaLnBrk="0" fontAlgn="base" latinLnBrk="0" hangingPunct="0">
              <a:spcBef>
                <a:spcPct val="0"/>
              </a:spcBef>
              <a:spcAft>
                <a:spcPts val="600"/>
              </a:spcAft>
              <a:buClrTx/>
              <a:buSzTx/>
              <a:buFontTx/>
              <a:buChar char="•"/>
              <a:tabLst/>
            </a:pPr>
            <a:r>
              <a:rPr kumimoji="0" lang="en-US" altLang="en-US" sz="2400" b="0" i="0" u="none" strike="noStrike" cap="none" normalizeH="0" baseline="0" dirty="0">
                <a:ln>
                  <a:noFill/>
                </a:ln>
                <a:solidFill>
                  <a:schemeClr val="tx1">
                    <a:alpha val="60000"/>
                  </a:schemeClr>
                </a:solidFill>
                <a:effectLst/>
                <a:latin typeface="Century Gothic" panose="020B0502020202020204" pitchFamily="34" charset="0"/>
              </a:rPr>
              <a:t>a neurological or muscle wasting condition</a:t>
            </a:r>
          </a:p>
          <a:p>
            <a:pPr marL="0" marR="0" lvl="0" indent="0" defTabSz="914400" rtl="0" eaLnBrk="0" fontAlgn="base" latinLnBrk="0" hangingPunct="0">
              <a:spcBef>
                <a:spcPct val="0"/>
              </a:spcBef>
              <a:spcAft>
                <a:spcPts val="600"/>
              </a:spcAft>
              <a:buClrTx/>
              <a:buSzTx/>
              <a:buFontTx/>
              <a:buChar char="•"/>
              <a:tabLst/>
            </a:pPr>
            <a:r>
              <a:rPr kumimoji="0" lang="en-US" altLang="en-US" sz="2400" b="0" i="0" u="none" strike="noStrike" cap="none" normalizeH="0" baseline="0" dirty="0">
                <a:ln>
                  <a:noFill/>
                </a:ln>
                <a:solidFill>
                  <a:schemeClr val="tx1">
                    <a:alpha val="60000"/>
                  </a:schemeClr>
                </a:solidFill>
                <a:effectLst/>
                <a:latin typeface="Century Gothic" panose="020B0502020202020204" pitchFamily="34" charset="0"/>
              </a:rPr>
              <a:t>a severe or profound learning disability</a:t>
            </a:r>
          </a:p>
          <a:p>
            <a:pPr marL="0" marR="0" lvl="0" indent="0" defTabSz="914400" rtl="0" eaLnBrk="0" fontAlgn="base" latinLnBrk="0" hangingPunct="0">
              <a:spcBef>
                <a:spcPct val="0"/>
              </a:spcBef>
              <a:spcAft>
                <a:spcPts val="600"/>
              </a:spcAft>
              <a:buClrTx/>
              <a:buSzTx/>
              <a:buFontTx/>
              <a:buChar char="•"/>
              <a:tabLst/>
            </a:pPr>
            <a:r>
              <a:rPr kumimoji="0" lang="en-US" altLang="en-US" sz="2400" b="0" i="0" u="none" strike="noStrike" cap="none" normalizeH="0" baseline="0" dirty="0">
                <a:ln>
                  <a:noFill/>
                </a:ln>
                <a:solidFill>
                  <a:schemeClr val="tx1">
                    <a:alpha val="60000"/>
                  </a:schemeClr>
                </a:solidFill>
                <a:effectLst/>
                <a:latin typeface="Century Gothic" panose="020B0502020202020204" pitchFamily="34" charset="0"/>
              </a:rPr>
              <a:t>a problem with your spleen, example sickle cell disease, or you have had your spleen removed</a:t>
            </a:r>
          </a:p>
          <a:p>
            <a:pPr marL="0" marR="0" lvl="0" indent="0" defTabSz="914400" rtl="0" eaLnBrk="0" fontAlgn="base" latinLnBrk="0" hangingPunct="0">
              <a:spcBef>
                <a:spcPct val="0"/>
              </a:spcBef>
              <a:spcAft>
                <a:spcPts val="600"/>
              </a:spcAft>
              <a:buClrTx/>
              <a:buSzTx/>
              <a:buFontTx/>
              <a:buChar char="•"/>
              <a:tabLst/>
            </a:pPr>
            <a:r>
              <a:rPr kumimoji="0" lang="en-US" altLang="en-US" sz="2400" b="0" i="0" u="none" strike="noStrike" cap="none" normalizeH="0" baseline="0" dirty="0">
                <a:ln>
                  <a:noFill/>
                </a:ln>
                <a:solidFill>
                  <a:schemeClr val="tx1">
                    <a:alpha val="60000"/>
                  </a:schemeClr>
                </a:solidFill>
                <a:effectLst/>
                <a:latin typeface="Century Gothic" panose="020B0502020202020204" pitchFamily="34" charset="0"/>
              </a:rPr>
              <a:t>are seriously overweight (BMI of 40 and above)</a:t>
            </a:r>
          </a:p>
          <a:p>
            <a:pPr marL="0" marR="0" lvl="0" indent="0" defTabSz="914400" rtl="0" eaLnBrk="0" fontAlgn="base" latinLnBrk="0" hangingPunct="0">
              <a:spcBef>
                <a:spcPct val="0"/>
              </a:spcBef>
              <a:spcAft>
                <a:spcPts val="600"/>
              </a:spcAft>
              <a:buClrTx/>
              <a:buSzTx/>
              <a:buFontTx/>
              <a:buChar char="•"/>
              <a:tabLst/>
            </a:pPr>
            <a:r>
              <a:rPr kumimoji="0" lang="en-US" altLang="en-US" sz="2400" b="0" i="0" u="none" strike="noStrike" cap="none" normalizeH="0" baseline="0" dirty="0">
                <a:ln>
                  <a:noFill/>
                </a:ln>
                <a:solidFill>
                  <a:schemeClr val="tx1">
                    <a:alpha val="60000"/>
                  </a:schemeClr>
                </a:solidFill>
                <a:effectLst/>
                <a:latin typeface="Century Gothic" panose="020B0502020202020204" pitchFamily="34" charset="0"/>
              </a:rPr>
              <a:t>are severely mentally ill</a:t>
            </a:r>
          </a:p>
          <a:p>
            <a:endParaRPr lang="en-GB" dirty="0"/>
          </a:p>
        </p:txBody>
      </p:sp>
    </p:spTree>
    <p:extLst>
      <p:ext uri="{BB962C8B-B14F-4D97-AF65-F5344CB8AC3E}">
        <p14:creationId xmlns:p14="http://schemas.microsoft.com/office/powerpoint/2010/main" val="21411079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17A83-C876-4D11-8DA4-EA935B4168E7}"/>
              </a:ext>
            </a:extLst>
          </p:cNvPr>
          <p:cNvSpPr>
            <a:spLocks noGrp="1"/>
          </p:cNvSpPr>
          <p:nvPr>
            <p:ph type="title"/>
          </p:nvPr>
        </p:nvSpPr>
        <p:spPr>
          <a:xfrm>
            <a:off x="1653363" y="365760"/>
            <a:ext cx="9367203" cy="811399"/>
          </a:xfrm>
        </p:spPr>
        <p:txBody>
          <a:bodyPr>
            <a:normAutofit/>
          </a:bodyPr>
          <a:lstStyle/>
          <a:p>
            <a:r>
              <a:rPr lang="en-GB" sz="2800" dirty="0">
                <a:latin typeface="Century Gothic" panose="020B0502020202020204" pitchFamily="34" charset="0"/>
              </a:rPr>
              <a:t>Vaccination cont’d</a:t>
            </a:r>
          </a:p>
        </p:txBody>
      </p:sp>
      <p:sp>
        <p:nvSpPr>
          <p:cNvPr id="19" name="Freeform: Shape 18">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Freeform: Shape 20">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3" name="Freeform: Shape 22">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 name="Content Placeholder 2">
            <a:extLst>
              <a:ext uri="{FF2B5EF4-FFF2-40B4-BE49-F238E27FC236}">
                <a16:creationId xmlns:a16="http://schemas.microsoft.com/office/drawing/2014/main" id="{32D13C1D-426C-4557-940D-9A6F62432C05}"/>
              </a:ext>
            </a:extLst>
          </p:cNvPr>
          <p:cNvSpPr>
            <a:spLocks noGrp="1"/>
          </p:cNvSpPr>
          <p:nvPr>
            <p:ph sz="quarter" idx="13"/>
          </p:nvPr>
        </p:nvSpPr>
        <p:spPr>
          <a:xfrm>
            <a:off x="1653363" y="1765737"/>
            <a:ext cx="9367204" cy="4960883"/>
          </a:xfrm>
        </p:spPr>
        <p:txBody>
          <a:bodyPr anchor="t">
            <a:normAutofit lnSpcReduction="10000"/>
          </a:bodyPr>
          <a:lstStyle/>
          <a:p>
            <a:pPr marL="228600" marR="0" lvl="0" indent="-228600" defTabSz="914400" rtl="0" eaLnBrk="1" fontAlgn="auto" latinLnBrk="0" hangingPunct="1">
              <a:spcBef>
                <a:spcPts val="100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effectLst/>
                <a:uLnTx/>
                <a:uFillTx/>
                <a:latin typeface="Century Gothic" panose="020B0502020202020204" pitchFamily="34" charset="0"/>
                <a:ea typeface="Ebrima" panose="02000000000000000000" pitchFamily="2" charset="0"/>
                <a:cs typeface="Ebrima" panose="02000000000000000000" pitchFamily="2" charset="0"/>
              </a:rPr>
              <a:t>New safeguarding dynamic for education and children’s services especially those  services which support  disabled children or those with difference, children with medical needs etc. </a:t>
            </a:r>
          </a:p>
          <a:p>
            <a:pPr marL="228600" marR="0" lvl="0" indent="-228600" defTabSz="914400" rtl="0" eaLnBrk="1" fontAlgn="auto" latinLnBrk="0" hangingPunct="1">
              <a:spcBef>
                <a:spcPts val="100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effectLst/>
                <a:uLnTx/>
                <a:uFillTx/>
                <a:latin typeface="Century Gothic" panose="020B0502020202020204" pitchFamily="34" charset="0"/>
                <a:ea typeface="Ebrima" panose="02000000000000000000" pitchFamily="2" charset="0"/>
                <a:cs typeface="Ebrima" panose="02000000000000000000" pitchFamily="2" charset="0"/>
              </a:rPr>
              <a:t>Issues such as managing the combination of a vaccinated and non vaccinated community, parental consent etc will need to be considered. </a:t>
            </a:r>
          </a:p>
          <a:p>
            <a:pPr marL="228600" marR="0" lvl="0" indent="-228600" defTabSz="914400" rtl="0" eaLnBrk="1" fontAlgn="auto" latinLnBrk="0" hangingPunct="1">
              <a:spcBef>
                <a:spcPts val="100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effectLst/>
                <a:uLnTx/>
                <a:uFillTx/>
                <a:latin typeface="Century Gothic" panose="020B0502020202020204" pitchFamily="34" charset="0"/>
                <a:ea typeface="Ebrima" panose="02000000000000000000" pitchFamily="2" charset="0"/>
                <a:cs typeface="Ebrima" panose="02000000000000000000" pitchFamily="2" charset="0"/>
              </a:rPr>
              <a:t>Vaccinations will have no impact on this wave or on a likely third wave. Likely to have an impact late summer 2021 onwards if everyone identified for vaccination  has had both  vaccinations and kept compliance going (face , space , hands) whilst the programme is rolled out. Unfortunately , this is not a seasonal virus.</a:t>
            </a:r>
          </a:p>
          <a:p>
            <a:pPr marL="228600" marR="0" lvl="0" indent="-228600" defTabSz="914400" rtl="0" eaLnBrk="1" fontAlgn="auto" latinLnBrk="0" hangingPunct="1">
              <a:spcBef>
                <a:spcPts val="1000"/>
              </a:spcBef>
              <a:spcAft>
                <a:spcPts val="0"/>
              </a:spcAft>
              <a:buClrTx/>
              <a:buSzTx/>
              <a:buFont typeface="Arial" panose="020B0604020202020204" pitchFamily="34" charset="0"/>
              <a:buChar char="•"/>
              <a:tabLst/>
              <a:defRPr/>
            </a:pPr>
            <a:r>
              <a:rPr lang="en-GB" sz="2000" dirty="0">
                <a:latin typeface="Century Gothic" panose="020B0502020202020204" pitchFamily="34" charset="0"/>
                <a:ea typeface="Ebrima" panose="02000000000000000000" pitchFamily="2" charset="0"/>
                <a:cs typeface="Ebrima" panose="02000000000000000000" pitchFamily="2" charset="0"/>
              </a:rPr>
              <a:t>Issue may arise as we have a “willing participant” approach- problematic?</a:t>
            </a:r>
          </a:p>
          <a:p>
            <a:pPr marL="228600" marR="0" lvl="0" indent="-228600" defTabSz="914400" rtl="0" eaLnBrk="1" fontAlgn="auto" latinLnBrk="0" hangingPunct="1">
              <a:spcBef>
                <a:spcPts val="1000"/>
              </a:spcBef>
              <a:spcAft>
                <a:spcPts val="0"/>
              </a:spcAft>
              <a:buClrTx/>
              <a:buSzTx/>
              <a:buFont typeface="Arial" panose="020B0604020202020204" pitchFamily="34" charset="0"/>
              <a:buChar char="•"/>
              <a:tabLst/>
              <a:defRPr/>
            </a:pPr>
            <a:r>
              <a:rPr lang="en-GB" sz="2000" dirty="0">
                <a:latin typeface="Century Gothic" panose="020B0502020202020204" pitchFamily="34" charset="0"/>
                <a:ea typeface="Ebrima" panose="02000000000000000000" pitchFamily="2" charset="0"/>
                <a:cs typeface="Ebrima" panose="02000000000000000000" pitchFamily="2" charset="0"/>
              </a:rPr>
              <a:t>20-30% drop off between first and second injection- problematic? </a:t>
            </a:r>
          </a:p>
          <a:p>
            <a:pPr marL="228600" marR="0" lvl="0" indent="-228600" defTabSz="914400" rtl="0" eaLnBrk="1" fontAlgn="auto" latinLnBrk="0" hangingPunct="1">
              <a:spcBef>
                <a:spcPts val="1000"/>
              </a:spcBef>
              <a:spcAft>
                <a:spcPts val="0"/>
              </a:spcAft>
              <a:buClrTx/>
              <a:buSzTx/>
              <a:buFont typeface="Arial" panose="020B0604020202020204" pitchFamily="34" charset="0"/>
              <a:buChar char="•"/>
              <a:tabLst/>
              <a:defRPr/>
            </a:pPr>
            <a:r>
              <a:rPr lang="en-GB" sz="2000" dirty="0">
                <a:latin typeface="Century Gothic" panose="020B0502020202020204" pitchFamily="34" charset="0"/>
                <a:ea typeface="Ebrima" panose="02000000000000000000" pitchFamily="2" charset="0"/>
                <a:cs typeface="Ebrima" panose="02000000000000000000" pitchFamily="2" charset="0"/>
              </a:rPr>
              <a:t>Immunity conferred 7-9 days after the second injection generally</a:t>
            </a:r>
          </a:p>
          <a:p>
            <a:pPr marL="228600" marR="0" lvl="0" indent="-228600" defTabSz="914400" rtl="0" eaLnBrk="1" fontAlgn="auto" latinLnBrk="0" hangingPunct="1">
              <a:spcBef>
                <a:spcPts val="1000"/>
              </a:spcBef>
              <a:spcAft>
                <a:spcPts val="0"/>
              </a:spcAft>
              <a:buClrTx/>
              <a:buSzTx/>
              <a:buFont typeface="Arial" panose="020B0604020202020204" pitchFamily="34" charset="0"/>
              <a:buChar char="•"/>
              <a:tabLst/>
              <a:defRPr/>
            </a:pPr>
            <a:r>
              <a:rPr lang="en-GB" sz="2000" dirty="0">
                <a:latin typeface="Century Gothic" panose="020B0502020202020204" pitchFamily="34" charset="0"/>
                <a:ea typeface="Ebrima" panose="02000000000000000000" pitchFamily="2" charset="0"/>
                <a:cs typeface="Ebrima" panose="02000000000000000000" pitchFamily="2" charset="0"/>
              </a:rPr>
              <a:t>Issue of vaccine hesitancy can also occur</a:t>
            </a:r>
          </a:p>
          <a:p>
            <a:pPr marL="228600" marR="0" lvl="0" indent="-228600" defTabSz="914400" rtl="0" eaLnBrk="1" fontAlgn="auto" latinLnBrk="0" hangingPunct="1">
              <a:spcBef>
                <a:spcPts val="1000"/>
              </a:spcBef>
              <a:spcAft>
                <a:spcPts val="0"/>
              </a:spcAft>
              <a:buClrTx/>
              <a:buSzTx/>
              <a:buFont typeface="Arial" panose="020B0604020202020204" pitchFamily="34" charset="0"/>
              <a:buChar char="•"/>
              <a:tabLst/>
              <a:defRPr/>
            </a:pPr>
            <a:endParaRPr kumimoji="0" lang="en-GB" sz="1700" b="0" i="0" u="none" strike="noStrike" kern="1200" cap="none" spc="0" normalizeH="0" baseline="0" noProof="0" dirty="0">
              <a:ln>
                <a:noFill/>
              </a:ln>
              <a:effectLst/>
              <a:uLnTx/>
              <a:uFillTx/>
              <a:latin typeface="Century Gothic" panose="020B0502020202020204" pitchFamily="34"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40406067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9">
            <a:extLst>
              <a:ext uri="{FF2B5EF4-FFF2-40B4-BE49-F238E27FC236}">
                <a16:creationId xmlns:a16="http://schemas.microsoft.com/office/drawing/2014/main" id="{E45B1D5C-0827-4AF0-8186-11FC5A8B8B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C3A01B6-D5BC-4AE9-AC94-44CBF4378A19}"/>
              </a:ext>
            </a:extLst>
          </p:cNvPr>
          <p:cNvSpPr>
            <a:spLocks noGrp="1"/>
          </p:cNvSpPr>
          <p:nvPr>
            <p:ph type="title"/>
          </p:nvPr>
        </p:nvSpPr>
        <p:spPr>
          <a:xfrm>
            <a:off x="9267909" y="2023110"/>
            <a:ext cx="2469624" cy="2162391"/>
          </a:xfrm>
        </p:spPr>
        <p:txBody>
          <a:bodyPr vert="horz" lIns="91440" tIns="45720" rIns="91440" bIns="45720" rtlCol="0" anchor="ctr">
            <a:normAutofit/>
          </a:bodyPr>
          <a:lstStyle/>
          <a:p>
            <a:r>
              <a:rPr lang="en-US" sz="2300" dirty="0"/>
              <a:t>Vaccine hesitancy- can apply to anyone- think about staff , families , yourself …………………………..</a:t>
            </a:r>
          </a:p>
        </p:txBody>
      </p:sp>
      <p:sp>
        <p:nvSpPr>
          <p:cNvPr id="21" name="Rectangle 11">
            <a:extLst>
              <a:ext uri="{FF2B5EF4-FFF2-40B4-BE49-F238E27FC236}">
                <a16:creationId xmlns:a16="http://schemas.microsoft.com/office/drawing/2014/main" id="{99413ED5-9ED4-4772-BCE4-2BCAE6B12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433973" y="-827233"/>
            <a:ext cx="1715478" cy="858342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13">
            <a:extLst>
              <a:ext uri="{FF2B5EF4-FFF2-40B4-BE49-F238E27FC236}">
                <a16:creationId xmlns:a16="http://schemas.microsoft.com/office/drawing/2014/main" id="{04357C93-F0CB-4A1C-8F77-4E90637898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2085" y="664308"/>
            <a:ext cx="8082632" cy="5600340"/>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Content Placeholder 4" descr="A picture containing diagram&#10;&#10;Description automatically generated">
            <a:extLst>
              <a:ext uri="{FF2B5EF4-FFF2-40B4-BE49-F238E27FC236}">
                <a16:creationId xmlns:a16="http://schemas.microsoft.com/office/drawing/2014/main" id="{244B622B-1FEF-4745-957B-463A2002C9C1}"/>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1516" r="9436" b="-1"/>
          <a:stretch/>
        </p:blipFill>
        <p:spPr>
          <a:xfrm>
            <a:off x="545237" y="858525"/>
            <a:ext cx="8268205" cy="5211906"/>
          </a:xfrm>
          <a:prstGeom prst="rect">
            <a:avLst/>
          </a:prstGeom>
        </p:spPr>
      </p:pic>
      <p:sp>
        <p:nvSpPr>
          <p:cNvPr id="25" name="Rectangle 15">
            <a:extLst>
              <a:ext uri="{FF2B5EF4-FFF2-40B4-BE49-F238E27FC236}">
                <a16:creationId xmlns:a16="http://schemas.microsoft.com/office/drawing/2014/main" id="{90F533E9-6690-41A8-A372-4C6C622D02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950447" y="3392097"/>
            <a:ext cx="1719072"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7857658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3F12B-D5D0-4AA7-AEC8-2ACB3D0253FF}"/>
              </a:ext>
            </a:extLst>
          </p:cNvPr>
          <p:cNvSpPr>
            <a:spLocks noGrp="1"/>
          </p:cNvSpPr>
          <p:nvPr>
            <p:ph type="title"/>
          </p:nvPr>
        </p:nvSpPr>
        <p:spPr>
          <a:xfrm>
            <a:off x="1653363" y="365760"/>
            <a:ext cx="9367203" cy="1188720"/>
          </a:xfrm>
        </p:spPr>
        <p:txBody>
          <a:bodyPr>
            <a:normAutofit/>
          </a:bodyPr>
          <a:lstStyle/>
          <a:p>
            <a:r>
              <a:rPr lang="en-GB" sz="2800" dirty="0">
                <a:latin typeface="Century Gothic" panose="020B0502020202020204" pitchFamily="34" charset="0"/>
              </a:rPr>
              <a:t>Vaccination- issues</a:t>
            </a:r>
            <a:r>
              <a:rPr lang="en-GB" dirty="0"/>
              <a:t>:</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 name="Content Placeholder 2">
            <a:extLst>
              <a:ext uri="{FF2B5EF4-FFF2-40B4-BE49-F238E27FC236}">
                <a16:creationId xmlns:a16="http://schemas.microsoft.com/office/drawing/2014/main" id="{942699C9-BE5E-4034-AD95-9ABFDAF4B494}"/>
              </a:ext>
            </a:extLst>
          </p:cNvPr>
          <p:cNvSpPr>
            <a:spLocks noGrp="1"/>
          </p:cNvSpPr>
          <p:nvPr>
            <p:ph sz="quarter" idx="13"/>
          </p:nvPr>
        </p:nvSpPr>
        <p:spPr>
          <a:xfrm>
            <a:off x="1653363" y="1695372"/>
            <a:ext cx="9367204" cy="4522548"/>
          </a:xfrm>
        </p:spPr>
        <p:txBody>
          <a:bodyPr anchor="t">
            <a:normAutofit fontScale="92500" lnSpcReduction="20000"/>
          </a:bodyPr>
          <a:lstStyle/>
          <a:p>
            <a:r>
              <a:rPr lang="en-GB" sz="2400" dirty="0"/>
              <a:t>Areas for Managers and RI / Headteachers and Heads of Care  to consider in relation to vaccines:</a:t>
            </a:r>
          </a:p>
          <a:p>
            <a:pPr>
              <a:buFontTx/>
              <a:buChar char="-"/>
            </a:pPr>
            <a:r>
              <a:rPr lang="en-GB" sz="2400" dirty="0"/>
              <a:t>You may have to manage a part vaccinated community / non-vaccinated community… how? What issues could arise ?</a:t>
            </a:r>
          </a:p>
          <a:p>
            <a:pPr>
              <a:buFontTx/>
              <a:buChar char="-"/>
            </a:pPr>
            <a:r>
              <a:rPr lang="en-GB" sz="2400" dirty="0"/>
              <a:t>How will you know who has been vaccinated and who has not? Do you need to know?</a:t>
            </a:r>
          </a:p>
          <a:p>
            <a:pPr>
              <a:buFontTx/>
              <a:buChar char="-"/>
            </a:pPr>
            <a:r>
              <a:rPr lang="en-GB" sz="2400" dirty="0"/>
              <a:t>How will you be sure that the person  has received both vaccines? </a:t>
            </a:r>
          </a:p>
          <a:p>
            <a:pPr>
              <a:buFontTx/>
              <a:buChar char="-"/>
            </a:pPr>
            <a:r>
              <a:rPr lang="en-GB" sz="2400" dirty="0"/>
              <a:t>Families / carers who refuse the vaccination?</a:t>
            </a:r>
          </a:p>
          <a:p>
            <a:pPr>
              <a:buFontTx/>
              <a:buChar char="-"/>
            </a:pPr>
            <a:r>
              <a:rPr lang="en-GB" sz="2400" dirty="0"/>
              <a:t>Longer term view re. a possible ongoing booster programme </a:t>
            </a:r>
          </a:p>
          <a:p>
            <a:pPr>
              <a:buFontTx/>
              <a:buChar char="-"/>
            </a:pPr>
            <a:r>
              <a:rPr lang="en-GB" sz="2400" dirty="0"/>
              <a:t>Potential roll out for whole population vaccination</a:t>
            </a:r>
          </a:p>
          <a:p>
            <a:pPr>
              <a:buFontTx/>
              <a:buChar char="-"/>
            </a:pPr>
            <a:r>
              <a:rPr lang="en-GB" sz="2400" dirty="0"/>
              <a:t>Practicalities like time off work to have the injections?</a:t>
            </a:r>
          </a:p>
          <a:p>
            <a:pPr>
              <a:buFontTx/>
              <a:buChar char="-"/>
            </a:pPr>
            <a:endParaRPr lang="en-GB" sz="2400" dirty="0"/>
          </a:p>
          <a:p>
            <a:pPr>
              <a:buFontTx/>
              <a:buChar char="-"/>
            </a:pPr>
            <a:r>
              <a:rPr lang="en-GB" sz="2400" dirty="0"/>
              <a:t>Any other thoughts?</a:t>
            </a:r>
          </a:p>
        </p:txBody>
      </p:sp>
    </p:spTree>
    <p:extLst>
      <p:ext uri="{BB962C8B-B14F-4D97-AF65-F5344CB8AC3E}">
        <p14:creationId xmlns:p14="http://schemas.microsoft.com/office/powerpoint/2010/main" val="6585753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1139</Words>
  <Application>Microsoft Office PowerPoint</Application>
  <PresentationFormat>Widescreen</PresentationFormat>
  <Paragraphs>121</Paragraphs>
  <Slides>11</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Calibri</vt:lpstr>
      <vt:lpstr>Calibri Light</vt:lpstr>
      <vt:lpstr>Century Gothic</vt:lpstr>
      <vt:lpstr>Helvetica Neue</vt:lpstr>
      <vt:lpstr>inherit</vt:lpstr>
      <vt:lpstr>nta</vt:lpstr>
      <vt:lpstr>Office Theme</vt:lpstr>
      <vt:lpstr>Dialogue- Regulation 44 Visitor Forum  December  18th 2020</vt:lpstr>
      <vt:lpstr>                          Vaccination:</vt:lpstr>
      <vt:lpstr>Vaccination:</vt:lpstr>
      <vt:lpstr>Priority groups</vt:lpstr>
      <vt:lpstr>Clinical conditions considered </vt:lpstr>
      <vt:lpstr>Clinical conditions considered</vt:lpstr>
      <vt:lpstr>Vaccination cont’d</vt:lpstr>
      <vt:lpstr>Vaccine hesitancy- can apply to anyone- think about staff , families , yourself …………………………..</vt:lpstr>
      <vt:lpstr>Vaccination- issues:</vt:lpstr>
      <vt:lpstr>R rate as of 11.12.20. Tier review for England 16.12.20</vt:lpstr>
      <vt:lpstr>Risks ahead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Dialogue-Responsible Individual  Forum  December  16th 2020</dc:title>
  <dc:creator>Christine Freestone</dc:creator>
  <cp:lastModifiedBy>Christine Freestone</cp:lastModifiedBy>
  <cp:revision>4</cp:revision>
  <dcterms:created xsi:type="dcterms:W3CDTF">2020-12-14T12:21:48Z</dcterms:created>
  <dcterms:modified xsi:type="dcterms:W3CDTF">2020-12-14T15:41:53Z</dcterms:modified>
</cp:coreProperties>
</file>