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4"/>
  </p:sldMasterIdLst>
  <p:notesMasterIdLst>
    <p:notesMasterId r:id="rId20"/>
  </p:notesMasterIdLst>
  <p:sldIdLst>
    <p:sldId id="257" r:id="rId5"/>
    <p:sldId id="365" r:id="rId6"/>
    <p:sldId id="366" r:id="rId7"/>
    <p:sldId id="367" r:id="rId8"/>
    <p:sldId id="375" r:id="rId9"/>
    <p:sldId id="377" r:id="rId10"/>
    <p:sldId id="372" r:id="rId11"/>
    <p:sldId id="371" r:id="rId12"/>
    <p:sldId id="370" r:id="rId13"/>
    <p:sldId id="373" r:id="rId14"/>
    <p:sldId id="368" r:id="rId15"/>
    <p:sldId id="374" r:id="rId16"/>
    <p:sldId id="369" r:id="rId17"/>
    <p:sldId id="376" r:id="rId18"/>
    <p:sldId id="364"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
      <p:font typeface="Ebrima" panose="02000000000000000000" pitchFamily="2" charset="0"/>
      <p:regular r:id="rId29"/>
      <p:bold r:id="rId30"/>
    </p:embeddedFont>
    <p:embeddedFont>
      <p:font typeface="Palatino Linotype" panose="02040502050505030304" pitchFamily="18" charset="0"/>
      <p:regular r:id="rId31"/>
      <p:bold r:id="rId32"/>
      <p:italic r:id="rId33"/>
      <p:boldItalic r:id="rId34"/>
    </p:embeddedFont>
    <p:embeddedFont>
      <p:font typeface="Verdana" panose="020B0604030504040204" pitchFamily="3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59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20DFBB-7948-45EB-A42C-0D28C4DDADE9}" v="162" dt="2021-05-28T06:08:58.2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32" autoAdjust="0"/>
    <p:restoredTop sz="66958" autoAdjust="0"/>
  </p:normalViewPr>
  <p:slideViewPr>
    <p:cSldViewPr snapToGrid="0">
      <p:cViewPr>
        <p:scale>
          <a:sx n="58" d="100"/>
          <a:sy n="58" d="100"/>
        </p:scale>
        <p:origin x="1625" y="1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9" Type="http://schemas.openxmlformats.org/officeDocument/2006/relationships/presProps" Target="presProps.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A50D24-B3D6-4326-829F-017444D4B0AD}" type="datetimeFigureOut">
              <a:rPr lang="en-GB" smtClean="0"/>
              <a:t>28/05/2021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98A176-22F5-489F-A9C4-F36950469255}" type="slidenum">
              <a:rPr lang="en-GB" smtClean="0"/>
              <a:t>‹#›</a:t>
            </a:fld>
            <a:endParaRPr lang="en-GB"/>
          </a:p>
        </p:txBody>
      </p:sp>
    </p:spTree>
    <p:extLst>
      <p:ext uri="{BB962C8B-B14F-4D97-AF65-F5344CB8AC3E}">
        <p14:creationId xmlns:p14="http://schemas.microsoft.com/office/powerpoint/2010/main" val="2558070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ouncilfordisabledchildren.org.uk/media/30248/Participation-Tips-for-Service-Design.doc"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4eo.org.uk/themes/vulnerablechildren/files/vulnerable_children_final_summary.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ea typeface="ＭＳ Ｐゴシック" panose="020B0600070205080204" pitchFamily="34" charset="-128"/>
            </a:endParaRPr>
          </a:p>
        </p:txBody>
      </p:sp>
      <p:sp>
        <p:nvSpPr>
          <p:cNvPr id="5632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endParaRPr lang="en-US" altLang="en-US">
              <a:latin typeface="Arial" panose="020B0604020202020204" pitchFamily="34" charset="0"/>
            </a:endParaRPr>
          </a:p>
        </p:txBody>
      </p:sp>
      <p:sp>
        <p:nvSpPr>
          <p:cNvPr id="5632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3D1C993D-77EA-4C2B-BDD6-4512F10D609C}" type="slidenum">
              <a:rPr lang="en-US" altLang="en-US">
                <a:latin typeface="Arial" panose="020B0604020202020204" pitchFamily="34" charset="0"/>
              </a:rPr>
              <a:pPr eaLnBrk="1" hangingPunct="1">
                <a:spcBef>
                  <a:spcPct val="0"/>
                </a:spcBef>
              </a:pPr>
              <a:t>1</a:t>
            </a:fld>
            <a:endParaRPr lang="en-US" altLang="en-US">
              <a:latin typeface="Arial" panose="020B0604020202020204" pitchFamily="34" charset="0"/>
            </a:endParaRPr>
          </a:p>
        </p:txBody>
      </p:sp>
    </p:spTree>
    <p:extLst>
      <p:ext uri="{BB962C8B-B14F-4D97-AF65-F5344CB8AC3E}">
        <p14:creationId xmlns:p14="http://schemas.microsoft.com/office/powerpoint/2010/main" val="681969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when why – be clear what you’re trying to do with yourself first of all. How much authority will young people have? Where on the ladder of participation are you aiming?</a:t>
            </a:r>
          </a:p>
          <a:p>
            <a:r>
              <a:rPr lang="en-GB" dirty="0"/>
              <a:t>What approach will you take? Formal? Informal? Who would be involved? Are they clear about the goals?</a:t>
            </a:r>
          </a:p>
          <a:p>
            <a:r>
              <a:rPr lang="en-GB" dirty="0"/>
              <a:t>Relevant/Contemporary – development of language games and use of popular culture e.g. Dragon’s Den exercise. Example of Big Brother shopping list exercise. https://www.researchgate.net/publication/260995180_Engaging_teenagers_productively_in_service_design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Verdana" panose="020B0604030504040204" pitchFamily="34" charset="0"/>
                <a:ea typeface="Calibri" panose="020F0502020204030204" pitchFamily="34" charset="0"/>
                <a:cs typeface="Arial" panose="020B0604020202020204" pitchFamily="34" charset="0"/>
              </a:rPr>
              <a:t>Make sure you frame your questions with an explanation. Tell them why you are asking or why you are interested, so they do not feel like they are in trouble and to show that you respect and value their views.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Verdana" panose="020B0604030504040204" pitchFamily="34" charset="0"/>
                <a:ea typeface="Calibri" panose="020F0502020204030204" pitchFamily="34" charset="0"/>
                <a:cs typeface="Arial" panose="020B0604020202020204" pitchFamily="34" charset="0"/>
              </a:rPr>
              <a:t>Give them the option to remain anonymous, if they wish. </a:t>
            </a:r>
            <a:r>
              <a:rPr lang="en-GB" sz="1800" dirty="0">
                <a:effectLst/>
                <a:latin typeface="Verdana" panose="020B0604030504040204" pitchFamily="34" charset="0"/>
                <a:ea typeface="Calibri" panose="020F0502020204030204" pitchFamily="34" charset="0"/>
                <a:cs typeface="Arial" panose="020B0604020202020204" pitchFamily="34" charset="0"/>
              </a:rPr>
              <a:t>Explain how the information will be used. If you are meeting children and young people face to face (through a Youth Forum or in a team meeting, for example) make sure the young people understand the process - i.e. that information will be used to inform service design, sometimes it may not be possible for all of their preferences to be met, all of their ideas and thoughts will be listened to and will be very helpful in shaping the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Verdana" panose="020B0604030504040204" pitchFamily="34" charset="0"/>
                <a:ea typeface="Calibri" panose="020F0502020204030204" pitchFamily="34" charset="0"/>
                <a:cs typeface="Arial" panose="020B0604020202020204" pitchFamily="34" charset="0"/>
              </a:rPr>
              <a:t>Make things clear – de-professionalise and think SEND – for </a:t>
            </a:r>
            <a:r>
              <a:rPr lang="en-GB" sz="1800" b="1" dirty="0" err="1">
                <a:effectLst/>
                <a:latin typeface="Verdana" panose="020B0604030504040204" pitchFamily="34" charset="0"/>
                <a:ea typeface="Calibri" panose="020F0502020204030204" pitchFamily="34" charset="0"/>
                <a:cs typeface="Arial" panose="020B0604020202020204" pitchFamily="34" charset="0"/>
              </a:rPr>
              <a:t>yp</a:t>
            </a:r>
            <a:r>
              <a:rPr lang="en-GB" sz="1800" b="1" dirty="0">
                <a:effectLst/>
                <a:latin typeface="Verdana" panose="020B0604030504040204" pitchFamily="34" charset="0"/>
                <a:ea typeface="Calibri" panose="020F0502020204030204" pitchFamily="34" charset="0"/>
                <a:cs typeface="Arial" panose="020B0604020202020204" pitchFamily="34" charset="0"/>
              </a:rPr>
              <a:t> where we really struggle to understand talk to those who know them best about the kind of things they pick up the young people communicate about the services they receive </a:t>
            </a:r>
            <a:r>
              <a:rPr lang="en-GB" sz="1800" dirty="0">
                <a:effectLst/>
                <a:latin typeface="Verdana" panose="020B0604030504040204" pitchFamily="34" charset="0"/>
                <a:ea typeface="Calibri" panose="020F0502020204030204" pitchFamily="34" charset="0"/>
                <a:cs typeface="Arial" panose="020B0604020202020204" pitchFamily="34" charset="0"/>
              </a:rPr>
              <a:t>Avoid jargon and acronyms. Simplify your words and sentence structures as much as possible. Explain difficult or complex terms, where necessary. Consider how you can support the participation of CYP with more complex communication, language and learning needs, for example, Makaton, British Sign Language or easy read materials. Perhaps you can utilise the contacts and facilities you have to access the views of these children. The first step is to ask the CYP or parent/carer how you can best communicate with them. Is there an impartial person involved with the CYP that can support them to access the forms or surveys in the way they want to communicate? If the CYP is already in the service, can a member of staff support them one-to-one to interpret questions and simplify ideas?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Verdana" panose="020B0604030504040204" pitchFamily="34" charset="0"/>
                <a:ea typeface="Calibri" panose="020F0502020204030204" pitchFamily="34" charset="0"/>
                <a:cs typeface="Arial" panose="020B0604020202020204" pitchFamily="34" charset="0"/>
              </a:rPr>
              <a:t>Open questions - </a:t>
            </a:r>
            <a:r>
              <a:rPr lang="en-GB" sz="1800" b="0" dirty="0">
                <a:effectLst/>
                <a:latin typeface="Verdana" panose="020B0604030504040204" pitchFamily="34" charset="0"/>
                <a:ea typeface="Calibri" panose="020F0502020204030204" pitchFamily="34" charset="0"/>
                <a:cs typeface="Arial" panose="020B0604020202020204" pitchFamily="34" charset="0"/>
              </a:rPr>
              <a:t>Try an open question at the end. For example, ‘Is there anything else we could do better?’ or ‘Do you have any other ideas to share with us?’ There is often something extra that was not on our agenda, or we did not envisage being relevant or important. This will give children and young people space to tell us what is important to them, without always being led by our questions. </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Verdana" panose="020B0604030504040204" pitchFamily="34" charset="0"/>
                <a:ea typeface="Calibri" panose="020F0502020204030204" pitchFamily="34" charset="0"/>
                <a:cs typeface="Arial" panose="020B0604020202020204" pitchFamily="34" charset="0"/>
              </a:rPr>
              <a:t>What’s in it for young people - </a:t>
            </a:r>
            <a:r>
              <a:rPr lang="en-GB" sz="1800" b="0" dirty="0">
                <a:effectLst/>
                <a:latin typeface="Verdana" panose="020B0604030504040204" pitchFamily="34" charset="0"/>
                <a:ea typeface="Calibri" panose="020F0502020204030204" pitchFamily="34" charset="0"/>
                <a:cs typeface="Arial" panose="020B0604020202020204" pitchFamily="34" charset="0"/>
              </a:rPr>
              <a:t>Consider what’s in it for the young people. Could you offer a high street voucher to the child or young person who has the most original response on Facebook? Could offer to write a work or college reference for a young person who attends your team meeting?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Verdana" panose="020B060403050404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sng" dirty="0">
                <a:solidFill>
                  <a:srgbClr val="0000FF"/>
                </a:solidFill>
                <a:effectLst/>
                <a:latin typeface="Calibri" panose="020F0502020204030204" pitchFamily="34" charset="0"/>
                <a:ea typeface="Times New Roman" panose="02020603050405020304" pitchFamily="18" charset="0"/>
                <a:hlinkClick r:id="rId3"/>
              </a:rPr>
              <a:t>https://councilfordisabledchildren.org.uk/media/30248/Participation-Tips-for-Service-Design.doc</a:t>
            </a:r>
            <a:endParaRPr lang="en-GB"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effectLst/>
              <a:latin typeface="Arial" panose="020B060402020202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F298A176-22F5-489F-A9C4-F36950469255}" type="slidenum">
              <a:rPr lang="en-GB" smtClean="0"/>
              <a:t>13</a:t>
            </a:fld>
            <a:endParaRPr lang="en-GB"/>
          </a:p>
        </p:txBody>
      </p:sp>
    </p:spTree>
    <p:extLst>
      <p:ext uri="{BB962C8B-B14F-4D97-AF65-F5344CB8AC3E}">
        <p14:creationId xmlns:p14="http://schemas.microsoft.com/office/powerpoint/2010/main" val="3761793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Phased approach – brilliant codesign guide here…</a:t>
            </a:r>
          </a:p>
          <a:p>
            <a:r>
              <a:rPr lang="en-GB" dirty="0"/>
              <a:t>https://www.orygen.org.au/Training/Resources/Service-knowledge-and-development/Guidelines/Co-designing-with-young-people-The-fundamentals/Orygen-Co-designing-with-YP-the-fundamentals?ext=.</a:t>
            </a:r>
          </a:p>
        </p:txBody>
      </p:sp>
      <p:sp>
        <p:nvSpPr>
          <p:cNvPr id="4" name="Slide Number Placeholder 3"/>
          <p:cNvSpPr>
            <a:spLocks noGrp="1"/>
          </p:cNvSpPr>
          <p:nvPr>
            <p:ph type="sldNum" sz="quarter" idx="5"/>
          </p:nvPr>
        </p:nvSpPr>
        <p:spPr/>
        <p:txBody>
          <a:bodyPr/>
          <a:lstStyle/>
          <a:p>
            <a:fld id="{F298A176-22F5-489F-A9C4-F36950469255}" type="slidenum">
              <a:rPr lang="en-GB" smtClean="0"/>
              <a:t>14</a:t>
            </a:fld>
            <a:endParaRPr lang="en-GB"/>
          </a:p>
        </p:txBody>
      </p:sp>
    </p:spTree>
    <p:extLst>
      <p:ext uri="{BB962C8B-B14F-4D97-AF65-F5344CB8AC3E}">
        <p14:creationId xmlns:p14="http://schemas.microsoft.com/office/powerpoint/2010/main" val="3721262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Participation leads in residential </a:t>
            </a:r>
            <a:r>
              <a:rPr lang="en-GB"/>
              <a:t>care group?</a:t>
            </a:r>
            <a:endParaRPr lang="en-GB" dirty="0"/>
          </a:p>
        </p:txBody>
      </p:sp>
      <p:sp>
        <p:nvSpPr>
          <p:cNvPr id="4" name="Slide Number Placeholder 3"/>
          <p:cNvSpPr>
            <a:spLocks noGrp="1"/>
          </p:cNvSpPr>
          <p:nvPr>
            <p:ph type="sldNum" sz="quarter" idx="5"/>
          </p:nvPr>
        </p:nvSpPr>
        <p:spPr/>
        <p:txBody>
          <a:bodyPr/>
          <a:lstStyle/>
          <a:p>
            <a:fld id="{F298A176-22F5-489F-A9C4-F36950469255}" type="slidenum">
              <a:rPr lang="en-GB" smtClean="0"/>
              <a:t>15</a:t>
            </a:fld>
            <a:endParaRPr lang="en-GB"/>
          </a:p>
        </p:txBody>
      </p:sp>
    </p:spTree>
    <p:extLst>
      <p:ext uri="{BB962C8B-B14F-4D97-AF65-F5344CB8AC3E}">
        <p14:creationId xmlns:p14="http://schemas.microsoft.com/office/powerpoint/2010/main" val="2051363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Times New Roman" panose="02020603050405020304" pitchFamily="18" charset="0"/>
              </a:rPr>
              <a:t>8. The young people’s perceptions of how the homes had made a difference to their lives provide a powerful testament to what makes these homes outstanding. Direct quotes from individual young people interviewed by inspectors punctuate this report and provide a vivid illustration of the analysis. The following points summarise some of the most striking or frequent views offered.</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Times New Roman" panose="02020603050405020304" pitchFamily="18" charset="0"/>
              </a:rPr>
              <a:t>Feeling positive – young people said that the staff in these homes helped them feel positive about themselves and their lives again and supported them to want to do better in life and achieve their goals.</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Times New Roman" panose="02020603050405020304" pitchFamily="18" charset="0"/>
              </a:rPr>
              <a:t>Strong relationships – young people felt close to the staff and particularly to their key workers. They did not want to let them down or disappoint them.</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Times New Roman" panose="02020603050405020304" pitchFamily="18" charset="0"/>
              </a:rPr>
              <a:t>Participation – young people welcomed the opportunity to contribute to how the home was run through regular residents’ meetings and more informal day-to-day input.</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Times New Roman" panose="02020603050405020304" pitchFamily="18" charset="0"/>
              </a:rPr>
              <a:t>Stability – young people felt safe and secure in these homes. They said they had been given another chance and knew they were not going to be moved. They felt confident that staff would not give up on them.</a:t>
            </a:r>
          </a:p>
          <a:p>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Outstanding Children’s homes (Ofsted, 2011)</a:t>
            </a:r>
          </a:p>
          <a:p>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F298A176-22F5-489F-A9C4-F36950469255}" type="slidenum">
              <a:rPr lang="en-GB" smtClean="0"/>
              <a:t>4</a:t>
            </a:fld>
            <a:endParaRPr lang="en-GB"/>
          </a:p>
        </p:txBody>
      </p:sp>
    </p:spTree>
    <p:extLst>
      <p:ext uri="{BB962C8B-B14F-4D97-AF65-F5344CB8AC3E}">
        <p14:creationId xmlns:p14="http://schemas.microsoft.com/office/powerpoint/2010/main" val="490835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u="none" strike="noStrike" dirty="0">
                <a:solidFill>
                  <a:srgbClr val="00539F"/>
                </a:solidFill>
                <a:effectLst/>
                <a:latin typeface="inherit"/>
                <a:hlinkClick r:id="rId3" tooltip="Opens in a new window"/>
              </a:rPr>
              <a:t>C4EO - vulnerable children </a:t>
            </a:r>
            <a:r>
              <a:rPr lang="en-GB" b="0" i="0" dirty="0">
                <a:solidFill>
                  <a:srgbClr val="303030"/>
                </a:solidFill>
                <a:effectLst/>
                <a:latin typeface="inherit"/>
              </a:rPr>
              <a:t>(PDF)</a:t>
            </a:r>
          </a:p>
          <a:p>
            <a:endParaRPr lang="en-GB" dirty="0"/>
          </a:p>
        </p:txBody>
      </p:sp>
      <p:sp>
        <p:nvSpPr>
          <p:cNvPr id="4" name="Slide Number Placeholder 3"/>
          <p:cNvSpPr>
            <a:spLocks noGrp="1"/>
          </p:cNvSpPr>
          <p:nvPr>
            <p:ph type="sldNum" sz="quarter" idx="5"/>
          </p:nvPr>
        </p:nvSpPr>
        <p:spPr/>
        <p:txBody>
          <a:bodyPr/>
          <a:lstStyle/>
          <a:p>
            <a:fld id="{F298A176-22F5-489F-A9C4-F36950469255}" type="slidenum">
              <a:rPr lang="en-GB" smtClean="0"/>
              <a:t>5</a:t>
            </a:fld>
            <a:endParaRPr lang="en-GB"/>
          </a:p>
        </p:txBody>
      </p:sp>
    </p:spTree>
    <p:extLst>
      <p:ext uri="{BB962C8B-B14F-4D97-AF65-F5344CB8AC3E}">
        <p14:creationId xmlns:p14="http://schemas.microsoft.com/office/powerpoint/2010/main" val="3137074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https://bettercarenetwork.org/sites/default/files/Effective%20Participation%20of%20Children%20and%20Young%20People%20in%20Alternate%20Care%20Settings%20-%20Guidance%20for%20Policy%20Makers.pdf</a:t>
            </a:r>
          </a:p>
        </p:txBody>
      </p:sp>
      <p:sp>
        <p:nvSpPr>
          <p:cNvPr id="4" name="Slide Number Placeholder 3"/>
          <p:cNvSpPr>
            <a:spLocks noGrp="1"/>
          </p:cNvSpPr>
          <p:nvPr>
            <p:ph type="sldNum" sz="quarter" idx="5"/>
          </p:nvPr>
        </p:nvSpPr>
        <p:spPr/>
        <p:txBody>
          <a:bodyPr/>
          <a:lstStyle/>
          <a:p>
            <a:fld id="{F298A176-22F5-489F-A9C4-F36950469255}" type="slidenum">
              <a:rPr lang="en-GB" smtClean="0"/>
              <a:t>6</a:t>
            </a:fld>
            <a:endParaRPr lang="en-GB"/>
          </a:p>
        </p:txBody>
      </p:sp>
    </p:spTree>
    <p:extLst>
      <p:ext uri="{BB962C8B-B14F-4D97-AF65-F5344CB8AC3E}">
        <p14:creationId xmlns:p14="http://schemas.microsoft.com/office/powerpoint/2010/main" val="2054700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https://courses.lumenlearning.com/suny-hccc-ss-152-1/chapter/social-development/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shift in expectations</a:t>
            </a:r>
          </a:p>
        </p:txBody>
      </p:sp>
      <p:sp>
        <p:nvSpPr>
          <p:cNvPr id="4" name="Slide Number Placeholder 3"/>
          <p:cNvSpPr>
            <a:spLocks noGrp="1"/>
          </p:cNvSpPr>
          <p:nvPr>
            <p:ph type="sldNum" sz="quarter" idx="5"/>
          </p:nvPr>
        </p:nvSpPr>
        <p:spPr/>
        <p:txBody>
          <a:bodyPr/>
          <a:lstStyle/>
          <a:p>
            <a:fld id="{F298A176-22F5-489F-A9C4-F36950469255}" type="slidenum">
              <a:rPr lang="en-GB" smtClean="0"/>
              <a:t>7</a:t>
            </a:fld>
            <a:endParaRPr lang="en-GB"/>
          </a:p>
        </p:txBody>
      </p:sp>
    </p:spTree>
    <p:extLst>
      <p:ext uri="{BB962C8B-B14F-4D97-AF65-F5344CB8AC3E}">
        <p14:creationId xmlns:p14="http://schemas.microsoft.com/office/powerpoint/2010/main" val="1550932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Barnardos</a:t>
            </a:r>
            <a:r>
              <a:rPr lang="en-GB" dirty="0"/>
              <a:t> have a good example of looking at online services with young people – it’s core task around education, safeguarding, communication about trauma, independence, citizenship</a:t>
            </a:r>
          </a:p>
          <a:p>
            <a:endParaRPr lang="en-GB" dirty="0"/>
          </a:p>
          <a:p>
            <a:r>
              <a:rPr lang="en-GB" sz="1800" b="0" i="0" u="none" strike="noStrike" baseline="0" dirty="0">
                <a:solidFill>
                  <a:srgbClr val="000000"/>
                </a:solidFill>
                <a:latin typeface="Arial" panose="020B0604020202020204" pitchFamily="34" charset="0"/>
              </a:rPr>
              <a:t>The quality and purpose of care standard 13 </a:t>
            </a:r>
          </a:p>
          <a:p>
            <a:r>
              <a:rPr lang="en-GB" sz="1800" b="0" i="0" u="none" strike="noStrike" baseline="0" dirty="0">
                <a:solidFill>
                  <a:srgbClr val="000000"/>
                </a:solidFill>
                <a:latin typeface="Arial" panose="020B0604020202020204" pitchFamily="34" charset="0"/>
              </a:rPr>
              <a:t>The children’s views, wishes and feelings standard 20 </a:t>
            </a:r>
          </a:p>
          <a:p>
            <a:r>
              <a:rPr lang="en-GB" sz="1800" b="0" i="0" u="none" strike="noStrike" baseline="0" dirty="0">
                <a:solidFill>
                  <a:srgbClr val="000000"/>
                </a:solidFill>
                <a:latin typeface="Arial" panose="020B0604020202020204" pitchFamily="34" charset="0"/>
              </a:rPr>
              <a:t>The education standard 25 </a:t>
            </a:r>
          </a:p>
          <a:p>
            <a:r>
              <a:rPr lang="en-GB" sz="1800" b="0" i="0" u="none" strike="noStrike" baseline="0" dirty="0">
                <a:solidFill>
                  <a:srgbClr val="000000"/>
                </a:solidFill>
                <a:latin typeface="Arial" panose="020B0604020202020204" pitchFamily="34" charset="0"/>
              </a:rPr>
              <a:t>The enjoyment and achievement standard 30 </a:t>
            </a:r>
          </a:p>
          <a:p>
            <a:r>
              <a:rPr lang="en-GB" sz="1800" b="0" i="0" u="none" strike="noStrike" baseline="0" dirty="0">
                <a:solidFill>
                  <a:srgbClr val="000000"/>
                </a:solidFill>
                <a:latin typeface="Arial" panose="020B0604020202020204" pitchFamily="34" charset="0"/>
              </a:rPr>
              <a:t>The health and well-being standard 32 </a:t>
            </a:r>
          </a:p>
          <a:p>
            <a:r>
              <a:rPr lang="en-GB" sz="1800" b="0" i="0" u="none" strike="noStrike" baseline="0" dirty="0">
                <a:solidFill>
                  <a:srgbClr val="000000"/>
                </a:solidFill>
                <a:latin typeface="Arial" panose="020B0604020202020204" pitchFamily="34" charset="0"/>
              </a:rPr>
              <a:t>The positive relationships standard 37 </a:t>
            </a:r>
          </a:p>
          <a:p>
            <a:r>
              <a:rPr lang="en-GB" sz="1800" b="0" i="0" u="none" strike="noStrike" baseline="0" dirty="0">
                <a:solidFill>
                  <a:srgbClr val="000000"/>
                </a:solidFill>
                <a:latin typeface="Arial" panose="020B0604020202020204" pitchFamily="34" charset="0"/>
              </a:rPr>
              <a:t>The protection of children standard 41 </a:t>
            </a:r>
          </a:p>
          <a:p>
            <a:r>
              <a:rPr lang="en-GB" sz="1800" b="0" i="0" u="none" strike="noStrike" baseline="0" dirty="0">
                <a:solidFill>
                  <a:srgbClr val="000000"/>
                </a:solidFill>
                <a:latin typeface="Arial" panose="020B0604020202020204" pitchFamily="34" charset="0"/>
              </a:rPr>
              <a:t>The leadership and management standard 51 </a:t>
            </a:r>
          </a:p>
          <a:p>
            <a:r>
              <a:rPr lang="en-GB" sz="1800" b="0" i="0" u="none" strike="noStrike" baseline="0" dirty="0">
                <a:solidFill>
                  <a:srgbClr val="000000"/>
                </a:solidFill>
                <a:latin typeface="Arial" panose="020B0604020202020204" pitchFamily="34" charset="0"/>
              </a:rPr>
              <a:t>The care planning standard 55 </a:t>
            </a:r>
          </a:p>
          <a:p>
            <a:endParaRPr lang="en-GB" sz="1800" b="0" i="0" u="none" strike="noStrike" baseline="0" dirty="0">
              <a:solidFill>
                <a:srgbClr val="000000"/>
              </a:solidFill>
              <a:latin typeface="Arial" panose="020B0604020202020204" pitchFamily="34" charset="0"/>
            </a:endParaRPr>
          </a:p>
          <a:p>
            <a:r>
              <a:rPr lang="en-GB" sz="1800" b="0" i="0" u="none" strike="noStrike" baseline="0" dirty="0">
                <a:solidFill>
                  <a:srgbClr val="000000"/>
                </a:solidFill>
                <a:latin typeface="Arial" panose="020B0604020202020204" pitchFamily="34" charset="0"/>
              </a:rPr>
              <a:t>So what areas might your home actively involved children and young people in?</a:t>
            </a:r>
            <a:endParaRPr lang="en-GB" dirty="0"/>
          </a:p>
        </p:txBody>
      </p:sp>
      <p:sp>
        <p:nvSpPr>
          <p:cNvPr id="4" name="Slide Number Placeholder 3"/>
          <p:cNvSpPr>
            <a:spLocks noGrp="1"/>
          </p:cNvSpPr>
          <p:nvPr>
            <p:ph type="sldNum" sz="quarter" idx="5"/>
          </p:nvPr>
        </p:nvSpPr>
        <p:spPr/>
        <p:txBody>
          <a:bodyPr/>
          <a:lstStyle/>
          <a:p>
            <a:fld id="{F298A176-22F5-489F-A9C4-F36950469255}" type="slidenum">
              <a:rPr lang="en-GB" smtClean="0"/>
              <a:t>8</a:t>
            </a:fld>
            <a:endParaRPr lang="en-GB"/>
          </a:p>
        </p:txBody>
      </p:sp>
    </p:spTree>
    <p:extLst>
      <p:ext uri="{BB962C8B-B14F-4D97-AF65-F5344CB8AC3E}">
        <p14:creationId xmlns:p14="http://schemas.microsoft.com/office/powerpoint/2010/main" val="4248415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https://blog.barnar.do/co-designing-with-children-and-young-people-9853bd243dbe</a:t>
            </a:r>
          </a:p>
          <a:p>
            <a:endParaRPr lang="en-GB" dirty="0"/>
          </a:p>
        </p:txBody>
      </p:sp>
      <p:sp>
        <p:nvSpPr>
          <p:cNvPr id="4" name="Slide Number Placeholder 3"/>
          <p:cNvSpPr>
            <a:spLocks noGrp="1"/>
          </p:cNvSpPr>
          <p:nvPr>
            <p:ph type="sldNum" sz="quarter" idx="5"/>
          </p:nvPr>
        </p:nvSpPr>
        <p:spPr/>
        <p:txBody>
          <a:bodyPr/>
          <a:lstStyle/>
          <a:p>
            <a:fld id="{F298A176-22F5-489F-A9C4-F36950469255}" type="slidenum">
              <a:rPr lang="en-GB" smtClean="0"/>
              <a:t>9</a:t>
            </a:fld>
            <a:endParaRPr lang="en-GB"/>
          </a:p>
        </p:txBody>
      </p:sp>
    </p:spTree>
    <p:extLst>
      <p:ext uri="{BB962C8B-B14F-4D97-AF65-F5344CB8AC3E}">
        <p14:creationId xmlns:p14="http://schemas.microsoft.com/office/powerpoint/2010/main" val="2557874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98A176-22F5-489F-A9C4-F36950469255}" type="slidenum">
              <a:rPr lang="en-GB" smtClean="0"/>
              <a:t>11</a:t>
            </a:fld>
            <a:endParaRPr lang="en-GB"/>
          </a:p>
        </p:txBody>
      </p:sp>
    </p:spTree>
    <p:extLst>
      <p:ext uri="{BB962C8B-B14F-4D97-AF65-F5344CB8AC3E}">
        <p14:creationId xmlns:p14="http://schemas.microsoft.com/office/powerpoint/2010/main" val="666070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Including by Hart!</a:t>
            </a:r>
          </a:p>
          <a:p>
            <a:endParaRPr lang="en-GB" dirty="0"/>
          </a:p>
          <a:p>
            <a:r>
              <a:rPr lang="en-GB" dirty="0"/>
              <a:t>https://organizingengagement.org/models/ladder-of-childrens-participation/</a:t>
            </a:r>
          </a:p>
        </p:txBody>
      </p:sp>
      <p:sp>
        <p:nvSpPr>
          <p:cNvPr id="4" name="Slide Number Placeholder 3"/>
          <p:cNvSpPr>
            <a:spLocks noGrp="1"/>
          </p:cNvSpPr>
          <p:nvPr>
            <p:ph type="sldNum" sz="quarter" idx="5"/>
          </p:nvPr>
        </p:nvSpPr>
        <p:spPr/>
        <p:txBody>
          <a:bodyPr/>
          <a:lstStyle/>
          <a:p>
            <a:fld id="{F298A176-22F5-489F-A9C4-F36950469255}" type="slidenum">
              <a:rPr lang="en-GB" smtClean="0"/>
              <a:t>12</a:t>
            </a:fld>
            <a:endParaRPr lang="en-GB"/>
          </a:p>
        </p:txBody>
      </p:sp>
    </p:spTree>
    <p:extLst>
      <p:ext uri="{BB962C8B-B14F-4D97-AF65-F5344CB8AC3E}">
        <p14:creationId xmlns:p14="http://schemas.microsoft.com/office/powerpoint/2010/main" val="30986621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8034" y="453755"/>
            <a:ext cx="2975932" cy="1468647"/>
          </a:xfrm>
          <a:prstGeom prst="rect">
            <a:avLst/>
          </a:prstGeom>
        </p:spPr>
      </p:pic>
      <p:sp>
        <p:nvSpPr>
          <p:cNvPr id="2" name="Title 1"/>
          <p:cNvSpPr>
            <a:spLocks noGrp="1"/>
          </p:cNvSpPr>
          <p:nvPr>
            <p:ph type="ctrTitle" hasCustomPrompt="1"/>
          </p:nvPr>
        </p:nvSpPr>
        <p:spPr>
          <a:xfrm>
            <a:off x="914400" y="609602"/>
            <a:ext cx="10363200" cy="4187551"/>
          </a:xfrm>
        </p:spPr>
        <p:txBody>
          <a:bodyPr anchor="b">
            <a:noAutofit/>
          </a:bodyPr>
          <a:lstStyle>
            <a:lvl1pPr algn="ctr">
              <a:lnSpc>
                <a:spcPct val="100000"/>
              </a:lnSpc>
              <a:defRPr sz="5400"/>
            </a:lvl1pPr>
          </a:lstStyle>
          <a:p>
            <a:r>
              <a:rPr lang="en-US" dirty="0"/>
              <a:t>click to edit Master title style</a:t>
            </a:r>
          </a:p>
        </p:txBody>
      </p:sp>
      <p:sp>
        <p:nvSpPr>
          <p:cNvPr id="3" name="Subtitle 2"/>
          <p:cNvSpPr>
            <a:spLocks noGrp="1"/>
          </p:cNvSpPr>
          <p:nvPr>
            <p:ph type="subTitle" idx="1" hasCustomPrompt="1"/>
          </p:nvPr>
        </p:nvSpPr>
        <p:spPr>
          <a:xfrm>
            <a:off x="1828800" y="4953000"/>
            <a:ext cx="8534400" cy="1219200"/>
          </a:xfrm>
        </p:spPr>
        <p:txBody>
          <a:bodyPr>
            <a:normAutofit/>
          </a:bodyPr>
          <a:lstStyle>
            <a:lvl1pPr marL="0" indent="0" algn="ctr">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Date Placeholder 6"/>
          <p:cNvSpPr>
            <a:spLocks noGrp="1"/>
          </p:cNvSpPr>
          <p:nvPr>
            <p:ph type="dt" sz="half" idx="10"/>
          </p:nvPr>
        </p:nvSpPr>
        <p:spPr/>
        <p:txBody>
          <a:bodyPr/>
          <a:lstStyle/>
          <a:p>
            <a:fld id="{54AB02A5-4FE5-49D9-9E24-09F23B90C450}" type="datetimeFigureOut">
              <a:rPr lang="en-US" smtClean="0"/>
              <a:t>5/28/2021</a:t>
            </a:fld>
            <a:endParaRPr lang="en-US"/>
          </a:p>
        </p:txBody>
      </p:sp>
      <p:sp>
        <p:nvSpPr>
          <p:cNvPr id="8" name="Slide Number Placeholder 7"/>
          <p:cNvSpPr>
            <a:spLocks noGrp="1"/>
          </p:cNvSpPr>
          <p:nvPr>
            <p:ph type="sldNum" sz="quarter" idx="11"/>
          </p:nvPr>
        </p:nvSpPr>
        <p:spPr/>
        <p:txBody>
          <a:bodyPr/>
          <a:lstStyle/>
          <a:p>
            <a:fld id="{6294C92D-0306-4E69-9CD3-20855E849650}" type="slidenum">
              <a:rPr kumimoji="0" lang="en-US" smtClean="0"/>
              <a:t>‹#›</a:t>
            </a:fld>
            <a:endParaRPr kumimoji="0" lang="en-US"/>
          </a:p>
        </p:txBody>
      </p:sp>
      <p:sp>
        <p:nvSpPr>
          <p:cNvPr id="9" name="Footer Placeholder 8"/>
          <p:cNvSpPr>
            <a:spLocks noGrp="1"/>
          </p:cNvSpPr>
          <p:nvPr>
            <p:ph type="ftr" sz="quarter" idx="12"/>
          </p:nvPr>
        </p:nvSpPr>
        <p:spPr/>
        <p:txBody>
          <a:bodyPr/>
          <a:lstStyle/>
          <a:p>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AB02A5-4FE5-49D9-9E24-09F23B90C450}" type="datetimeFigureOut">
              <a:rPr lang="en-US" smtClean="0"/>
              <a:t>5/28/2021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AB02A5-4FE5-49D9-9E24-09F23B90C450}" type="datetimeFigureOut">
              <a:rPr lang="en-US" smtClean="0"/>
              <a:t>5/28/2021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lvl5pPr>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4AB02A5-4FE5-49D9-9E24-09F23B90C450}" type="datetimeFigureOut">
              <a:rPr lang="en-US" smtClean="0"/>
              <a:t>5/28/2021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a:p>
        </p:txBody>
      </p:sp>
      <p:grpSp>
        <p:nvGrpSpPr>
          <p:cNvPr id="9" name="Group 8"/>
          <p:cNvGrpSpPr/>
          <p:nvPr/>
        </p:nvGrpSpPr>
        <p:grpSpPr>
          <a:xfrm>
            <a:off x="8423718" y="4437112"/>
            <a:ext cx="4585050" cy="2736304"/>
            <a:chOff x="6012160" y="4437112"/>
            <a:chExt cx="4685058" cy="2736304"/>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4437112"/>
              <a:ext cx="4685058" cy="2736304"/>
            </a:xfrm>
            <a:prstGeom prst="rect">
              <a:avLst/>
            </a:prstGeom>
            <a:effectLst>
              <a:glow>
                <a:schemeClr val="accent1"/>
              </a:glow>
            </a:effectLst>
          </p:spPr>
        </p:pic>
        <p:sp>
          <p:nvSpPr>
            <p:cNvPr id="8" name="Rectangle 7"/>
            <p:cNvSpPr/>
            <p:nvPr/>
          </p:nvSpPr>
          <p:spPr>
            <a:xfrm>
              <a:off x="6012160" y="4437112"/>
              <a:ext cx="4685058" cy="2736304"/>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980854" y="4322583"/>
            <a:ext cx="14709966" cy="8537410"/>
            <a:chOff x="6012160" y="4437112"/>
            <a:chExt cx="4685058" cy="2736304"/>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4437112"/>
              <a:ext cx="4685058" cy="2736304"/>
            </a:xfrm>
            <a:prstGeom prst="rect">
              <a:avLst/>
            </a:prstGeom>
            <a:effectLst>
              <a:glow>
                <a:schemeClr val="accent1"/>
              </a:glow>
            </a:effectLst>
          </p:spPr>
        </p:pic>
        <p:sp>
          <p:nvSpPr>
            <p:cNvPr id="12" name="Rectangle 11"/>
            <p:cNvSpPr/>
            <p:nvPr/>
          </p:nvSpPr>
          <p:spPr>
            <a:xfrm>
              <a:off x="6012160" y="4437112"/>
              <a:ext cx="4685058" cy="2736304"/>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2" name="Title 1"/>
          <p:cNvSpPr>
            <a:spLocks noGrp="1"/>
          </p:cNvSpPr>
          <p:nvPr>
            <p:ph type="title" hasCustomPrompt="1"/>
          </p:nvPr>
        </p:nvSpPr>
        <p:spPr>
          <a:xfrm>
            <a:off x="963084" y="1371601"/>
            <a:ext cx="10363200" cy="2505075"/>
          </a:xfrm>
        </p:spPr>
        <p:txBody>
          <a:bodyPr anchor="b"/>
          <a:lstStyle>
            <a:lvl1pPr algn="ctr" defTabSz="914400" rtl="0" eaLnBrk="1" latinLnBrk="0" hangingPunct="1">
              <a:lnSpc>
                <a:spcPct val="100000"/>
              </a:lnSpc>
              <a:spcBef>
                <a:spcPct val="0"/>
              </a:spcBef>
              <a:buNone/>
              <a:defRPr lang="en-US" sz="4400" kern="1200" dirty="0" smtClean="0">
                <a:solidFill>
                  <a:schemeClr val="tx2"/>
                </a:solidFill>
                <a:effectLst>
                  <a:outerShdw blurRad="63500" dist="38100" dir="5400000" algn="t" rotWithShape="0">
                    <a:prstClr val="black">
                      <a:alpha val="25000"/>
                    </a:prstClr>
                  </a:outerShdw>
                </a:effectLst>
                <a:latin typeface="Ebrima" panose="02000000000000000000" pitchFamily="2" charset="0"/>
                <a:ea typeface="Ebrima" panose="02000000000000000000" pitchFamily="2" charset="0"/>
                <a:cs typeface="Ebrima" panose="02000000000000000000" pitchFamily="2" charset="0"/>
              </a:defRPr>
            </a:lvl1pPr>
          </a:lstStyle>
          <a:p>
            <a:r>
              <a:rPr lang="en-US" dirty="0"/>
              <a:t>click to edit Master title style</a:t>
            </a:r>
          </a:p>
        </p:txBody>
      </p:sp>
      <p:sp>
        <p:nvSpPr>
          <p:cNvPr id="3" name="Text Placeholder 2"/>
          <p:cNvSpPr>
            <a:spLocks noGrp="1"/>
          </p:cNvSpPr>
          <p:nvPr>
            <p:ph type="body" idx="1" hasCustomPrompt="1"/>
          </p:nvPr>
        </p:nvSpPr>
        <p:spPr>
          <a:xfrm>
            <a:off x="963084" y="4068764"/>
            <a:ext cx="103632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4AB02A5-4FE5-49D9-9E24-09F23B90C450}" type="datetimeFigureOut">
              <a:rPr lang="en-US" smtClean="0"/>
              <a:t>5/28/2021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a:p>
        </p:txBody>
      </p:sp>
      <p:sp>
        <p:nvSpPr>
          <p:cNvPr id="7" name="Oval 6"/>
          <p:cNvSpPr/>
          <p:nvPr/>
        </p:nvSpPr>
        <p:spPr>
          <a:xfrm>
            <a:off x="59944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Oval 7"/>
          <p:cNvSpPr/>
          <p:nvPr/>
        </p:nvSpPr>
        <p:spPr>
          <a:xfrm>
            <a:off x="62611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p:cNvSpPr/>
          <p:nvPr/>
        </p:nvSpPr>
        <p:spPr>
          <a:xfrm>
            <a:off x="5728971"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4" name="Content Placeholder 3"/>
          <p:cNvSpPr>
            <a:spLocks noGrp="1"/>
          </p:cNvSpPr>
          <p:nvPr>
            <p:ph sz="half" idx="2" hasCustomPrompt="1"/>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4AB02A5-4FE5-49D9-9E24-09F23B90C450}" type="datetimeFigureOut">
              <a:rPr lang="en-US" smtClean="0"/>
              <a:t>5/28/2021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294C92D-0306-4E69-9CD3-20855E849650}" type="slidenum">
              <a:rPr kumimoji="0" lang="en-US" smtClean="0"/>
              <a:t>‹#›</a:t>
            </a:fld>
            <a:endParaRPr kumimoji="0" lang="en-US"/>
          </a:p>
        </p:txBody>
      </p:sp>
      <p:sp>
        <p:nvSpPr>
          <p:cNvPr id="9" name="Content Placeholder 8"/>
          <p:cNvSpPr>
            <a:spLocks noGrp="1"/>
          </p:cNvSpPr>
          <p:nvPr>
            <p:ph sz="quarter" idx="13" hasCustomPrompt="1"/>
          </p:nvPr>
        </p:nvSpPr>
        <p:spPr>
          <a:xfrm>
            <a:off x="487680" y="1600200"/>
            <a:ext cx="5388864" cy="45262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7"/>
          <p:cNvGrpSpPr/>
          <p:nvPr/>
        </p:nvGrpSpPr>
        <p:grpSpPr>
          <a:xfrm>
            <a:off x="2927648" y="6021288"/>
            <a:ext cx="6246744" cy="2736304"/>
            <a:chOff x="6012160" y="4437112"/>
            <a:chExt cx="4685058" cy="2736304"/>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4437112"/>
              <a:ext cx="4685058" cy="2736304"/>
            </a:xfrm>
            <a:prstGeom prst="rect">
              <a:avLst/>
            </a:prstGeom>
            <a:effectLst>
              <a:glow>
                <a:schemeClr val="accent1"/>
              </a:glow>
            </a:effectLst>
          </p:spPr>
        </p:pic>
        <p:sp>
          <p:nvSpPr>
            <p:cNvPr id="11" name="Rectangle 10"/>
            <p:cNvSpPr/>
            <p:nvPr/>
          </p:nvSpPr>
          <p:spPr>
            <a:xfrm>
              <a:off x="6012160" y="4437112"/>
              <a:ext cx="4685058" cy="2736304"/>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Text Placeholder 2"/>
          <p:cNvSpPr>
            <a:spLocks noGrp="1"/>
          </p:cNvSpPr>
          <p:nvPr>
            <p:ph type="body" idx="1" hasCustomPrompt="1"/>
          </p:nvPr>
        </p:nvSpPr>
        <p:spPr>
          <a:xfrm>
            <a:off x="609600"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hasCustomPrompt="1"/>
          </p:nvPr>
        </p:nvSpPr>
        <p:spPr>
          <a:xfrm>
            <a:off x="6197601"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Date Placeholder 6"/>
          <p:cNvSpPr>
            <a:spLocks noGrp="1"/>
          </p:cNvSpPr>
          <p:nvPr>
            <p:ph type="dt" sz="half" idx="10"/>
          </p:nvPr>
        </p:nvSpPr>
        <p:spPr/>
        <p:txBody>
          <a:bodyPr/>
          <a:lstStyle/>
          <a:p>
            <a:fld id="{54AB02A5-4FE5-49D9-9E24-09F23B90C450}" type="datetimeFigureOut">
              <a:rPr lang="en-US" smtClean="0"/>
              <a:t>5/28/2021</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294C92D-0306-4E69-9CD3-20855E849650}" type="slidenum">
              <a:rPr kumimoji="0" lang="en-US" smtClean="0"/>
              <a:t>‹#›</a:t>
            </a:fld>
            <a:endParaRPr kumimoji="0" lang="en-US"/>
          </a:p>
        </p:txBody>
      </p:sp>
      <p:sp>
        <p:nvSpPr>
          <p:cNvPr id="11" name="Content Placeholder 10"/>
          <p:cNvSpPr>
            <a:spLocks noGrp="1"/>
          </p:cNvSpPr>
          <p:nvPr>
            <p:ph sz="quarter" idx="13" hasCustomPrompt="1"/>
          </p:nvPr>
        </p:nvSpPr>
        <p:spPr>
          <a:xfrm>
            <a:off x="609600" y="2212848"/>
            <a:ext cx="5388864" cy="3913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4" hasCustomPrompt="1"/>
          </p:nvPr>
        </p:nvSpPr>
        <p:spPr>
          <a:xfrm>
            <a:off x="6230112" y="2212849"/>
            <a:ext cx="5388864" cy="39131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9"/>
          <p:cNvGrpSpPr/>
          <p:nvPr/>
        </p:nvGrpSpPr>
        <p:grpSpPr>
          <a:xfrm>
            <a:off x="2927648" y="6021288"/>
            <a:ext cx="6246744" cy="2736304"/>
            <a:chOff x="6012160" y="4437112"/>
            <a:chExt cx="4685058" cy="2736304"/>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4437112"/>
              <a:ext cx="4685058" cy="2736304"/>
            </a:xfrm>
            <a:prstGeom prst="rect">
              <a:avLst/>
            </a:prstGeom>
            <a:effectLst>
              <a:glow>
                <a:schemeClr val="accent1"/>
              </a:glow>
            </a:effectLst>
          </p:spPr>
        </p:pic>
        <p:sp>
          <p:nvSpPr>
            <p:cNvPr id="14" name="Rectangle 13"/>
            <p:cNvSpPr/>
            <p:nvPr/>
          </p:nvSpPr>
          <p:spPr>
            <a:xfrm>
              <a:off x="6012160" y="4437112"/>
              <a:ext cx="4685058" cy="2736304"/>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6762024" y="4437112"/>
            <a:ext cx="6246744" cy="2736304"/>
            <a:chOff x="6012160" y="4437112"/>
            <a:chExt cx="4685058" cy="2736304"/>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4437112"/>
              <a:ext cx="4685058" cy="2736304"/>
            </a:xfrm>
            <a:prstGeom prst="rect">
              <a:avLst/>
            </a:prstGeom>
            <a:effectLst>
              <a:glow>
                <a:schemeClr val="accent1"/>
              </a:glow>
            </a:effectLst>
          </p:spPr>
        </p:pic>
        <p:sp>
          <p:nvSpPr>
            <p:cNvPr id="8" name="Rectangle 7"/>
            <p:cNvSpPr/>
            <p:nvPr/>
          </p:nvSpPr>
          <p:spPr>
            <a:xfrm>
              <a:off x="6012160" y="4437112"/>
              <a:ext cx="4685058" cy="2736304"/>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sp>
        <p:nvSpPr>
          <p:cNvPr id="3" name="Date Placeholder 2"/>
          <p:cNvSpPr>
            <a:spLocks noGrp="1"/>
          </p:cNvSpPr>
          <p:nvPr>
            <p:ph type="dt" sz="half" idx="10"/>
          </p:nvPr>
        </p:nvSpPr>
        <p:spPr/>
        <p:txBody>
          <a:bodyPr/>
          <a:lstStyle/>
          <a:p>
            <a:fld id="{54AB02A5-4FE5-49D9-9E24-09F23B90C450}" type="datetimeFigureOut">
              <a:rPr lang="en-US" smtClean="0"/>
              <a:t>5/28/2021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294C92D-0306-4E69-9CD3-20855E849650}" type="slidenum">
              <a:rPr kumimoji="0" lang="en-US" smtClean="0"/>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AB02A5-4FE5-49D9-9E24-09F23B90C450}" type="datetimeFigureOut">
              <a:rPr lang="en-US" smtClean="0"/>
              <a:t>5/28/2021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294C92D-0306-4E69-9CD3-20855E849650}" type="slidenum">
              <a:rPr kumimoji="0" lang="en-US" smtClean="0"/>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6762024" y="4437112"/>
            <a:ext cx="6246744" cy="2736304"/>
            <a:chOff x="6012160" y="4437112"/>
            <a:chExt cx="4685058" cy="2736304"/>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4437112"/>
              <a:ext cx="4685058" cy="2736304"/>
            </a:xfrm>
            <a:prstGeom prst="rect">
              <a:avLst/>
            </a:prstGeom>
            <a:effectLst>
              <a:glow>
                <a:schemeClr val="accent1"/>
              </a:glow>
            </a:effectLst>
          </p:spPr>
        </p:pic>
        <p:sp>
          <p:nvSpPr>
            <p:cNvPr id="10" name="Rectangle 9"/>
            <p:cNvSpPr/>
            <p:nvPr/>
          </p:nvSpPr>
          <p:spPr>
            <a:xfrm>
              <a:off x="6012160" y="4437112"/>
              <a:ext cx="4685058" cy="2736304"/>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2" name="Title 1"/>
          <p:cNvSpPr>
            <a:spLocks noGrp="1"/>
          </p:cNvSpPr>
          <p:nvPr>
            <p:ph type="title" hasCustomPrompt="1"/>
          </p:nvPr>
        </p:nvSpPr>
        <p:spPr>
          <a:xfrm>
            <a:off x="7876117" y="266700"/>
            <a:ext cx="4011084"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dirty="0"/>
              <a:t>click to edit Master title style</a:t>
            </a:r>
          </a:p>
        </p:txBody>
      </p:sp>
      <p:sp>
        <p:nvSpPr>
          <p:cNvPr id="3" name="Content Placeholder 2"/>
          <p:cNvSpPr>
            <a:spLocks noGrp="1"/>
          </p:cNvSpPr>
          <p:nvPr>
            <p:ph idx="1" hasCustomPrompt="1"/>
          </p:nvPr>
        </p:nvSpPr>
        <p:spPr>
          <a:xfrm>
            <a:off x="958850" y="273051"/>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7876117" y="2438401"/>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54AB02A5-4FE5-49D9-9E24-09F23B90C450}" type="datetimeFigureOut">
              <a:rPr lang="en-US" smtClean="0"/>
              <a:t>5/28/2021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294C92D-0306-4E69-9CD3-20855E849650}" type="slidenum">
              <a:rPr kumimoji="0" lang="en-US" smtClean="0"/>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6762024" y="4437112"/>
            <a:ext cx="6246744" cy="2736304"/>
            <a:chOff x="6012160" y="4437112"/>
            <a:chExt cx="4685058" cy="2736304"/>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4437112"/>
              <a:ext cx="4685058" cy="2736304"/>
            </a:xfrm>
            <a:prstGeom prst="rect">
              <a:avLst/>
            </a:prstGeom>
            <a:effectLst>
              <a:glow>
                <a:schemeClr val="accent1"/>
              </a:glow>
            </a:effectLst>
          </p:spPr>
        </p:pic>
        <p:sp>
          <p:nvSpPr>
            <p:cNvPr id="10" name="Rectangle 9"/>
            <p:cNvSpPr/>
            <p:nvPr/>
          </p:nvSpPr>
          <p:spPr>
            <a:xfrm>
              <a:off x="6012160" y="4437112"/>
              <a:ext cx="4685058" cy="2736304"/>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2" name="Title 1"/>
          <p:cNvSpPr>
            <a:spLocks noGrp="1"/>
          </p:cNvSpPr>
          <p:nvPr>
            <p:ph type="title"/>
          </p:nvPr>
        </p:nvSpPr>
        <p:spPr>
          <a:xfrm>
            <a:off x="2239435" y="228600"/>
            <a:ext cx="7615765"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2010835" y="1143000"/>
            <a:ext cx="8072965"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239435"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4AB02A5-4FE5-49D9-9E24-09F23B90C450}" type="datetimeFigureOut">
              <a:rPr lang="en-US" smtClean="0"/>
              <a:t>5/28/2021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294C92D-0306-4E69-9CD3-20855E849650}" type="slidenum">
              <a:rPr kumimoji="0" lang="en-US" smtClean="0"/>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16024"/>
            <a:ext cx="10972800" cy="764704"/>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9600" y="1124745"/>
            <a:ext cx="10972800" cy="500141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484463" y="6356351"/>
            <a:ext cx="2781300"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lgn="r" eaLnBrk="1" latinLnBrk="0" hangingPunct="1"/>
            <a:fld id="{54AB02A5-4FE5-49D9-9E24-09F23B90C450}" type="datetimeFigureOut">
              <a:rPr lang="en-US" smtClean="0"/>
              <a:t>5/28/2021</a:t>
            </a:fld>
            <a:endParaRPr lang="en-US" sz="1200">
              <a:solidFill>
                <a:schemeClr val="bg2">
                  <a:shade val="50000"/>
                </a:schemeClr>
              </a:solidFill>
            </a:endParaRPr>
          </a:p>
        </p:txBody>
      </p:sp>
      <p:sp>
        <p:nvSpPr>
          <p:cNvPr id="5" name="Footer Placeholder 4"/>
          <p:cNvSpPr>
            <a:spLocks noGrp="1"/>
          </p:cNvSpPr>
          <p:nvPr>
            <p:ph type="ftr" sz="quarter" idx="3"/>
          </p:nvPr>
        </p:nvSpPr>
        <p:spPr>
          <a:xfrm>
            <a:off x="878887" y="6356351"/>
            <a:ext cx="3797300"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kumimoji="0" lang="en-US" sz="1200">
              <a:solidFill>
                <a:schemeClr val="bg2">
                  <a:shade val="50000"/>
                </a:schemeClr>
              </a:solidFill>
              <a:effectLst/>
            </a:endParaRPr>
          </a:p>
        </p:txBody>
      </p:sp>
      <p:sp>
        <p:nvSpPr>
          <p:cNvPr id="6" name="Slide Number Placeholder 5"/>
          <p:cNvSpPr>
            <a:spLocks noGrp="1"/>
          </p:cNvSpPr>
          <p:nvPr>
            <p:ph type="sldNum" sz="quarter" idx="4"/>
          </p:nvPr>
        </p:nvSpPr>
        <p:spPr>
          <a:xfrm>
            <a:off x="11391038" y="6356351"/>
            <a:ext cx="749300"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lgn="ctr" eaLnBrk="1" latinLnBrk="0" hangingPunct="1"/>
            <a:fld id="{6294C92D-0306-4E69-9CD3-20855E849650}" type="slidenum">
              <a:rPr kumimoji="0" lang="en-US" smtClean="0"/>
              <a:t>‹#›</a:t>
            </a:fld>
            <a:endParaRPr kumimoji="0" lang="en-US" sz="1200">
              <a:solidFill>
                <a:schemeClr val="bg2">
                  <a:shade val="50000"/>
                </a:schemeClr>
              </a:solidFill>
              <a:effectLst/>
            </a:endParaRPr>
          </a:p>
        </p:txBody>
      </p:sp>
      <p:sp>
        <p:nvSpPr>
          <p:cNvPr id="7" name="Oval 6"/>
          <p:cNvSpPr/>
          <p:nvPr/>
        </p:nvSpPr>
        <p:spPr>
          <a:xfrm>
            <a:off x="11277014"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ts val="5800"/>
        </a:lnSpc>
        <a:spcBef>
          <a:spcPct val="0"/>
        </a:spcBef>
        <a:buNone/>
        <a:defRPr sz="4000" kern="1200">
          <a:solidFill>
            <a:srgbClr val="04A034"/>
          </a:solidFill>
          <a:effectLst>
            <a:outerShdw blurRad="63500" dist="38100" dir="5400000" algn="t" rotWithShape="0">
              <a:prstClr val="black">
                <a:alpha val="25000"/>
              </a:prstClr>
            </a:outerShdw>
          </a:effectLst>
          <a:latin typeface="Ebrima" panose="02000000000000000000" pitchFamily="2" charset="0"/>
          <a:ea typeface="Ebrima" panose="02000000000000000000" pitchFamily="2" charset="0"/>
          <a:cs typeface="Ebrima" panose="02000000000000000000" pitchFamily="2"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2400" kern="120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2000" kern="1200">
          <a:solidFill>
            <a:schemeClr val="tx1">
              <a:lumMod val="65000"/>
              <a:lumOff val="35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568575" y="2277271"/>
            <a:ext cx="7054850" cy="2160587"/>
          </a:xfrm>
        </p:spPr>
        <p:txBody>
          <a:bodyPr/>
          <a:lstStyle/>
          <a:p>
            <a:pPr>
              <a:defRPr/>
            </a:pPr>
            <a:r>
              <a:rPr lang="en-GB" sz="3200" b="1" dirty="0">
                <a:solidFill>
                  <a:schemeClr val="tx2">
                    <a:satMod val="130000"/>
                  </a:schemeClr>
                </a:solidFill>
              </a:rPr>
              <a:t>Codesign in </a:t>
            </a:r>
            <a:br>
              <a:rPr lang="en-GB" sz="3200" b="1" dirty="0">
                <a:solidFill>
                  <a:schemeClr val="tx2">
                    <a:satMod val="130000"/>
                  </a:schemeClr>
                </a:solidFill>
              </a:rPr>
            </a:br>
            <a:r>
              <a:rPr lang="en-GB" sz="3200" b="1" dirty="0">
                <a:solidFill>
                  <a:schemeClr val="tx2">
                    <a:satMod val="130000"/>
                  </a:schemeClr>
                </a:solidFill>
              </a:rPr>
              <a:t>children’s residential care</a:t>
            </a:r>
            <a:endParaRPr lang="en-GB" sz="2800" dirty="0">
              <a:solidFill>
                <a:schemeClr val="tx2">
                  <a:satMod val="130000"/>
                </a:schemeClr>
              </a:solidFill>
            </a:endParaRPr>
          </a:p>
        </p:txBody>
      </p:sp>
      <p:sp>
        <p:nvSpPr>
          <p:cNvPr id="2051" name="Subtitle 2"/>
          <p:cNvSpPr>
            <a:spLocks noGrp="1"/>
          </p:cNvSpPr>
          <p:nvPr>
            <p:ph type="subTitle" idx="1"/>
          </p:nvPr>
        </p:nvSpPr>
        <p:spPr>
          <a:xfrm>
            <a:off x="2895600" y="3716338"/>
            <a:ext cx="6400800" cy="1922462"/>
          </a:xfrm>
        </p:spPr>
        <p:txBody>
          <a:bodyPr>
            <a:normAutofit/>
          </a:bodyPr>
          <a:lstStyle/>
          <a:p>
            <a:pPr>
              <a:defRPr/>
            </a:pPr>
            <a:endParaRPr lang="en-GB" sz="2800" dirty="0"/>
          </a:p>
          <a:p>
            <a:pPr>
              <a:defRPr/>
            </a:pPr>
            <a:endParaRPr lang="en-GB" sz="2800" dirty="0"/>
          </a:p>
          <a:p>
            <a:pPr>
              <a:defRPr/>
            </a:pPr>
            <a:r>
              <a:rPr lang="en-GB" dirty="0"/>
              <a:t>John Woodhouse</a:t>
            </a:r>
          </a:p>
        </p:txBody>
      </p:sp>
      <p:sp>
        <p:nvSpPr>
          <p:cNvPr id="2052" name="Slide Number Placeholder 4"/>
          <p:cNvSpPr>
            <a:spLocks noGrp="1"/>
          </p:cNvSpPr>
          <p:nvPr>
            <p:ph type="sldNum" sz="quarter" idx="12"/>
          </p:nvPr>
        </p:nvSpPr>
        <p:spPr/>
        <p:txBody>
          <a:bodyPr/>
          <a:lstStyle/>
          <a:p>
            <a:pPr>
              <a:defRPr/>
            </a:pPr>
            <a:endParaRPr lang="en-GB">
              <a:solidFill>
                <a:schemeClr val="bg2">
                  <a:shade val="50000"/>
                  <a:satMod val="200000"/>
                </a:schemeClr>
              </a:solidFill>
              <a:latin typeface="Arial" charset="0"/>
              <a:cs typeface="+mn-cs"/>
            </a:endParaRPr>
          </a:p>
        </p:txBody>
      </p:sp>
    </p:spTree>
    <p:extLst>
      <p:ext uri="{BB962C8B-B14F-4D97-AF65-F5344CB8AC3E}">
        <p14:creationId xmlns:p14="http://schemas.microsoft.com/office/powerpoint/2010/main" val="2202727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48127C13-E28B-4596-AE7D-25FA19107DE5}"/>
              </a:ext>
            </a:extLst>
          </p:cNvPr>
          <p:cNvSpPr>
            <a:spLocks noGrp="1"/>
          </p:cNvSpPr>
          <p:nvPr>
            <p:ph type="title"/>
          </p:nvPr>
        </p:nvSpPr>
        <p:spPr>
          <a:xfrm>
            <a:off x="7876117" y="266700"/>
            <a:ext cx="4011084" cy="2095500"/>
          </a:xfrm>
        </p:spPr>
        <p:txBody>
          <a:bodyPr/>
          <a:lstStyle/>
          <a:p>
            <a:r>
              <a:rPr lang="en-US" dirty="0"/>
              <a:t>Ladder of participation (Hart, 1992)</a:t>
            </a:r>
          </a:p>
        </p:txBody>
      </p:sp>
      <p:pic>
        <p:nvPicPr>
          <p:cNvPr id="1026" name="Picture 2" descr="Roger Hart’s original 1992 illustration of the Ladder of Children’s Participation from Children’s Participation: From Tokenism to Citizenship.">
            <a:extLst>
              <a:ext uri="{FF2B5EF4-FFF2-40B4-BE49-F238E27FC236}">
                <a16:creationId xmlns:a16="http://schemas.microsoft.com/office/drawing/2014/main" id="{0E3A6CB3-30E6-4F4B-B9F8-42B6493ABCF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159" y="186172"/>
            <a:ext cx="6697096" cy="6663611"/>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73" name="Text Placeholder 3">
            <a:extLst>
              <a:ext uri="{FF2B5EF4-FFF2-40B4-BE49-F238E27FC236}">
                <a16:creationId xmlns:a16="http://schemas.microsoft.com/office/drawing/2014/main" id="{FF8EB141-B97F-4487-B48D-CD6645DFC3EF}"/>
              </a:ext>
            </a:extLst>
          </p:cNvPr>
          <p:cNvSpPr>
            <a:spLocks noGrp="1"/>
          </p:cNvSpPr>
          <p:nvPr>
            <p:ph type="body" sz="half" idx="2"/>
          </p:nvPr>
        </p:nvSpPr>
        <p:spPr>
          <a:xfrm>
            <a:off x="7876117" y="2438401"/>
            <a:ext cx="4011084" cy="3687763"/>
          </a:xfrm>
        </p:spPr>
        <p:txBody>
          <a:bodyPr/>
          <a:lstStyle/>
          <a:p>
            <a:endParaRPr lang="en-US"/>
          </a:p>
        </p:txBody>
      </p:sp>
    </p:spTree>
    <p:extLst>
      <p:ext uri="{BB962C8B-B14F-4D97-AF65-F5344CB8AC3E}">
        <p14:creationId xmlns:p14="http://schemas.microsoft.com/office/powerpoint/2010/main" val="1959570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6621F-A036-4E52-8373-5F75305ED5B7}"/>
              </a:ext>
            </a:extLst>
          </p:cNvPr>
          <p:cNvSpPr>
            <a:spLocks noGrp="1"/>
          </p:cNvSpPr>
          <p:nvPr>
            <p:ph type="title"/>
          </p:nvPr>
        </p:nvSpPr>
        <p:spPr>
          <a:xfrm>
            <a:off x="609599" y="216024"/>
            <a:ext cx="11165767" cy="764704"/>
          </a:xfrm>
        </p:spPr>
        <p:txBody>
          <a:bodyPr/>
          <a:lstStyle/>
          <a:p>
            <a:r>
              <a:rPr lang="en-GB" dirty="0"/>
              <a:t>Examples of participation… where on the ladder?</a:t>
            </a:r>
          </a:p>
        </p:txBody>
      </p:sp>
      <p:sp>
        <p:nvSpPr>
          <p:cNvPr id="3" name="Content Placeholder 2">
            <a:extLst>
              <a:ext uri="{FF2B5EF4-FFF2-40B4-BE49-F238E27FC236}">
                <a16:creationId xmlns:a16="http://schemas.microsoft.com/office/drawing/2014/main" id="{3394B34B-A361-42EB-B974-01BE194ECFD1}"/>
              </a:ext>
            </a:extLst>
          </p:cNvPr>
          <p:cNvSpPr>
            <a:spLocks noGrp="1"/>
          </p:cNvSpPr>
          <p:nvPr>
            <p:ph idx="1"/>
          </p:nvPr>
        </p:nvSpPr>
        <p:spPr/>
        <p:txBody>
          <a:bodyPr>
            <a:normAutofit lnSpcReduction="10000"/>
          </a:bodyPr>
          <a:lstStyle/>
          <a:p>
            <a:r>
              <a:rPr lang="en-GB" dirty="0"/>
              <a:t>Young person’s guide</a:t>
            </a:r>
          </a:p>
          <a:p>
            <a:r>
              <a:rPr lang="en-GB" dirty="0"/>
              <a:t>A survey</a:t>
            </a:r>
          </a:p>
          <a:p>
            <a:r>
              <a:rPr lang="en-GB" dirty="0"/>
              <a:t>Weekly young person’s meeting</a:t>
            </a:r>
          </a:p>
          <a:p>
            <a:r>
              <a:rPr lang="en-GB" dirty="0"/>
              <a:t>Young people invited to team meeting,  board meeting</a:t>
            </a:r>
          </a:p>
          <a:p>
            <a:r>
              <a:rPr lang="en-GB" dirty="0"/>
              <a:t>Advocacy service in the home</a:t>
            </a:r>
          </a:p>
          <a:p>
            <a:r>
              <a:rPr lang="en-GB" dirty="0"/>
              <a:t>Recruiting staff</a:t>
            </a:r>
          </a:p>
          <a:p>
            <a:r>
              <a:rPr lang="en-GB" dirty="0"/>
              <a:t>Decorating their bedroom</a:t>
            </a:r>
          </a:p>
          <a:p>
            <a:r>
              <a:rPr lang="en-GB" b="1" dirty="0"/>
              <a:t>What else….?</a:t>
            </a:r>
          </a:p>
        </p:txBody>
      </p:sp>
    </p:spTree>
    <p:extLst>
      <p:ext uri="{BB962C8B-B14F-4D97-AF65-F5344CB8AC3E}">
        <p14:creationId xmlns:p14="http://schemas.microsoft.com/office/powerpoint/2010/main" val="1728734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2BE3C-D0F6-4FC5-A221-9482B4DD5093}"/>
              </a:ext>
            </a:extLst>
          </p:cNvPr>
          <p:cNvSpPr>
            <a:spLocks noGrp="1"/>
          </p:cNvSpPr>
          <p:nvPr>
            <p:ph type="title"/>
          </p:nvPr>
        </p:nvSpPr>
        <p:spPr/>
        <p:txBody>
          <a:bodyPr/>
          <a:lstStyle/>
          <a:p>
            <a:r>
              <a:rPr lang="en-GB" dirty="0"/>
              <a:t>Critiques of the ladder…</a:t>
            </a:r>
          </a:p>
        </p:txBody>
      </p:sp>
      <p:sp>
        <p:nvSpPr>
          <p:cNvPr id="3" name="Content Placeholder 2">
            <a:extLst>
              <a:ext uri="{FF2B5EF4-FFF2-40B4-BE49-F238E27FC236}">
                <a16:creationId xmlns:a16="http://schemas.microsoft.com/office/drawing/2014/main" id="{BCCC746B-AA57-42BA-937C-08CB56D11A81}"/>
              </a:ext>
            </a:extLst>
          </p:cNvPr>
          <p:cNvSpPr>
            <a:spLocks noGrp="1"/>
          </p:cNvSpPr>
          <p:nvPr>
            <p:ph idx="1"/>
          </p:nvPr>
        </p:nvSpPr>
        <p:spPr/>
        <p:txBody>
          <a:bodyPr/>
          <a:lstStyle/>
          <a:p>
            <a:r>
              <a:rPr lang="en-GB" dirty="0"/>
              <a:t>Child development is not sequential</a:t>
            </a:r>
          </a:p>
          <a:p>
            <a:r>
              <a:rPr lang="en-GB" dirty="0"/>
              <a:t>Project focus rather than a value model</a:t>
            </a:r>
          </a:p>
          <a:p>
            <a:r>
              <a:rPr lang="en-GB" dirty="0"/>
              <a:t>It’s not about loss of adult control</a:t>
            </a:r>
          </a:p>
          <a:p>
            <a:r>
              <a:rPr lang="en-GB" dirty="0"/>
              <a:t>Cultural bias around independence being a good thing…</a:t>
            </a:r>
          </a:p>
        </p:txBody>
      </p:sp>
    </p:spTree>
    <p:extLst>
      <p:ext uri="{BB962C8B-B14F-4D97-AF65-F5344CB8AC3E}">
        <p14:creationId xmlns:p14="http://schemas.microsoft.com/office/powerpoint/2010/main" val="35413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5FD9-3D8E-4F72-98FD-2DDDBF670FCE}"/>
              </a:ext>
            </a:extLst>
          </p:cNvPr>
          <p:cNvSpPr>
            <a:spLocks noGrp="1"/>
          </p:cNvSpPr>
          <p:nvPr>
            <p:ph type="title"/>
          </p:nvPr>
        </p:nvSpPr>
        <p:spPr/>
        <p:txBody>
          <a:bodyPr/>
          <a:lstStyle/>
          <a:p>
            <a:r>
              <a:rPr lang="en-GB" dirty="0"/>
              <a:t>Tips for participation</a:t>
            </a:r>
          </a:p>
        </p:txBody>
      </p:sp>
      <p:sp>
        <p:nvSpPr>
          <p:cNvPr id="3" name="Content Placeholder 2">
            <a:extLst>
              <a:ext uri="{FF2B5EF4-FFF2-40B4-BE49-F238E27FC236}">
                <a16:creationId xmlns:a16="http://schemas.microsoft.com/office/drawing/2014/main" id="{1CA2E633-10C9-460C-A597-531CC3C2D13A}"/>
              </a:ext>
            </a:extLst>
          </p:cNvPr>
          <p:cNvSpPr>
            <a:spLocks noGrp="1"/>
          </p:cNvSpPr>
          <p:nvPr>
            <p:ph idx="1"/>
          </p:nvPr>
        </p:nvSpPr>
        <p:spPr/>
        <p:txBody>
          <a:bodyPr>
            <a:normAutofit fontScale="92500" lnSpcReduction="20000"/>
          </a:bodyPr>
          <a:lstStyle/>
          <a:p>
            <a:r>
              <a:rPr lang="en-GB" dirty="0"/>
              <a:t>What, when, why…?</a:t>
            </a:r>
          </a:p>
          <a:p>
            <a:r>
              <a:rPr lang="en-GB" dirty="0"/>
              <a:t>How?</a:t>
            </a:r>
          </a:p>
          <a:p>
            <a:r>
              <a:rPr lang="en-GB" dirty="0"/>
              <a:t>Make it relevant, exciting and contemporary</a:t>
            </a:r>
          </a:p>
          <a:p>
            <a:r>
              <a:rPr lang="en-GB" dirty="0"/>
              <a:t>Talk to young people (</a:t>
            </a:r>
            <a:r>
              <a:rPr lang="en-GB" dirty="0" err="1"/>
              <a:t>obv</a:t>
            </a:r>
            <a:r>
              <a:rPr lang="en-GB" dirty="0"/>
              <a:t>!)</a:t>
            </a:r>
          </a:p>
          <a:p>
            <a:r>
              <a:rPr lang="en-GB" dirty="0"/>
              <a:t>Be clear about how information will be used</a:t>
            </a:r>
          </a:p>
          <a:p>
            <a:r>
              <a:rPr lang="en-GB" dirty="0"/>
              <a:t>Make things clear – consider communication options</a:t>
            </a:r>
          </a:p>
          <a:p>
            <a:r>
              <a:rPr lang="en-GB" dirty="0"/>
              <a:t>Open questions – avoid manipulation!</a:t>
            </a:r>
          </a:p>
          <a:p>
            <a:r>
              <a:rPr lang="en-GB" dirty="0"/>
              <a:t>What’s in it for young people?</a:t>
            </a:r>
          </a:p>
          <a:p>
            <a:r>
              <a:rPr lang="en-GB" dirty="0"/>
              <a:t>Is participation ‘a way of being’</a:t>
            </a:r>
          </a:p>
          <a:p>
            <a:pPr marL="0" indent="0">
              <a:buNone/>
            </a:pPr>
            <a:r>
              <a:rPr lang="en-GB" dirty="0"/>
              <a:t>   how do you evidence this</a:t>
            </a:r>
          </a:p>
          <a:p>
            <a:endParaRPr lang="en-GB" dirty="0"/>
          </a:p>
        </p:txBody>
      </p:sp>
    </p:spTree>
    <p:extLst>
      <p:ext uri="{BB962C8B-B14F-4D97-AF65-F5344CB8AC3E}">
        <p14:creationId xmlns:p14="http://schemas.microsoft.com/office/powerpoint/2010/main" val="8858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7D3ED8-58B2-4552-8976-8D33BD41C965}"/>
              </a:ext>
            </a:extLst>
          </p:cNvPr>
          <p:cNvPicPr>
            <a:picLocks noChangeAspect="1"/>
          </p:cNvPicPr>
          <p:nvPr/>
        </p:nvPicPr>
        <p:blipFill>
          <a:blip r:embed="rId3"/>
          <a:stretch>
            <a:fillRect/>
          </a:stretch>
        </p:blipFill>
        <p:spPr>
          <a:xfrm>
            <a:off x="0" y="-1"/>
            <a:ext cx="12192000" cy="6858001"/>
          </a:xfrm>
          <a:prstGeom prst="rect">
            <a:avLst/>
          </a:prstGeom>
        </p:spPr>
      </p:pic>
    </p:spTree>
    <p:extLst>
      <p:ext uri="{BB962C8B-B14F-4D97-AF65-F5344CB8AC3E}">
        <p14:creationId xmlns:p14="http://schemas.microsoft.com/office/powerpoint/2010/main" val="385332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084" y="503246"/>
            <a:ext cx="10363200" cy="2505075"/>
          </a:xfrm>
        </p:spPr>
        <p:txBody>
          <a:bodyPr/>
          <a:lstStyle/>
          <a:p>
            <a:pPr>
              <a:defRPr/>
            </a:pPr>
            <a:r>
              <a:rPr lang="en-GB" dirty="0"/>
              <a:t>Where </a:t>
            </a:r>
            <a:r>
              <a:rPr lang="en-GB" b="1" dirty="0"/>
              <a:t>next…</a:t>
            </a:r>
          </a:p>
        </p:txBody>
      </p:sp>
      <p:sp>
        <p:nvSpPr>
          <p:cNvPr id="3" name="Text Placeholder 2"/>
          <p:cNvSpPr>
            <a:spLocks noGrp="1"/>
          </p:cNvSpPr>
          <p:nvPr>
            <p:ph type="body" idx="1"/>
          </p:nvPr>
        </p:nvSpPr>
        <p:spPr>
          <a:xfrm>
            <a:off x="963084" y="3200409"/>
            <a:ext cx="10363200" cy="1131887"/>
          </a:xfrm>
        </p:spPr>
        <p:txBody>
          <a:bodyPr/>
          <a:lstStyle/>
          <a:p>
            <a:pPr>
              <a:defRPr/>
            </a:pPr>
            <a:r>
              <a:rPr lang="en-GB" dirty="0"/>
              <a:t>Working together to improve children and young people’s participation?</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6019802F-EF64-4733-8F30-93F35B06D619}" type="slidenum">
              <a:rPr lang="en-GB" altLang="en-US">
                <a:solidFill>
                  <a:srgbClr val="B5A788"/>
                </a:solidFill>
              </a:rPr>
              <a:pPr eaLnBrk="1" hangingPunct="1"/>
              <a:t>15</a:t>
            </a:fld>
            <a:endParaRPr lang="en-GB" altLang="en-US">
              <a:solidFill>
                <a:srgbClr val="B5A788"/>
              </a:solidFill>
            </a:endParaRPr>
          </a:p>
        </p:txBody>
      </p:sp>
    </p:spTree>
    <p:extLst>
      <p:ext uri="{BB962C8B-B14F-4D97-AF65-F5344CB8AC3E}">
        <p14:creationId xmlns:p14="http://schemas.microsoft.com/office/powerpoint/2010/main" val="263794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57697-B76C-4DDA-91A4-6494FAE53964}"/>
              </a:ext>
            </a:extLst>
          </p:cNvPr>
          <p:cNvSpPr>
            <a:spLocks noGrp="1"/>
          </p:cNvSpPr>
          <p:nvPr>
            <p:ph type="title"/>
          </p:nvPr>
        </p:nvSpPr>
        <p:spPr>
          <a:xfrm>
            <a:off x="609600" y="860701"/>
            <a:ext cx="10972800" cy="764704"/>
          </a:xfrm>
        </p:spPr>
        <p:txBody>
          <a:bodyPr/>
          <a:lstStyle/>
          <a:p>
            <a:r>
              <a:rPr lang="en-GB" dirty="0"/>
              <a:t>Regulation </a:t>
            </a:r>
            <a:r>
              <a:rPr lang="en-GB" b="1" dirty="0"/>
              <a:t>7</a:t>
            </a:r>
            <a:r>
              <a:rPr lang="en-GB" dirty="0"/>
              <a:t> – </a:t>
            </a:r>
            <a:br>
              <a:rPr lang="en-GB" dirty="0"/>
            </a:br>
            <a:r>
              <a:rPr lang="en-GB" dirty="0"/>
              <a:t>children’s views, wishes &amp; feelings standard</a:t>
            </a:r>
          </a:p>
        </p:txBody>
      </p:sp>
      <p:sp>
        <p:nvSpPr>
          <p:cNvPr id="3" name="Content Placeholder 2">
            <a:extLst>
              <a:ext uri="{FF2B5EF4-FFF2-40B4-BE49-F238E27FC236}">
                <a16:creationId xmlns:a16="http://schemas.microsoft.com/office/drawing/2014/main" id="{16191EF5-8AFF-4EF2-94DC-380C6510C951}"/>
              </a:ext>
            </a:extLst>
          </p:cNvPr>
          <p:cNvSpPr>
            <a:spLocks noGrp="1"/>
          </p:cNvSpPr>
          <p:nvPr>
            <p:ph idx="1"/>
          </p:nvPr>
        </p:nvSpPr>
        <p:spPr>
          <a:xfrm>
            <a:off x="609600" y="1776173"/>
            <a:ext cx="10972800" cy="4349991"/>
          </a:xfrm>
        </p:spPr>
        <p:txBody>
          <a:bodyPr>
            <a:normAutofit fontScale="92500" lnSpcReduction="10000"/>
          </a:bodyPr>
          <a:lstStyle/>
          <a:p>
            <a:pPr marL="0" indent="0">
              <a:buNone/>
            </a:pPr>
            <a:r>
              <a:rPr lang="en-GB" sz="2400" dirty="0">
                <a:effectLst/>
                <a:latin typeface="Ebrima" panose="02000000000000000000" pitchFamily="2" charset="0"/>
                <a:ea typeface="Ebrima" panose="02000000000000000000" pitchFamily="2" charset="0"/>
                <a:cs typeface="Ebrima" panose="02000000000000000000" pitchFamily="2" charset="0"/>
              </a:rPr>
              <a:t>(1) children receive care from staff who – </a:t>
            </a:r>
          </a:p>
          <a:p>
            <a:pPr lvl="1">
              <a:buAutoNum type="alphaLcParenBoth"/>
            </a:pPr>
            <a:r>
              <a:rPr lang="en-GB" dirty="0">
                <a:effectLst/>
                <a:latin typeface="Ebrima" panose="02000000000000000000" pitchFamily="2" charset="0"/>
                <a:ea typeface="Ebrima" panose="02000000000000000000" pitchFamily="2" charset="0"/>
                <a:cs typeface="Ebrima" panose="02000000000000000000" pitchFamily="2" charset="0"/>
              </a:rPr>
              <a:t>develop positive relationships with them;</a:t>
            </a:r>
            <a:endParaRPr lang="en-GB" dirty="0">
              <a:latin typeface="Ebrima" panose="02000000000000000000" pitchFamily="2" charset="0"/>
              <a:ea typeface="Ebrima" panose="02000000000000000000" pitchFamily="2" charset="0"/>
              <a:cs typeface="Ebrima" panose="02000000000000000000" pitchFamily="2" charset="0"/>
            </a:endParaRPr>
          </a:p>
          <a:p>
            <a:pPr lvl="1">
              <a:buAutoNum type="alphaLcParenBoth"/>
            </a:pPr>
            <a:r>
              <a:rPr lang="en-GB" dirty="0">
                <a:effectLst/>
                <a:latin typeface="Ebrima" panose="02000000000000000000" pitchFamily="2" charset="0"/>
                <a:ea typeface="Ebrima" panose="02000000000000000000" pitchFamily="2" charset="0"/>
                <a:cs typeface="Ebrima" panose="02000000000000000000" pitchFamily="2" charset="0"/>
              </a:rPr>
              <a:t>engage with them; and</a:t>
            </a:r>
            <a:endParaRPr lang="en-GB" dirty="0">
              <a:latin typeface="Ebrima" panose="02000000000000000000" pitchFamily="2" charset="0"/>
              <a:ea typeface="Ebrima" panose="02000000000000000000" pitchFamily="2" charset="0"/>
              <a:cs typeface="Ebrima" panose="02000000000000000000" pitchFamily="2" charset="0"/>
            </a:endParaRPr>
          </a:p>
          <a:p>
            <a:pPr lvl="1">
              <a:buAutoNum type="alphaLcParenBoth"/>
            </a:pPr>
            <a:r>
              <a:rPr lang="en-GB" dirty="0">
                <a:effectLst/>
                <a:latin typeface="Ebrima" panose="02000000000000000000" pitchFamily="2" charset="0"/>
                <a:ea typeface="Ebrima" panose="02000000000000000000" pitchFamily="2" charset="0"/>
                <a:cs typeface="Ebrima" panose="02000000000000000000" pitchFamily="2" charset="0"/>
              </a:rPr>
              <a:t>take their views, wishes and feelings into account in relation to matters affecting the children’s care and welfare and their lives.</a:t>
            </a:r>
          </a:p>
          <a:p>
            <a:pPr marL="0" indent="0">
              <a:buNone/>
            </a:pPr>
            <a:r>
              <a:rPr lang="en-GB" sz="2400" dirty="0">
                <a:latin typeface="Ebrima" panose="02000000000000000000" pitchFamily="2" charset="0"/>
                <a:ea typeface="Ebrima" panose="02000000000000000000" pitchFamily="2" charset="0"/>
                <a:cs typeface="Ebrima" panose="02000000000000000000" pitchFamily="2" charset="0"/>
              </a:rPr>
              <a:t>(2) The registered person must ensure staff (selected sections) – </a:t>
            </a:r>
            <a:endParaRPr lang="en-GB" sz="2400" dirty="0">
              <a:effectLst/>
              <a:latin typeface="Ebrima" panose="02000000000000000000" pitchFamily="2" charset="0"/>
              <a:ea typeface="Ebrima" panose="02000000000000000000" pitchFamily="2" charset="0"/>
              <a:cs typeface="Ebrima" panose="02000000000000000000" pitchFamily="2" charset="0"/>
            </a:endParaRPr>
          </a:p>
          <a:p>
            <a:pPr lvl="1"/>
            <a:r>
              <a:rPr lang="en-GB" dirty="0">
                <a:latin typeface="Ebrima" panose="02000000000000000000" pitchFamily="2" charset="0"/>
                <a:ea typeface="Ebrima" panose="02000000000000000000" pitchFamily="2" charset="0"/>
                <a:cs typeface="Ebrima" panose="02000000000000000000" pitchFamily="2" charset="0"/>
              </a:rPr>
              <a:t>Ascertain and consider wishes and feelings</a:t>
            </a:r>
          </a:p>
          <a:p>
            <a:pPr lvl="1"/>
            <a:r>
              <a:rPr lang="en-GB" dirty="0">
                <a:latin typeface="Ebrima" panose="02000000000000000000" pitchFamily="2" charset="0"/>
                <a:ea typeface="Ebrima" panose="02000000000000000000" pitchFamily="2" charset="0"/>
                <a:cs typeface="Ebrima" panose="02000000000000000000" pitchFamily="2" charset="0"/>
              </a:rPr>
              <a:t>Help each child express views, wishes and feelings</a:t>
            </a:r>
          </a:p>
          <a:p>
            <a:pPr lvl="1"/>
            <a:r>
              <a:rPr lang="en-GB" dirty="0">
                <a:latin typeface="Ebrima" panose="02000000000000000000" pitchFamily="2" charset="0"/>
                <a:ea typeface="Ebrima" panose="02000000000000000000" pitchFamily="2" charset="0"/>
                <a:cs typeface="Ebrima" panose="02000000000000000000" pitchFamily="2" charset="0"/>
              </a:rPr>
              <a:t>Help each child understand how views have been taken into account</a:t>
            </a:r>
          </a:p>
          <a:p>
            <a:pPr lvl="1"/>
            <a:r>
              <a:rPr lang="en-GB" dirty="0">
                <a:latin typeface="Ebrima" panose="02000000000000000000" pitchFamily="2" charset="0"/>
                <a:ea typeface="Ebrima" panose="02000000000000000000" pitchFamily="2" charset="0"/>
                <a:cs typeface="Ebrima" panose="02000000000000000000" pitchFamily="2" charset="0"/>
              </a:rPr>
              <a:t>Regularly consult about quality of the home’s care</a:t>
            </a:r>
          </a:p>
          <a:p>
            <a:pPr lvl="1"/>
            <a:r>
              <a:rPr lang="en-GB" dirty="0">
                <a:latin typeface="Ebrima" panose="02000000000000000000" pitchFamily="2" charset="0"/>
                <a:ea typeface="Ebrima" panose="02000000000000000000" pitchFamily="2" charset="0"/>
                <a:cs typeface="Ebrima" panose="02000000000000000000" pitchFamily="2" charset="0"/>
              </a:rPr>
              <a:t>Be able to raise issues with a relevant person about the service</a:t>
            </a:r>
          </a:p>
        </p:txBody>
      </p:sp>
    </p:spTree>
    <p:extLst>
      <p:ext uri="{BB962C8B-B14F-4D97-AF65-F5344CB8AC3E}">
        <p14:creationId xmlns:p14="http://schemas.microsoft.com/office/powerpoint/2010/main" val="205815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80BDC-8370-4BC0-832A-70E09BA215C4}"/>
              </a:ext>
            </a:extLst>
          </p:cNvPr>
          <p:cNvSpPr>
            <a:spLocks noGrp="1"/>
          </p:cNvSpPr>
          <p:nvPr>
            <p:ph type="title"/>
          </p:nvPr>
        </p:nvSpPr>
        <p:spPr/>
        <p:txBody>
          <a:bodyPr/>
          <a:lstStyle/>
          <a:p>
            <a:r>
              <a:rPr lang="en-GB" dirty="0"/>
              <a:t>Quality Standards</a:t>
            </a:r>
          </a:p>
        </p:txBody>
      </p:sp>
      <p:sp>
        <p:nvSpPr>
          <p:cNvPr id="3" name="Content Placeholder 2">
            <a:extLst>
              <a:ext uri="{FF2B5EF4-FFF2-40B4-BE49-F238E27FC236}">
                <a16:creationId xmlns:a16="http://schemas.microsoft.com/office/drawing/2014/main" id="{46E98C8A-708F-4E35-8402-35EC652637C5}"/>
              </a:ext>
            </a:extLst>
          </p:cNvPr>
          <p:cNvSpPr>
            <a:spLocks noGrp="1"/>
          </p:cNvSpPr>
          <p:nvPr>
            <p:ph idx="1"/>
          </p:nvPr>
        </p:nvSpPr>
        <p:spPr/>
        <p:txBody>
          <a:bodyPr>
            <a:normAutofit/>
          </a:bodyPr>
          <a:lstStyle/>
          <a:p>
            <a:pPr marL="0" indent="0">
              <a:buNone/>
            </a:pPr>
            <a:r>
              <a:rPr lang="en-GB" sz="2800" dirty="0">
                <a:effectLst/>
                <a:latin typeface="Ebrima" panose="02000000000000000000" pitchFamily="2" charset="0"/>
                <a:ea typeface="Ebrima" panose="02000000000000000000" pitchFamily="2" charset="0"/>
                <a:cs typeface="Ebrima" panose="02000000000000000000" pitchFamily="2" charset="0"/>
              </a:rPr>
              <a:t>Children must be consulted regularly on their views about the home’s care, to inform and support continued improvement in the quality of care provided. Due consideration should be given to the child’s cognitive ability in the development and implementation of any consultation processes. Children should be able to see the results of their views being listened to and acted upon</a:t>
            </a:r>
          </a:p>
          <a:p>
            <a:pPr marL="0" indent="0" algn="r">
              <a:buNone/>
            </a:pPr>
            <a:r>
              <a:rPr lang="en-GB" sz="1600" dirty="0">
                <a:latin typeface="Ebrima" panose="02000000000000000000" pitchFamily="2" charset="0"/>
                <a:ea typeface="Ebrima" panose="02000000000000000000" pitchFamily="2" charset="0"/>
                <a:cs typeface="Ebrima" panose="02000000000000000000" pitchFamily="2" charset="0"/>
              </a:rPr>
              <a:t>Para 4.1</a:t>
            </a:r>
            <a:endParaRPr lang="en-GB" sz="1400" dirty="0">
              <a:effectLst/>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871191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E0C65-41E7-47B1-967E-60657FDCD298}"/>
              </a:ext>
            </a:extLst>
          </p:cNvPr>
          <p:cNvSpPr>
            <a:spLocks noGrp="1"/>
          </p:cNvSpPr>
          <p:nvPr>
            <p:ph type="title"/>
          </p:nvPr>
        </p:nvSpPr>
        <p:spPr>
          <a:xfrm>
            <a:off x="609600" y="847555"/>
            <a:ext cx="10972800" cy="764704"/>
          </a:xfrm>
        </p:spPr>
        <p:txBody>
          <a:bodyPr/>
          <a:lstStyle/>
          <a:p>
            <a:r>
              <a:rPr lang="en-GB" dirty="0"/>
              <a:t>Inspection</a:t>
            </a:r>
            <a:br>
              <a:rPr lang="en-GB" dirty="0"/>
            </a:br>
            <a:r>
              <a:rPr lang="en-GB" sz="3200" dirty="0"/>
              <a:t>Outstanding children’s homes – young people’s perspective</a:t>
            </a:r>
            <a:endParaRPr lang="en-GB" dirty="0"/>
          </a:p>
        </p:txBody>
      </p:sp>
      <p:sp>
        <p:nvSpPr>
          <p:cNvPr id="3" name="Content Placeholder 2">
            <a:extLst>
              <a:ext uri="{FF2B5EF4-FFF2-40B4-BE49-F238E27FC236}">
                <a16:creationId xmlns:a16="http://schemas.microsoft.com/office/drawing/2014/main" id="{6B697005-150D-49D4-86CE-43819F224121}"/>
              </a:ext>
            </a:extLst>
          </p:cNvPr>
          <p:cNvSpPr>
            <a:spLocks noGrp="1"/>
          </p:cNvSpPr>
          <p:nvPr>
            <p:ph idx="1"/>
          </p:nvPr>
        </p:nvSpPr>
        <p:spPr>
          <a:xfrm>
            <a:off x="609600" y="1756276"/>
            <a:ext cx="10972800" cy="5001419"/>
          </a:xfrm>
        </p:spPr>
        <p:txBody>
          <a:bodyPr>
            <a:normAutofit/>
          </a:bodyPr>
          <a:lstStyle/>
          <a:p>
            <a:r>
              <a:rPr lang="en-GB" sz="3600" dirty="0">
                <a:effectLst/>
                <a:latin typeface="Ebrima" panose="02000000000000000000" pitchFamily="2" charset="0"/>
                <a:ea typeface="Ebrima" panose="02000000000000000000" pitchFamily="2" charset="0"/>
                <a:cs typeface="Ebrima" panose="02000000000000000000" pitchFamily="2" charset="0"/>
              </a:rPr>
              <a:t>Feeling positive </a:t>
            </a:r>
          </a:p>
          <a:p>
            <a:r>
              <a:rPr lang="en-GB" sz="3600" dirty="0">
                <a:effectLst/>
                <a:latin typeface="Ebrima" panose="02000000000000000000" pitchFamily="2" charset="0"/>
                <a:ea typeface="Ebrima" panose="02000000000000000000" pitchFamily="2" charset="0"/>
                <a:cs typeface="Ebrima" panose="02000000000000000000" pitchFamily="2" charset="0"/>
              </a:rPr>
              <a:t>Strong relationships </a:t>
            </a:r>
          </a:p>
          <a:p>
            <a:r>
              <a:rPr lang="en-GB" sz="3600" dirty="0">
                <a:effectLst/>
                <a:latin typeface="Ebrima" panose="02000000000000000000" pitchFamily="2" charset="0"/>
                <a:ea typeface="Ebrima" panose="02000000000000000000" pitchFamily="2" charset="0"/>
                <a:cs typeface="Ebrima" panose="02000000000000000000" pitchFamily="2" charset="0"/>
              </a:rPr>
              <a:t>Participation </a:t>
            </a:r>
          </a:p>
          <a:p>
            <a:r>
              <a:rPr lang="en-GB" sz="3600" dirty="0">
                <a:effectLst/>
                <a:latin typeface="Ebrima" panose="02000000000000000000" pitchFamily="2" charset="0"/>
                <a:ea typeface="Ebrima" panose="02000000000000000000" pitchFamily="2" charset="0"/>
                <a:cs typeface="Ebrima" panose="02000000000000000000" pitchFamily="2" charset="0"/>
              </a:rPr>
              <a:t>Stability</a:t>
            </a:r>
            <a:endParaRPr lang="en-GB" sz="5400"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855038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0D4FC-07DF-41E8-9256-BBF899417300}"/>
              </a:ext>
            </a:extLst>
          </p:cNvPr>
          <p:cNvSpPr>
            <a:spLocks noGrp="1"/>
          </p:cNvSpPr>
          <p:nvPr>
            <p:ph type="title"/>
          </p:nvPr>
        </p:nvSpPr>
        <p:spPr/>
        <p:txBody>
          <a:bodyPr/>
          <a:lstStyle/>
          <a:p>
            <a:r>
              <a:rPr lang="en-GB" dirty="0"/>
              <a:t>Better, more effective support</a:t>
            </a:r>
          </a:p>
        </p:txBody>
      </p:sp>
      <p:sp>
        <p:nvSpPr>
          <p:cNvPr id="3" name="Content Placeholder 2">
            <a:extLst>
              <a:ext uri="{FF2B5EF4-FFF2-40B4-BE49-F238E27FC236}">
                <a16:creationId xmlns:a16="http://schemas.microsoft.com/office/drawing/2014/main" id="{7FABFEF3-5853-440F-96A2-11C31DAC9AA1}"/>
              </a:ext>
            </a:extLst>
          </p:cNvPr>
          <p:cNvSpPr>
            <a:spLocks noGrp="1"/>
          </p:cNvSpPr>
          <p:nvPr>
            <p:ph idx="1"/>
          </p:nvPr>
        </p:nvSpPr>
        <p:spPr/>
        <p:txBody>
          <a:bodyPr/>
          <a:lstStyle/>
          <a:p>
            <a:pPr marL="0" indent="0">
              <a:buNone/>
            </a:pPr>
            <a:r>
              <a:rPr lang="en-GB" b="0" i="0" dirty="0">
                <a:solidFill>
                  <a:srgbClr val="303030"/>
                </a:solidFill>
                <a:effectLst/>
                <a:latin typeface="Ebrima" panose="02000000000000000000" pitchFamily="2" charset="0"/>
                <a:ea typeface="Ebrima" panose="02000000000000000000" pitchFamily="2" charset="0"/>
                <a:cs typeface="Ebrima" panose="02000000000000000000" pitchFamily="2" charset="0"/>
              </a:rPr>
              <a:t>Listening to young people and implementing what they say can produce significant improvements in provision. Their involvement in planning, developing, commissioning and providing services can suggest where and how to improve.</a:t>
            </a:r>
            <a:endParaRPr lang="en-GB"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7499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29304-77EA-404E-B41D-8420B95812D7}"/>
              </a:ext>
            </a:extLst>
          </p:cNvPr>
          <p:cNvSpPr>
            <a:spLocks noGrp="1"/>
          </p:cNvSpPr>
          <p:nvPr>
            <p:ph type="title"/>
          </p:nvPr>
        </p:nvSpPr>
        <p:spPr/>
        <p:txBody>
          <a:bodyPr/>
          <a:lstStyle/>
          <a:p>
            <a:r>
              <a:rPr lang="en-GB" dirty="0"/>
              <a:t>Young people </a:t>
            </a:r>
            <a:r>
              <a:rPr lang="en-GB" b="1" dirty="0"/>
              <a:t>know…</a:t>
            </a:r>
            <a:endParaRPr lang="en-GB" dirty="0"/>
          </a:p>
        </p:txBody>
      </p:sp>
      <p:sp>
        <p:nvSpPr>
          <p:cNvPr id="3" name="Content Placeholder 2">
            <a:extLst>
              <a:ext uri="{FF2B5EF4-FFF2-40B4-BE49-F238E27FC236}">
                <a16:creationId xmlns:a16="http://schemas.microsoft.com/office/drawing/2014/main" id="{49BDBF15-4D33-498C-AECA-A1511522A8FF}"/>
              </a:ext>
            </a:extLst>
          </p:cNvPr>
          <p:cNvSpPr>
            <a:spLocks noGrp="1"/>
          </p:cNvSpPr>
          <p:nvPr>
            <p:ph idx="1"/>
          </p:nvPr>
        </p:nvSpPr>
        <p:spPr/>
        <p:txBody>
          <a:bodyPr>
            <a:normAutofit fontScale="85000" lnSpcReduction="10000"/>
          </a:bodyPr>
          <a:lstStyle/>
          <a:p>
            <a:r>
              <a:rPr lang="en-GB" dirty="0"/>
              <a:t>young people are really good at judging whether adults respect them or not</a:t>
            </a:r>
          </a:p>
          <a:p>
            <a:r>
              <a:rPr lang="en-GB" dirty="0"/>
              <a:t>young people have lots of ideas and views about how they are cared for, and what would make life better for them. </a:t>
            </a:r>
          </a:p>
          <a:p>
            <a:r>
              <a:rPr lang="en-GB" dirty="0"/>
              <a:t>young people are willing to share these ideas and views but professionals have to be genuine about wanting to listen and learn</a:t>
            </a:r>
          </a:p>
          <a:p>
            <a:r>
              <a:rPr lang="en-GB" dirty="0"/>
              <a:t>we can make things much worse for children and young people when they do not support them to make and influence decisions about their own lives</a:t>
            </a:r>
          </a:p>
          <a:p>
            <a:r>
              <a:rPr lang="en-GB" dirty="0"/>
              <a:t>many of the changes which children and young people want would not cost a lot of money</a:t>
            </a:r>
          </a:p>
        </p:txBody>
      </p:sp>
    </p:spTree>
    <p:extLst>
      <p:ext uri="{BB962C8B-B14F-4D97-AF65-F5344CB8AC3E}">
        <p14:creationId xmlns:p14="http://schemas.microsoft.com/office/powerpoint/2010/main" val="969833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E57FE-3E12-4958-AD46-334DDE41E845}"/>
              </a:ext>
            </a:extLst>
          </p:cNvPr>
          <p:cNvSpPr>
            <a:spLocks noGrp="1"/>
          </p:cNvSpPr>
          <p:nvPr>
            <p:ph type="title"/>
          </p:nvPr>
        </p:nvSpPr>
        <p:spPr/>
        <p:txBody>
          <a:bodyPr/>
          <a:lstStyle/>
          <a:p>
            <a:r>
              <a:rPr lang="en-GB" dirty="0"/>
              <a:t>It’s </a:t>
            </a:r>
            <a:r>
              <a:rPr lang="en-GB" b="1" dirty="0"/>
              <a:t>core task!</a:t>
            </a:r>
            <a:endParaRPr lang="en-GB" dirty="0"/>
          </a:p>
        </p:txBody>
      </p:sp>
      <p:sp>
        <p:nvSpPr>
          <p:cNvPr id="3" name="Content Placeholder 2">
            <a:extLst>
              <a:ext uri="{FF2B5EF4-FFF2-40B4-BE49-F238E27FC236}">
                <a16:creationId xmlns:a16="http://schemas.microsoft.com/office/drawing/2014/main" id="{B26F1819-0F30-4D39-87FB-E4A3CC6319FB}"/>
              </a:ext>
            </a:extLst>
          </p:cNvPr>
          <p:cNvSpPr>
            <a:spLocks noGrp="1"/>
          </p:cNvSpPr>
          <p:nvPr>
            <p:ph idx="1"/>
          </p:nvPr>
        </p:nvSpPr>
        <p:spPr/>
        <p:txBody>
          <a:bodyPr/>
          <a:lstStyle/>
          <a:p>
            <a:pPr marL="0" indent="0">
              <a:buNone/>
            </a:pPr>
            <a:r>
              <a:rPr lang="en-GB" b="0" i="0" dirty="0">
                <a:solidFill>
                  <a:srgbClr val="373D3F"/>
                </a:solidFill>
                <a:effectLst/>
                <a:latin typeface="proxima-nova"/>
              </a:rPr>
              <a:t>Adolescent-limited antisocial behaviour results from the “maturity gap” between adolescents’ dependence on and control by adults and their desire to demonstrate their freedom from adult constraint. </a:t>
            </a:r>
          </a:p>
          <a:p>
            <a:pPr marL="0" indent="0">
              <a:buNone/>
            </a:pPr>
            <a:r>
              <a:rPr lang="en-GB" b="0" i="0" dirty="0">
                <a:solidFill>
                  <a:srgbClr val="373D3F"/>
                </a:solidFill>
                <a:effectLst/>
                <a:latin typeface="proxima-nova"/>
              </a:rPr>
              <a:t>As they continue to develop and legitimate adult roles and privileges become available to them, there are fewer incentives to engage in antisocial </a:t>
            </a:r>
            <a:r>
              <a:rPr lang="en-GB" b="0" i="0" dirty="0" err="1">
                <a:solidFill>
                  <a:srgbClr val="373D3F"/>
                </a:solidFill>
                <a:effectLst/>
                <a:latin typeface="proxima-nova"/>
              </a:rPr>
              <a:t>behavior</a:t>
            </a:r>
            <a:r>
              <a:rPr lang="en-GB" b="0" i="0" dirty="0">
                <a:solidFill>
                  <a:srgbClr val="373D3F"/>
                </a:solidFill>
                <a:effectLst/>
                <a:latin typeface="proxima-nova"/>
              </a:rPr>
              <a:t>, leading to desistance in these antisocial </a:t>
            </a:r>
            <a:r>
              <a:rPr lang="en-GB" b="0" i="0" dirty="0" err="1">
                <a:solidFill>
                  <a:srgbClr val="373D3F"/>
                </a:solidFill>
                <a:effectLst/>
                <a:latin typeface="proxima-nova"/>
              </a:rPr>
              <a:t>behaviors</a:t>
            </a:r>
            <a:r>
              <a:rPr lang="en-GB" b="0" i="0" dirty="0">
                <a:solidFill>
                  <a:srgbClr val="373D3F"/>
                </a:solidFill>
                <a:effectLst/>
                <a:latin typeface="proxima-nova"/>
              </a:rPr>
              <a:t>.</a:t>
            </a:r>
            <a:endParaRPr lang="en-GB" dirty="0"/>
          </a:p>
        </p:txBody>
      </p:sp>
    </p:spTree>
    <p:extLst>
      <p:ext uri="{BB962C8B-B14F-4D97-AF65-F5344CB8AC3E}">
        <p14:creationId xmlns:p14="http://schemas.microsoft.com/office/powerpoint/2010/main" val="31500818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E57FE-3E12-4958-AD46-334DDE41E845}"/>
              </a:ext>
            </a:extLst>
          </p:cNvPr>
          <p:cNvSpPr>
            <a:spLocks noGrp="1"/>
          </p:cNvSpPr>
          <p:nvPr>
            <p:ph type="title"/>
          </p:nvPr>
        </p:nvSpPr>
        <p:spPr/>
        <p:txBody>
          <a:bodyPr/>
          <a:lstStyle/>
          <a:p>
            <a:r>
              <a:rPr lang="en-GB" dirty="0"/>
              <a:t>It’s </a:t>
            </a:r>
            <a:r>
              <a:rPr lang="en-GB" b="1" dirty="0"/>
              <a:t>core task!</a:t>
            </a:r>
            <a:endParaRPr lang="en-GB" dirty="0"/>
          </a:p>
        </p:txBody>
      </p:sp>
      <p:sp>
        <p:nvSpPr>
          <p:cNvPr id="3" name="Content Placeholder 2">
            <a:extLst>
              <a:ext uri="{FF2B5EF4-FFF2-40B4-BE49-F238E27FC236}">
                <a16:creationId xmlns:a16="http://schemas.microsoft.com/office/drawing/2014/main" id="{B26F1819-0F30-4D39-87FB-E4A3CC6319FB}"/>
              </a:ext>
            </a:extLst>
          </p:cNvPr>
          <p:cNvSpPr>
            <a:spLocks noGrp="1"/>
          </p:cNvSpPr>
          <p:nvPr>
            <p:ph idx="1"/>
          </p:nvPr>
        </p:nvSpPr>
        <p:spPr/>
        <p:txBody>
          <a:bodyPr/>
          <a:lstStyle/>
          <a:p>
            <a:r>
              <a:rPr lang="en-GB" dirty="0"/>
              <a:t>Multi-</a:t>
            </a:r>
            <a:r>
              <a:rPr lang="en-GB" dirty="0" err="1"/>
              <a:t>facted</a:t>
            </a:r>
            <a:r>
              <a:rPr lang="en-GB" dirty="0"/>
              <a:t>, positive interventions</a:t>
            </a:r>
          </a:p>
          <a:p>
            <a:r>
              <a:rPr lang="en-GB" dirty="0"/>
              <a:t>Avoids placing child as central ‘object of concern’</a:t>
            </a:r>
          </a:p>
          <a:p>
            <a:r>
              <a:rPr lang="en-GB" dirty="0"/>
              <a:t>Small groups to review following article</a:t>
            </a:r>
          </a:p>
          <a:p>
            <a:r>
              <a:rPr lang="en-GB" b="1" dirty="0"/>
              <a:t>How many aspects of Quality Standards can you find in this piece of work</a:t>
            </a:r>
          </a:p>
          <a:p>
            <a:pPr marL="0" indent="0">
              <a:buNone/>
            </a:pPr>
            <a:endParaRPr lang="en-GB" dirty="0"/>
          </a:p>
          <a:p>
            <a:pPr marL="0" indent="0">
              <a:buNone/>
            </a:pPr>
            <a:r>
              <a:rPr lang="en-GB" dirty="0"/>
              <a:t>https://blog.barnar.do/creating-safe-spaces-online-7ff2ca35ce4</a:t>
            </a:r>
          </a:p>
          <a:p>
            <a:endParaRPr lang="en-GB" dirty="0"/>
          </a:p>
        </p:txBody>
      </p:sp>
    </p:spTree>
    <p:extLst>
      <p:ext uri="{BB962C8B-B14F-4D97-AF65-F5344CB8AC3E}">
        <p14:creationId xmlns:p14="http://schemas.microsoft.com/office/powerpoint/2010/main" val="223302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77965-FBB6-4DAB-8356-7C1206E32ADC}"/>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7C9E83E5-C3EB-423E-A44F-42142EA72B47}"/>
              </a:ext>
            </a:extLst>
          </p:cNvPr>
          <p:cNvSpPr>
            <a:spLocks noGrp="1"/>
          </p:cNvSpPr>
          <p:nvPr>
            <p:ph idx="1"/>
          </p:nvPr>
        </p:nvSpPr>
        <p:spPr/>
        <p:txBody>
          <a:bodyPr/>
          <a:lstStyle/>
          <a:p>
            <a:pPr marL="0" indent="0">
              <a:buNone/>
            </a:pPr>
            <a:r>
              <a:rPr lang="en-GB" b="1" dirty="0">
                <a:solidFill>
                  <a:srgbClr val="292929"/>
                </a:solidFill>
                <a:latin typeface="Ebrima" panose="02000000000000000000" pitchFamily="2" charset="0"/>
                <a:ea typeface="Ebrima" panose="02000000000000000000" pitchFamily="2" charset="0"/>
                <a:cs typeface="Ebrima" panose="02000000000000000000" pitchFamily="2" charset="0"/>
              </a:rPr>
              <a:t>c</a:t>
            </a:r>
            <a:r>
              <a:rPr lang="en-GB" b="1" i="0" dirty="0">
                <a:solidFill>
                  <a:srgbClr val="292929"/>
                </a:solidFill>
                <a:effectLst/>
                <a:latin typeface="Ebrima" panose="02000000000000000000" pitchFamily="2" charset="0"/>
                <a:ea typeface="Ebrima" panose="02000000000000000000" pitchFamily="2" charset="0"/>
                <a:cs typeface="Ebrima" panose="02000000000000000000" pitchFamily="2" charset="0"/>
              </a:rPr>
              <a:t>o-design</a:t>
            </a:r>
            <a:r>
              <a:rPr lang="en-GB" b="0" i="0" dirty="0">
                <a:solidFill>
                  <a:srgbClr val="292929"/>
                </a:solidFill>
                <a:effectLst/>
                <a:latin typeface="Ebrima" panose="02000000000000000000" pitchFamily="2" charset="0"/>
                <a:ea typeface="Ebrima" panose="02000000000000000000" pitchFamily="2" charset="0"/>
                <a:cs typeface="Ebrima" panose="02000000000000000000" pitchFamily="2" charset="0"/>
              </a:rPr>
              <a:t>; a process which not only ensures we have the clearest possible picture of children and young people’s needs and experiences, but allows us to design life-changing services in a truly collaborative fashion.</a:t>
            </a:r>
          </a:p>
          <a:p>
            <a:pPr marL="0" indent="0" algn="r">
              <a:buNone/>
            </a:pPr>
            <a:r>
              <a:rPr lang="en-GB" sz="2000" dirty="0" err="1">
                <a:solidFill>
                  <a:srgbClr val="292929"/>
                </a:solidFill>
                <a:latin typeface="Ebrima" panose="02000000000000000000" pitchFamily="2" charset="0"/>
                <a:ea typeface="Ebrima" panose="02000000000000000000" pitchFamily="2" charset="0"/>
                <a:cs typeface="Ebrima" panose="02000000000000000000" pitchFamily="2" charset="0"/>
              </a:rPr>
              <a:t>Barnardos</a:t>
            </a:r>
            <a:endParaRPr lang="en-GB" sz="2000"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937768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ialogue2015">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dialogue2015" id="{A8E2FF14-FF8B-4532-8586-66AF7F34710A}" vid="{7FEF9E79-B8A2-43C9-8EAE-2609B1569F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09A2359C9C05B4F9B5B009E16A9C9D5" ma:contentTypeVersion="13" ma:contentTypeDescription="Create a new document." ma:contentTypeScope="" ma:versionID="b62fe638a17af4fe3f9523b794eddfbc">
  <xsd:schema xmlns:xsd="http://www.w3.org/2001/XMLSchema" xmlns:xs="http://www.w3.org/2001/XMLSchema" xmlns:p="http://schemas.microsoft.com/office/2006/metadata/properties" xmlns:ns3="91eed9d8-6e65-4685-9d16-8775b0ea0b1a" xmlns:ns4="c7d27352-1b05-467a-a153-02ffa4b52866" targetNamespace="http://schemas.microsoft.com/office/2006/metadata/properties" ma:root="true" ma:fieldsID="1de05fd56e5705a64108f5dec5cd8cc4" ns3:_="" ns4:_="">
    <xsd:import namespace="91eed9d8-6e65-4685-9d16-8775b0ea0b1a"/>
    <xsd:import namespace="c7d27352-1b05-467a-a153-02ffa4b5286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eed9d8-6e65-4685-9d16-8775b0ea0b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7d27352-1b05-467a-a153-02ffa4b5286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950048-4E44-4BDA-8F55-0D0016EA7156}">
  <ds:schemaRefs>
    <ds:schemaRef ds:uri="http://schemas.microsoft.com/sharepoint/v3/contenttype/forms"/>
  </ds:schemaRefs>
</ds:datastoreItem>
</file>

<file path=customXml/itemProps2.xml><?xml version="1.0" encoding="utf-8"?>
<ds:datastoreItem xmlns:ds="http://schemas.openxmlformats.org/officeDocument/2006/customXml" ds:itemID="{E2EF05B2-A303-45D6-AA5C-9E4E11548A1D}">
  <ds:schemaRefs>
    <ds:schemaRef ds:uri="91eed9d8-6e65-4685-9d16-8775b0ea0b1a"/>
    <ds:schemaRef ds:uri="http://schemas.openxmlformats.org/package/2006/metadata/core-properties"/>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purl.org/dc/terms/"/>
    <ds:schemaRef ds:uri="c7d27352-1b05-467a-a153-02ffa4b52866"/>
    <ds:schemaRef ds:uri="http://www.w3.org/XML/1998/namespace"/>
    <ds:schemaRef ds:uri="http://purl.org/dc/dcmitype/"/>
  </ds:schemaRefs>
</ds:datastoreItem>
</file>

<file path=customXml/itemProps3.xml><?xml version="1.0" encoding="utf-8"?>
<ds:datastoreItem xmlns:ds="http://schemas.openxmlformats.org/officeDocument/2006/customXml" ds:itemID="{E1E29EAD-52BC-45DF-AF71-F4F6C4B7F3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eed9d8-6e65-4685-9d16-8775b0ea0b1a"/>
    <ds:schemaRef ds:uri="c7d27352-1b05-467a-a153-02ffa4b528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dialogue2015</Template>
  <TotalTime>1637</TotalTime>
  <Words>1709</Words>
  <Application>Microsoft Office PowerPoint</Application>
  <PresentationFormat>Widescreen</PresentationFormat>
  <Paragraphs>128</Paragraphs>
  <Slides>15</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Courier New</vt:lpstr>
      <vt:lpstr>Verdana</vt:lpstr>
      <vt:lpstr>proxima-nova</vt:lpstr>
      <vt:lpstr>Palatino Linotype</vt:lpstr>
      <vt:lpstr>Calibri</vt:lpstr>
      <vt:lpstr>Century Gothic</vt:lpstr>
      <vt:lpstr>Ebrima</vt:lpstr>
      <vt:lpstr>inherit</vt:lpstr>
      <vt:lpstr>Arial</vt:lpstr>
      <vt:lpstr>dialogue2015</vt:lpstr>
      <vt:lpstr>Codesign in  children’s residential care</vt:lpstr>
      <vt:lpstr>Regulation 7 –  children’s views, wishes &amp; feelings standard</vt:lpstr>
      <vt:lpstr>Quality Standards</vt:lpstr>
      <vt:lpstr>Inspection Outstanding children’s homes – young people’s perspective</vt:lpstr>
      <vt:lpstr>Better, more effective support</vt:lpstr>
      <vt:lpstr>Young people know…</vt:lpstr>
      <vt:lpstr>It’s core task!</vt:lpstr>
      <vt:lpstr>It’s core task!</vt:lpstr>
      <vt:lpstr>PowerPoint Presentation</vt:lpstr>
      <vt:lpstr>Ladder of participation (Hart, 1992)</vt:lpstr>
      <vt:lpstr>Examples of participation… where on the ladder?</vt:lpstr>
      <vt:lpstr>Critiques of the ladder…</vt:lpstr>
      <vt:lpstr>Tips for participation</vt:lpstr>
      <vt:lpstr>PowerPoint Presentation</vt:lpstr>
      <vt:lpstr>Where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analysis and management of risk</dc:title>
  <dc:creator>John Woodhouse</dc:creator>
  <cp:lastModifiedBy>John Woodhouse</cp:lastModifiedBy>
  <cp:revision>8</cp:revision>
  <dcterms:created xsi:type="dcterms:W3CDTF">2016-04-14T09:41:50Z</dcterms:created>
  <dcterms:modified xsi:type="dcterms:W3CDTF">2021-05-28T06:31:57Z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0x010100D09A2359C9C05B4F9B5B009E16A9C9D5</vt:lpwstr>
  </property>
</Properties>
</file>