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1"/>
  </p:sldMasterIdLst>
  <p:notesMasterIdLst>
    <p:notesMasterId r:id="rId16"/>
  </p:notesMasterIdLst>
  <p:sldIdLst>
    <p:sldId id="256" r:id="rId2"/>
    <p:sldId id="257" r:id="rId3"/>
    <p:sldId id="319" r:id="rId4"/>
    <p:sldId id="320" r:id="rId5"/>
    <p:sldId id="321" r:id="rId6"/>
    <p:sldId id="312" r:id="rId7"/>
    <p:sldId id="315" r:id="rId8"/>
    <p:sldId id="316" r:id="rId9"/>
    <p:sldId id="317" r:id="rId10"/>
    <p:sldId id="318" r:id="rId11"/>
    <p:sldId id="300" r:id="rId12"/>
    <p:sldId id="301" r:id="rId13"/>
    <p:sldId id="311" r:id="rId14"/>
    <p:sldId id="32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5AEACD-2F7A-4BEE-A7DA-C6C50ABF461A}" v="23" dt="2021-07-18T15:29:13.580"/>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101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Freestone" userId="8e2e7b49388b5c82" providerId="LiveId" clId="{2A5AEACD-2F7A-4BEE-A7DA-C6C50ABF461A}"/>
    <pc:docChg chg="undo custSel addSld delSld modSld">
      <pc:chgData name="Christine Freestone" userId="8e2e7b49388b5c82" providerId="LiveId" clId="{2A5AEACD-2F7A-4BEE-A7DA-C6C50ABF461A}" dt="2021-07-18T15:28:39.930" v="884" actId="14100"/>
      <pc:docMkLst>
        <pc:docMk/>
      </pc:docMkLst>
      <pc:sldChg chg="modSp mod modNotesTx">
        <pc:chgData name="Christine Freestone" userId="8e2e7b49388b5c82" providerId="LiveId" clId="{2A5AEACD-2F7A-4BEE-A7DA-C6C50ABF461A}" dt="2021-07-18T15:02:15.019" v="18" actId="20577"/>
        <pc:sldMkLst>
          <pc:docMk/>
          <pc:sldMk cId="1154641066" sldId="301"/>
        </pc:sldMkLst>
        <pc:spChg chg="mod">
          <ac:chgData name="Christine Freestone" userId="8e2e7b49388b5c82" providerId="LiveId" clId="{2A5AEACD-2F7A-4BEE-A7DA-C6C50ABF461A}" dt="2021-07-18T15:02:03.979" v="17" actId="27636"/>
          <ac:spMkLst>
            <pc:docMk/>
            <pc:sldMk cId="1154641066" sldId="301"/>
            <ac:spMk id="3" creationId="{5304E6D7-B1E4-4F22-9796-FD29FDDC2C34}"/>
          </ac:spMkLst>
        </pc:spChg>
      </pc:sldChg>
      <pc:sldChg chg="modSp mod modNotesTx">
        <pc:chgData name="Christine Freestone" userId="8e2e7b49388b5c82" providerId="LiveId" clId="{2A5AEACD-2F7A-4BEE-A7DA-C6C50ABF461A}" dt="2021-07-18T15:05:09.483" v="120" actId="255"/>
        <pc:sldMkLst>
          <pc:docMk/>
          <pc:sldMk cId="2160709077" sldId="311"/>
        </pc:sldMkLst>
        <pc:spChg chg="mod">
          <ac:chgData name="Christine Freestone" userId="8e2e7b49388b5c82" providerId="LiveId" clId="{2A5AEACD-2F7A-4BEE-A7DA-C6C50ABF461A}" dt="2021-07-18T15:05:09.483" v="120" actId="255"/>
          <ac:spMkLst>
            <pc:docMk/>
            <pc:sldMk cId="2160709077" sldId="311"/>
            <ac:spMk id="3" creationId="{6A3783F7-CA3D-424F-9EA3-F64B45AA8AC7}"/>
          </ac:spMkLst>
        </pc:spChg>
      </pc:sldChg>
      <pc:sldChg chg="modSp mod modNotesTx">
        <pc:chgData name="Christine Freestone" userId="8e2e7b49388b5c82" providerId="LiveId" clId="{2A5AEACD-2F7A-4BEE-A7DA-C6C50ABF461A}" dt="2021-07-18T15:26:35.070" v="781" actId="20577"/>
        <pc:sldMkLst>
          <pc:docMk/>
          <pc:sldMk cId="2385198498" sldId="312"/>
        </pc:sldMkLst>
        <pc:picChg chg="mod">
          <ac:chgData name="Christine Freestone" userId="8e2e7b49388b5c82" providerId="LiveId" clId="{2A5AEACD-2F7A-4BEE-A7DA-C6C50ABF461A}" dt="2021-07-18T15:00:23.848" v="2" actId="14100"/>
          <ac:picMkLst>
            <pc:docMk/>
            <pc:sldMk cId="2385198498" sldId="312"/>
            <ac:picMk id="4" creationId="{6A4406CF-36A9-42EE-BEF3-8FE58336CEE5}"/>
          </ac:picMkLst>
        </pc:picChg>
      </pc:sldChg>
      <pc:sldChg chg="modNotesTx">
        <pc:chgData name="Christine Freestone" userId="8e2e7b49388b5c82" providerId="LiveId" clId="{2A5AEACD-2F7A-4BEE-A7DA-C6C50ABF461A}" dt="2021-07-18T15:26:48.798" v="782" actId="20577"/>
        <pc:sldMkLst>
          <pc:docMk/>
          <pc:sldMk cId="112363102" sldId="315"/>
        </pc:sldMkLst>
      </pc:sldChg>
      <pc:sldChg chg="addSp modSp mod">
        <pc:chgData name="Christine Freestone" userId="8e2e7b49388b5c82" providerId="LiveId" clId="{2A5AEACD-2F7A-4BEE-A7DA-C6C50ABF461A}" dt="2021-07-18T15:00:41.362" v="6" actId="1076"/>
        <pc:sldMkLst>
          <pc:docMk/>
          <pc:sldMk cId="2894768234" sldId="316"/>
        </pc:sldMkLst>
        <pc:spChg chg="mod">
          <ac:chgData name="Christine Freestone" userId="8e2e7b49388b5c82" providerId="LiveId" clId="{2A5AEACD-2F7A-4BEE-A7DA-C6C50ABF461A}" dt="2021-07-18T15:00:33.369" v="4" actId="27636"/>
          <ac:spMkLst>
            <pc:docMk/>
            <pc:sldMk cId="2894768234" sldId="316"/>
            <ac:spMk id="3" creationId="{FBBC954F-20AD-46C8-9CDE-96EDA96BD217}"/>
          </ac:spMkLst>
        </pc:spChg>
        <pc:picChg chg="add mod">
          <ac:chgData name="Christine Freestone" userId="8e2e7b49388b5c82" providerId="LiveId" clId="{2A5AEACD-2F7A-4BEE-A7DA-C6C50ABF461A}" dt="2021-07-18T15:00:41.362" v="6" actId="1076"/>
          <ac:picMkLst>
            <pc:docMk/>
            <pc:sldMk cId="2894768234" sldId="316"/>
            <ac:picMk id="4" creationId="{B513ECA4-4D72-4A87-98B3-1C29B5424CC4}"/>
          </ac:picMkLst>
        </pc:picChg>
      </pc:sldChg>
      <pc:sldChg chg="addSp modSp mod">
        <pc:chgData name="Christine Freestone" userId="8e2e7b49388b5c82" providerId="LiveId" clId="{2A5AEACD-2F7A-4BEE-A7DA-C6C50ABF461A}" dt="2021-07-18T15:00:53.734" v="12"/>
        <pc:sldMkLst>
          <pc:docMk/>
          <pc:sldMk cId="812499343" sldId="317"/>
        </pc:sldMkLst>
        <pc:spChg chg="mod">
          <ac:chgData name="Christine Freestone" userId="8e2e7b49388b5c82" providerId="LiveId" clId="{2A5AEACD-2F7A-4BEE-A7DA-C6C50ABF461A}" dt="2021-07-18T15:00:49.026" v="11" actId="20577"/>
          <ac:spMkLst>
            <pc:docMk/>
            <pc:sldMk cId="812499343" sldId="317"/>
            <ac:spMk id="2" creationId="{D4CF75B3-FC3C-4DEF-BFB2-7ECD43C478AE}"/>
          </ac:spMkLst>
        </pc:spChg>
        <pc:picChg chg="add mod">
          <ac:chgData name="Christine Freestone" userId="8e2e7b49388b5c82" providerId="LiveId" clId="{2A5AEACD-2F7A-4BEE-A7DA-C6C50ABF461A}" dt="2021-07-18T15:00:53.734" v="12"/>
          <ac:picMkLst>
            <pc:docMk/>
            <pc:sldMk cId="812499343" sldId="317"/>
            <ac:picMk id="4" creationId="{0AEE46DD-207B-4409-AA3F-031FF5797335}"/>
          </ac:picMkLst>
        </pc:picChg>
      </pc:sldChg>
      <pc:sldChg chg="modNotesTx">
        <pc:chgData name="Christine Freestone" userId="8e2e7b49388b5c82" providerId="LiveId" clId="{2A5AEACD-2F7A-4BEE-A7DA-C6C50ABF461A}" dt="2021-07-18T15:27:26.662" v="805" actId="20577"/>
        <pc:sldMkLst>
          <pc:docMk/>
          <pc:sldMk cId="1247435341" sldId="318"/>
        </pc:sldMkLst>
      </pc:sldChg>
      <pc:sldChg chg="modSp mod modNotesTx">
        <pc:chgData name="Christine Freestone" userId="8e2e7b49388b5c82" providerId="LiveId" clId="{2A5AEACD-2F7A-4BEE-A7DA-C6C50ABF461A}" dt="2021-07-18T15:13:48.570" v="457" actId="313"/>
        <pc:sldMkLst>
          <pc:docMk/>
          <pc:sldMk cId="3109701955" sldId="319"/>
        </pc:sldMkLst>
        <pc:spChg chg="mod">
          <ac:chgData name="Christine Freestone" userId="8e2e7b49388b5c82" providerId="LiveId" clId="{2A5AEACD-2F7A-4BEE-A7DA-C6C50ABF461A}" dt="2021-07-18T15:06:38.195" v="199" actId="20577"/>
          <ac:spMkLst>
            <pc:docMk/>
            <pc:sldMk cId="3109701955" sldId="319"/>
            <ac:spMk id="2" creationId="{AADC2D23-3382-4E77-A86F-9C79B54844E1}"/>
          </ac:spMkLst>
        </pc:spChg>
        <pc:spChg chg="mod">
          <ac:chgData name="Christine Freestone" userId="8e2e7b49388b5c82" providerId="LiveId" clId="{2A5AEACD-2F7A-4BEE-A7DA-C6C50ABF461A}" dt="2021-07-18T15:13:48.570" v="457" actId="313"/>
          <ac:spMkLst>
            <pc:docMk/>
            <pc:sldMk cId="3109701955" sldId="319"/>
            <ac:spMk id="3" creationId="{5BCEA730-3026-4128-9B87-553210FD5CB1}"/>
          </ac:spMkLst>
        </pc:spChg>
      </pc:sldChg>
      <pc:sldChg chg="modSp mod modNotesTx">
        <pc:chgData name="Christine Freestone" userId="8e2e7b49388b5c82" providerId="LiveId" clId="{2A5AEACD-2F7A-4BEE-A7DA-C6C50ABF461A}" dt="2021-07-18T15:26:12.224" v="757" actId="20577"/>
        <pc:sldMkLst>
          <pc:docMk/>
          <pc:sldMk cId="4177402867" sldId="320"/>
        </pc:sldMkLst>
        <pc:spChg chg="mod">
          <ac:chgData name="Christine Freestone" userId="8e2e7b49388b5c82" providerId="LiveId" clId="{2A5AEACD-2F7A-4BEE-A7DA-C6C50ABF461A}" dt="2021-07-18T15:16:39.326" v="512" actId="313"/>
          <ac:spMkLst>
            <pc:docMk/>
            <pc:sldMk cId="4177402867" sldId="320"/>
            <ac:spMk id="3" creationId="{5BCEA730-3026-4128-9B87-553210FD5CB1}"/>
          </ac:spMkLst>
        </pc:spChg>
      </pc:sldChg>
      <pc:sldChg chg="addSp delSp modSp mod setBg modNotesTx">
        <pc:chgData name="Christine Freestone" userId="8e2e7b49388b5c82" providerId="LiveId" clId="{2A5AEACD-2F7A-4BEE-A7DA-C6C50ABF461A}" dt="2021-07-18T15:25:42.827" v="756" actId="14100"/>
        <pc:sldMkLst>
          <pc:docMk/>
          <pc:sldMk cId="2272579854" sldId="321"/>
        </pc:sldMkLst>
        <pc:spChg chg="mod">
          <ac:chgData name="Christine Freestone" userId="8e2e7b49388b5c82" providerId="LiveId" clId="{2A5AEACD-2F7A-4BEE-A7DA-C6C50ABF461A}" dt="2021-07-18T15:24:47.244" v="752" actId="14100"/>
          <ac:spMkLst>
            <pc:docMk/>
            <pc:sldMk cId="2272579854" sldId="321"/>
            <ac:spMk id="2" creationId="{AADC2D23-3382-4E77-A86F-9C79B54844E1}"/>
          </ac:spMkLst>
        </pc:spChg>
        <pc:spChg chg="add del mod">
          <ac:chgData name="Christine Freestone" userId="8e2e7b49388b5c82" providerId="LiveId" clId="{2A5AEACD-2F7A-4BEE-A7DA-C6C50ABF461A}" dt="2021-07-18T15:19:49.833" v="527"/>
          <ac:spMkLst>
            <pc:docMk/>
            <pc:sldMk cId="2272579854" sldId="321"/>
            <ac:spMk id="3" creationId="{5BCEA730-3026-4128-9B87-553210FD5CB1}"/>
          </ac:spMkLst>
        </pc:spChg>
        <pc:spChg chg="add del mod">
          <ac:chgData name="Christine Freestone" userId="8e2e7b49388b5c82" providerId="LiveId" clId="{2A5AEACD-2F7A-4BEE-A7DA-C6C50ABF461A}" dt="2021-07-18T15:19:38.763" v="524"/>
          <ac:spMkLst>
            <pc:docMk/>
            <pc:sldMk cId="2272579854" sldId="321"/>
            <ac:spMk id="5" creationId="{ABCE5173-AA3C-4793-8908-9724C8E6C3B0}"/>
          </ac:spMkLst>
        </pc:spChg>
        <pc:spChg chg="add mod">
          <ac:chgData name="Christine Freestone" userId="8e2e7b49388b5c82" providerId="LiveId" clId="{2A5AEACD-2F7A-4BEE-A7DA-C6C50ABF461A}" dt="2021-07-18T15:22:36.421" v="583" actId="14100"/>
          <ac:spMkLst>
            <pc:docMk/>
            <pc:sldMk cId="2272579854" sldId="321"/>
            <ac:spMk id="7" creationId="{A18B04FB-32D5-419A-AB6E-2F8E673C37B5}"/>
          </ac:spMkLst>
        </pc:spChg>
        <pc:spChg chg="add del">
          <ac:chgData name="Christine Freestone" userId="8e2e7b49388b5c82" providerId="LiveId" clId="{2A5AEACD-2F7A-4BEE-A7DA-C6C50ABF461A}" dt="2021-07-18T15:21:14.634" v="571" actId="26606"/>
          <ac:spMkLst>
            <pc:docMk/>
            <pc:sldMk cId="2272579854" sldId="321"/>
            <ac:spMk id="12" creationId="{C5176844-69C3-4F79-BE38-EA5BDDF4FEA4}"/>
          </ac:spMkLst>
        </pc:spChg>
        <pc:spChg chg="add del">
          <ac:chgData name="Christine Freestone" userId="8e2e7b49388b5c82" providerId="LiveId" clId="{2A5AEACD-2F7A-4BEE-A7DA-C6C50ABF461A}" dt="2021-07-18T15:21:14.634" v="571" actId="26606"/>
          <ac:spMkLst>
            <pc:docMk/>
            <pc:sldMk cId="2272579854" sldId="321"/>
            <ac:spMk id="16" creationId="{A101E513-AF74-4E9D-A31F-99664250722D}"/>
          </ac:spMkLst>
        </pc:spChg>
        <pc:spChg chg="add">
          <ac:chgData name="Christine Freestone" userId="8e2e7b49388b5c82" providerId="LiveId" clId="{2A5AEACD-2F7A-4BEE-A7DA-C6C50ABF461A}" dt="2021-07-18T15:21:14.634" v="571" actId="26606"/>
          <ac:spMkLst>
            <pc:docMk/>
            <pc:sldMk cId="2272579854" sldId="321"/>
            <ac:spMk id="21" creationId="{C5176844-69C3-4F79-BE38-EA5BDDF4FEA4}"/>
          </ac:spMkLst>
        </pc:spChg>
        <pc:spChg chg="add">
          <ac:chgData name="Christine Freestone" userId="8e2e7b49388b5c82" providerId="LiveId" clId="{2A5AEACD-2F7A-4BEE-A7DA-C6C50ABF461A}" dt="2021-07-18T15:21:14.634" v="571" actId="26606"/>
          <ac:spMkLst>
            <pc:docMk/>
            <pc:sldMk cId="2272579854" sldId="321"/>
            <ac:spMk id="25" creationId="{A101E513-AF74-4E9D-A31F-99664250722D}"/>
          </ac:spMkLst>
        </pc:spChg>
        <pc:graphicFrameChg chg="add del mod">
          <ac:chgData name="Christine Freestone" userId="8e2e7b49388b5c82" providerId="LiveId" clId="{2A5AEACD-2F7A-4BEE-A7DA-C6C50ABF461A}" dt="2021-07-18T15:19:38.763" v="524"/>
          <ac:graphicFrameMkLst>
            <pc:docMk/>
            <pc:sldMk cId="2272579854" sldId="321"/>
            <ac:graphicFrameMk id="4" creationId="{2B58B501-22D0-454F-A7C2-1C779BC6AEFD}"/>
          </ac:graphicFrameMkLst>
        </pc:graphicFrameChg>
        <pc:graphicFrameChg chg="add mod ord modGraphic">
          <ac:chgData name="Christine Freestone" userId="8e2e7b49388b5c82" providerId="LiveId" clId="{2A5AEACD-2F7A-4BEE-A7DA-C6C50ABF461A}" dt="2021-07-18T15:25:42.827" v="756" actId="14100"/>
          <ac:graphicFrameMkLst>
            <pc:docMk/>
            <pc:sldMk cId="2272579854" sldId="321"/>
            <ac:graphicFrameMk id="6" creationId="{D308E350-B82A-4FA0-AEAD-51C8186F5A50}"/>
          </ac:graphicFrameMkLst>
        </pc:graphicFrameChg>
        <pc:cxnChg chg="add del">
          <ac:chgData name="Christine Freestone" userId="8e2e7b49388b5c82" providerId="LiveId" clId="{2A5AEACD-2F7A-4BEE-A7DA-C6C50ABF461A}" dt="2021-07-18T15:21:14.634" v="571" actId="26606"/>
          <ac:cxnSpMkLst>
            <pc:docMk/>
            <pc:sldMk cId="2272579854" sldId="321"/>
            <ac:cxnSpMk id="14" creationId="{4D5E13B1-3A31-47C7-8474-7A3DE600680D}"/>
          </ac:cxnSpMkLst>
        </pc:cxnChg>
        <pc:cxnChg chg="add">
          <ac:chgData name="Christine Freestone" userId="8e2e7b49388b5c82" providerId="LiveId" clId="{2A5AEACD-2F7A-4BEE-A7DA-C6C50ABF461A}" dt="2021-07-18T15:21:14.634" v="571" actId="26606"/>
          <ac:cxnSpMkLst>
            <pc:docMk/>
            <pc:sldMk cId="2272579854" sldId="321"/>
            <ac:cxnSpMk id="23" creationId="{AEF97C72-3F89-4F0A-9629-01818B389CF0}"/>
          </ac:cxnSpMkLst>
        </pc:cxnChg>
      </pc:sldChg>
      <pc:sldChg chg="new del">
        <pc:chgData name="Christine Freestone" userId="8e2e7b49388b5c82" providerId="LiveId" clId="{2A5AEACD-2F7A-4BEE-A7DA-C6C50ABF461A}" dt="2021-07-18T15:18:11.144" v="514" actId="680"/>
        <pc:sldMkLst>
          <pc:docMk/>
          <pc:sldMk cId="4025995204" sldId="321"/>
        </pc:sldMkLst>
      </pc:sldChg>
      <pc:sldChg chg="modSp new mod">
        <pc:chgData name="Christine Freestone" userId="8e2e7b49388b5c82" providerId="LiveId" clId="{2A5AEACD-2F7A-4BEE-A7DA-C6C50ABF461A}" dt="2021-07-18T15:28:39.930" v="884" actId="14100"/>
        <pc:sldMkLst>
          <pc:docMk/>
          <pc:sldMk cId="151456006" sldId="322"/>
        </pc:sldMkLst>
        <pc:spChg chg="mod">
          <ac:chgData name="Christine Freestone" userId="8e2e7b49388b5c82" providerId="LiveId" clId="{2A5AEACD-2F7A-4BEE-A7DA-C6C50ABF461A}" dt="2021-07-18T15:28:39.930" v="884" actId="14100"/>
          <ac:spMkLst>
            <pc:docMk/>
            <pc:sldMk cId="151456006" sldId="322"/>
            <ac:spMk id="2" creationId="{84E7B994-4ED9-427C-B913-2E80B3DDCCA1}"/>
          </ac:spMkLst>
        </pc:spChg>
      </pc:sldChg>
      <pc:sldChg chg="add del">
        <pc:chgData name="Christine Freestone" userId="8e2e7b49388b5c82" providerId="LiveId" clId="{2A5AEACD-2F7A-4BEE-A7DA-C6C50ABF461A}" dt="2021-07-18T15:18:40.129" v="518"/>
        <pc:sldMkLst>
          <pc:docMk/>
          <pc:sldMk cId="801970058" sldId="3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DB74E-04FF-4320-94FF-D87D099A87DD}" type="datetimeFigureOut">
              <a:rPr lang="en-GB" smtClean="0"/>
              <a:t>18/07/2021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F1537-72CB-4A18-BB26-9FBF9D5F3F0D}" type="slidenum">
              <a:rPr lang="en-GB" smtClean="0"/>
              <a:t>‹#›</a:t>
            </a:fld>
            <a:endParaRPr lang="en-GB" dirty="0"/>
          </a:p>
        </p:txBody>
      </p:sp>
    </p:spTree>
    <p:extLst>
      <p:ext uri="{BB962C8B-B14F-4D97-AF65-F5344CB8AC3E}">
        <p14:creationId xmlns:p14="http://schemas.microsoft.com/office/powerpoint/2010/main" val="1926963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Within this should sit :</a:t>
            </a:r>
          </a:p>
          <a:p>
            <a:pPr marL="171450" indent="-171450">
              <a:buFontTx/>
              <a:buChar char="-"/>
            </a:pPr>
            <a:r>
              <a:rPr lang="en-GB" dirty="0"/>
              <a:t>leadership</a:t>
            </a:r>
          </a:p>
          <a:p>
            <a:pPr marL="171450" indent="-171450">
              <a:buFontTx/>
              <a:buChar char="-"/>
            </a:pPr>
            <a:r>
              <a:rPr lang="en-GB" dirty="0"/>
              <a:t>shared vision and values</a:t>
            </a:r>
          </a:p>
          <a:p>
            <a:pPr marL="171450" indent="-171450">
              <a:buFontTx/>
              <a:buChar char="-"/>
            </a:pPr>
            <a:r>
              <a:rPr lang="en-GB" dirty="0"/>
              <a:t>respect for children and young people</a:t>
            </a:r>
          </a:p>
          <a:p>
            <a:pPr marL="171450" indent="-171450">
              <a:buFontTx/>
              <a:buChar char="-"/>
            </a:pPr>
            <a:r>
              <a:rPr lang="en-GB" dirty="0"/>
              <a:t>positive modelling of behaviour by the adults</a:t>
            </a:r>
          </a:p>
          <a:p>
            <a:pPr marL="171450" indent="-171450">
              <a:buFontTx/>
              <a:buChar char="-"/>
            </a:pPr>
            <a:r>
              <a:rPr lang="en-GB" dirty="0"/>
              <a:t>being accessible to young people</a:t>
            </a:r>
          </a:p>
          <a:p>
            <a:pPr marL="171450" indent="-171450">
              <a:buFontTx/>
              <a:buChar char="-"/>
            </a:pPr>
            <a:r>
              <a:rPr lang="en-GB" dirty="0"/>
              <a:t>being trusted by young people</a:t>
            </a:r>
          </a:p>
          <a:p>
            <a:pPr marL="171450" indent="-171450">
              <a:buFontTx/>
              <a:buChar char="-"/>
            </a:pPr>
            <a:r>
              <a:rPr lang="en-GB" dirty="0"/>
              <a:t>personal awareness of one’s own bias , values , unconscious bias- reflection and correction if they do not align with the whole school culture. Need for training? </a:t>
            </a:r>
          </a:p>
          <a:p>
            <a:pPr marL="171450" indent="-171450">
              <a:buFontTx/>
              <a:buChar char="-"/>
            </a:pPr>
            <a:endParaRPr lang="en-GB" dirty="0"/>
          </a:p>
          <a:p>
            <a:pPr marL="171450" indent="-171450">
              <a:buFontTx/>
              <a:buChar char="-"/>
            </a:pPr>
            <a:endParaRPr lang="en-GB" dirty="0"/>
          </a:p>
          <a:p>
            <a:pPr marL="171450" indent="-171450">
              <a:buFontTx/>
              <a:buChar char="-"/>
            </a:pPr>
            <a:r>
              <a:rPr lang="en-GB" dirty="0"/>
              <a:t>Harvard model and associated documentation</a:t>
            </a:r>
          </a:p>
          <a:p>
            <a:pPr marL="171450" indent="-171450">
              <a:buFontTx/>
              <a:buChar char="-"/>
            </a:pP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3</a:t>
            </a:fld>
            <a:endParaRPr lang="en-GB" dirty="0"/>
          </a:p>
        </p:txBody>
      </p:sp>
    </p:spTree>
    <p:extLst>
      <p:ext uri="{BB962C8B-B14F-4D97-AF65-F5344CB8AC3E}">
        <p14:creationId xmlns:p14="http://schemas.microsoft.com/office/powerpoint/2010/main" val="2099403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https://www.gov.uk/government/publications/review-of-sexual-abuse-in-schools-and-colleges/review-of-sexual-abuse-in-schools-and-colleges</a:t>
            </a:r>
          </a:p>
          <a:p>
            <a:endParaRPr lang="en-GB" dirty="0"/>
          </a:p>
          <a:p>
            <a:r>
              <a:rPr lang="en-GB" dirty="0"/>
              <a:t>What should be done to support / train  staff / others in the home who find the culture adjustment difficult?</a:t>
            </a:r>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13</a:t>
            </a:fld>
            <a:endParaRPr lang="en-GB" dirty="0"/>
          </a:p>
        </p:txBody>
      </p:sp>
    </p:spTree>
    <p:extLst>
      <p:ext uri="{BB962C8B-B14F-4D97-AF65-F5344CB8AC3E}">
        <p14:creationId xmlns:p14="http://schemas.microsoft.com/office/powerpoint/2010/main" val="2032832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4</a:t>
            </a:fld>
            <a:endParaRPr lang="en-GB" dirty="0"/>
          </a:p>
        </p:txBody>
      </p:sp>
    </p:spTree>
    <p:extLst>
      <p:ext uri="{BB962C8B-B14F-4D97-AF65-F5344CB8AC3E}">
        <p14:creationId xmlns:p14="http://schemas.microsoft.com/office/powerpoint/2010/main" val="3610326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 you recognise any of these in the home ? Do you concerns re. anyone people in the home?</a:t>
            </a:r>
          </a:p>
          <a:p>
            <a:endParaRPr lang="en-GB" dirty="0"/>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5</a:t>
            </a:fld>
            <a:endParaRPr lang="en-GB" dirty="0"/>
          </a:p>
        </p:txBody>
      </p:sp>
    </p:spTree>
    <p:extLst>
      <p:ext uri="{BB962C8B-B14F-4D97-AF65-F5344CB8AC3E}">
        <p14:creationId xmlns:p14="http://schemas.microsoft.com/office/powerpoint/2010/main" val="4049616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Is this a reflection of your culture / safeguarding culture?</a:t>
            </a:r>
          </a:p>
        </p:txBody>
      </p:sp>
      <p:sp>
        <p:nvSpPr>
          <p:cNvPr id="4" name="Slide Number Placeholder 3"/>
          <p:cNvSpPr>
            <a:spLocks noGrp="1"/>
          </p:cNvSpPr>
          <p:nvPr>
            <p:ph type="sldNum" sz="quarter" idx="5"/>
          </p:nvPr>
        </p:nvSpPr>
        <p:spPr/>
        <p:txBody>
          <a:bodyPr/>
          <a:lstStyle/>
          <a:p>
            <a:fld id="{DB50D403-68DD-4E56-BF32-C6138F626558}" type="slidenum">
              <a:rPr lang="en-GB" smtClean="0"/>
              <a:t>6</a:t>
            </a:fld>
            <a:endParaRPr lang="en-GB" dirty="0"/>
          </a:p>
        </p:txBody>
      </p:sp>
    </p:spTree>
    <p:extLst>
      <p:ext uri="{BB962C8B-B14F-4D97-AF65-F5344CB8AC3E}">
        <p14:creationId xmlns:p14="http://schemas.microsoft.com/office/powerpoint/2010/main" val="1140459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a:p>
          <a:p>
            <a:pPr marL="171450" indent="-171450">
              <a:buFontTx/>
              <a:buChar char="-"/>
            </a:pPr>
            <a:endParaRPr lang="en-GB" dirty="0"/>
          </a:p>
          <a:p>
            <a:pPr marL="171450" indent="-171450">
              <a:buFontTx/>
              <a:buChar char="-"/>
            </a:pPr>
            <a:r>
              <a:rPr lang="en-GB" dirty="0"/>
              <a:t>Harvard model and associated documentation</a:t>
            </a:r>
          </a:p>
          <a:p>
            <a:pPr marL="171450" indent="-171450">
              <a:buFontTx/>
              <a:buChar char="-"/>
            </a:pP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7</a:t>
            </a:fld>
            <a:endParaRPr lang="en-GB" dirty="0"/>
          </a:p>
        </p:txBody>
      </p:sp>
    </p:spTree>
    <p:extLst>
      <p:ext uri="{BB962C8B-B14F-4D97-AF65-F5344CB8AC3E}">
        <p14:creationId xmlns:p14="http://schemas.microsoft.com/office/powerpoint/2010/main" val="2264723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key stages</a:t>
            </a:r>
          </a:p>
          <a:p>
            <a:endParaRPr lang="en-GB" dirty="0"/>
          </a:p>
          <a:p>
            <a:r>
              <a:rPr lang="en-GB" dirty="0"/>
              <a:t>If patterns and behaviours expressed by adults are concerning or do not align with expectations- what happens?</a:t>
            </a:r>
          </a:p>
          <a:p>
            <a:endParaRPr lang="en-GB" dirty="0"/>
          </a:p>
          <a:p>
            <a:r>
              <a:rPr lang="en-GB" dirty="0"/>
              <a:t>Do you see a positive culture?</a:t>
            </a:r>
          </a:p>
          <a:p>
            <a:endParaRPr lang="en-GB" dirty="0"/>
          </a:p>
          <a:p>
            <a:r>
              <a:rPr lang="en-GB" dirty="0"/>
              <a:t>Harvard model      - range of surveys to test bias , assumptions and likely responses</a:t>
            </a:r>
          </a:p>
          <a:p>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8</a:t>
            </a:fld>
            <a:endParaRPr lang="en-GB" dirty="0"/>
          </a:p>
        </p:txBody>
      </p:sp>
    </p:spTree>
    <p:extLst>
      <p:ext uri="{BB962C8B-B14F-4D97-AF65-F5344CB8AC3E}">
        <p14:creationId xmlns:p14="http://schemas.microsoft.com/office/powerpoint/2010/main" val="747906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Courtesy of McKinsey 7 S diagram 2016. Top 3 are easy to measure in a culture , the four “softer “ elements less so but can capture the elements related to the personal values , behaviours , responses of adults within both a safeguarding culture and wider world culture</a:t>
            </a:r>
          </a:p>
          <a:p>
            <a:endParaRPr lang="en-GB" dirty="0"/>
          </a:p>
          <a:p>
            <a:r>
              <a:rPr lang="en-GB" dirty="0"/>
              <a:t>The model can also be sued very successfully in creating a positive safegaurding culture</a:t>
            </a:r>
          </a:p>
        </p:txBody>
      </p:sp>
      <p:sp>
        <p:nvSpPr>
          <p:cNvPr id="4" name="Slide Number Placeholder 3"/>
          <p:cNvSpPr>
            <a:spLocks noGrp="1"/>
          </p:cNvSpPr>
          <p:nvPr>
            <p:ph type="sldNum" sz="quarter" idx="5"/>
          </p:nvPr>
        </p:nvSpPr>
        <p:spPr/>
        <p:txBody>
          <a:bodyPr/>
          <a:lstStyle/>
          <a:p>
            <a:fld id="{CAFBBDE2-F548-41BB-B229-4524D0A581EB}" type="slidenum">
              <a:rPr lang="en-GB" smtClean="0"/>
              <a:t>10</a:t>
            </a:fld>
            <a:endParaRPr lang="en-GB" dirty="0"/>
          </a:p>
        </p:txBody>
      </p:sp>
    </p:spTree>
    <p:extLst>
      <p:ext uri="{BB962C8B-B14F-4D97-AF65-F5344CB8AC3E}">
        <p14:creationId xmlns:p14="http://schemas.microsoft.com/office/powerpoint/2010/main" val="401516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role will also encompass:</a:t>
            </a:r>
          </a:p>
          <a:p>
            <a:pPr marL="171450" indent="-171450">
              <a:buFontTx/>
              <a:buChar char="-"/>
            </a:pPr>
            <a:r>
              <a:rPr lang="en-GB" dirty="0"/>
              <a:t>Observations of staff behaviour</a:t>
            </a:r>
          </a:p>
          <a:p>
            <a:pPr marL="171450" indent="-171450">
              <a:buFontTx/>
              <a:buChar char="-"/>
            </a:pPr>
            <a:r>
              <a:rPr lang="en-GB" dirty="0"/>
              <a:t>Robust training which is consistently throughout the academic year</a:t>
            </a:r>
          </a:p>
          <a:p>
            <a:pPr marL="171450" indent="-171450">
              <a:buFontTx/>
              <a:buChar char="-"/>
            </a:pPr>
            <a:endParaRPr lang="en-GB" dirty="0"/>
          </a:p>
          <a:p>
            <a:pPr marL="171450" indent="-171450">
              <a:buFontTx/>
              <a:buChar char="-"/>
            </a:pPr>
            <a:r>
              <a:rPr lang="en-GB" dirty="0"/>
              <a:t>Can be used as key tests in the current climate</a:t>
            </a:r>
          </a:p>
          <a:p>
            <a:pPr marL="0" indent="0">
              <a:buFontTx/>
              <a:buNone/>
            </a:pPr>
            <a:endParaRPr lang="en-GB" dirty="0"/>
          </a:p>
        </p:txBody>
      </p:sp>
      <p:sp>
        <p:nvSpPr>
          <p:cNvPr id="4" name="Slide Number Placeholder 3"/>
          <p:cNvSpPr>
            <a:spLocks noGrp="1"/>
          </p:cNvSpPr>
          <p:nvPr>
            <p:ph type="sldNum" sz="quarter" idx="5"/>
          </p:nvPr>
        </p:nvSpPr>
        <p:spPr/>
        <p:txBody>
          <a:bodyPr/>
          <a:lstStyle/>
          <a:p>
            <a:fld id="{DB50D403-68DD-4E56-BF32-C6138F626558}" type="slidenum">
              <a:rPr lang="en-GB" smtClean="0"/>
              <a:t>11</a:t>
            </a:fld>
            <a:endParaRPr lang="en-GB" dirty="0"/>
          </a:p>
        </p:txBody>
      </p:sp>
    </p:spTree>
    <p:extLst>
      <p:ext uri="{BB962C8B-B14F-4D97-AF65-F5344CB8AC3E}">
        <p14:creationId xmlns:p14="http://schemas.microsoft.com/office/powerpoint/2010/main" val="2540059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Never underestimate the voice of the child</a:t>
            </a:r>
            <a:r>
              <a:rPr lang="en-GB" dirty="0"/>
              <a:t> – </a:t>
            </a:r>
          </a:p>
        </p:txBody>
      </p:sp>
      <p:sp>
        <p:nvSpPr>
          <p:cNvPr id="4" name="Slide Number Placeholder 3"/>
          <p:cNvSpPr>
            <a:spLocks noGrp="1"/>
          </p:cNvSpPr>
          <p:nvPr>
            <p:ph type="sldNum" sz="quarter" idx="5"/>
          </p:nvPr>
        </p:nvSpPr>
        <p:spPr/>
        <p:txBody>
          <a:bodyPr/>
          <a:lstStyle/>
          <a:p>
            <a:fld id="{CAFBBDE2-F548-41BB-B229-4524D0A581EB}" type="slidenum">
              <a:rPr lang="en-GB" smtClean="0"/>
              <a:t>12</a:t>
            </a:fld>
            <a:endParaRPr lang="en-GB" dirty="0"/>
          </a:p>
        </p:txBody>
      </p:sp>
    </p:spTree>
    <p:extLst>
      <p:ext uri="{BB962C8B-B14F-4D97-AF65-F5344CB8AC3E}">
        <p14:creationId xmlns:p14="http://schemas.microsoft.com/office/powerpoint/2010/main" val="2069464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10" name="Freeform 6" title="Page Number Shape">
            <a:extLst>
              <a:ext uri="{FF2B5EF4-FFF2-40B4-BE49-F238E27FC236}">
                <a16:creationId xmlns:a16="http://schemas.microsoft.com/office/drawing/2014/main" id="{DD4C4B28-6B4B-4445-8535-F516D74E4AA9}"/>
              </a:ext>
            </a:extLst>
          </p:cNvPr>
          <p:cNvSpPr/>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dirty="0"/>
          </a:p>
        </p:txBody>
      </p:sp>
      <p:cxnSp>
        <p:nvCxnSpPr>
          <p:cNvPr id="12" name="Straight Connector 11" title="Verticle Rule Line">
            <a:extLst>
              <a:ext uri="{FF2B5EF4-FFF2-40B4-BE49-F238E27FC236}">
                <a16:creationId xmlns:a16="http://schemas.microsoft.com/office/drawing/2014/main" id="{0CB1C732-7193-4253-8746-850D090A6B4E}"/>
              </a:ext>
            </a:extLst>
          </p:cNvPr>
          <p:cNvCxnSpPr>
            <a:cxnSpLocks/>
          </p:cNvCxnSpPr>
          <p:nvPr/>
        </p:nvCxnSpPr>
        <p:spPr>
          <a:xfrm>
            <a:off x="758952" y="1280160"/>
            <a:ext cx="0" cy="55778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03AA199-952B-427F-A5BE-B97D25FD0733}"/>
              </a:ext>
            </a:extLst>
          </p:cNvPr>
          <p:cNvSpPr>
            <a:spLocks noGrp="1"/>
          </p:cNvSpPr>
          <p:nvPr>
            <p:ph type="ctrTitle"/>
          </p:nvPr>
        </p:nvSpPr>
        <p:spPr>
          <a:xfrm>
            <a:off x="1078992" y="1143000"/>
            <a:ext cx="6720840" cy="3730752"/>
          </a:xfrm>
        </p:spPr>
        <p:txBody>
          <a:bodyPr anchor="t">
            <a:normAutofit/>
          </a:bodyPr>
          <a:lstStyle>
            <a:lvl1pPr algn="l">
              <a:defRPr sz="72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A1AA393-A876-475F-A05B-1CCAB6C1F089}"/>
              </a:ext>
            </a:extLst>
          </p:cNvPr>
          <p:cNvSpPr>
            <a:spLocks noGrp="1"/>
          </p:cNvSpPr>
          <p:nvPr>
            <p:ph type="subTitle" idx="1"/>
          </p:nvPr>
        </p:nvSpPr>
        <p:spPr>
          <a:xfrm>
            <a:off x="1078992" y="5010912"/>
            <a:ext cx="6720840" cy="704088"/>
          </a:xfrm>
        </p:spPr>
        <p:txBody>
          <a:bodyPr>
            <a:normAutofit/>
          </a:bodyPr>
          <a:lstStyle>
            <a:lvl1pPr marL="0" indent="0" algn="l">
              <a:lnSpc>
                <a:spcPct val="100000"/>
              </a:lnSpc>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3395621-D631-4F31-AEEF-C8574E507372}"/>
              </a:ext>
            </a:extLst>
          </p:cNvPr>
          <p:cNvSpPr>
            <a:spLocks noGrp="1"/>
          </p:cNvSpPr>
          <p:nvPr>
            <p:ph type="dt" sz="half" idx="10"/>
          </p:nvPr>
        </p:nvSpPr>
        <p:spPr>
          <a:xfrm>
            <a:off x="8286356" y="6007608"/>
            <a:ext cx="3143643" cy="365125"/>
          </a:xfrm>
        </p:spPr>
        <p:txBody>
          <a:bodyPr/>
          <a:lstStyle/>
          <a:p>
            <a:fld id="{53BEF823-48A5-43FC-BE03-E79964288B41}" type="datetimeFigureOut">
              <a:rPr lang="en-US" smtClean="0"/>
              <a:t>7/18/2021</a:t>
            </a:fld>
            <a:endParaRPr lang="en-US" dirty="0"/>
          </a:p>
        </p:txBody>
      </p:sp>
      <p:sp>
        <p:nvSpPr>
          <p:cNvPr id="5" name="Footer Placeholder 4">
            <a:extLst>
              <a:ext uri="{FF2B5EF4-FFF2-40B4-BE49-F238E27FC236}">
                <a16:creationId xmlns:a16="http://schemas.microsoft.com/office/drawing/2014/main" id="{305EE125-77AD-4E23-AFB7-C5CFDEACACF1}"/>
              </a:ext>
            </a:extLst>
          </p:cNvPr>
          <p:cNvSpPr>
            <a:spLocks noGrp="1"/>
          </p:cNvSpPr>
          <p:nvPr>
            <p:ph type="ftr" sz="quarter" idx="11"/>
          </p:nvPr>
        </p:nvSpPr>
        <p:spPr>
          <a:xfrm>
            <a:off x="1078991" y="6007608"/>
            <a:ext cx="6720837" cy="365125"/>
          </a:xfrm>
        </p:spPr>
        <p:txBody>
          <a:bodyPr/>
          <a:lstStyle/>
          <a:p>
            <a:endParaRPr lang="en-US" dirty="0"/>
          </a:p>
        </p:txBody>
      </p:sp>
      <p:sp>
        <p:nvSpPr>
          <p:cNvPr id="6" name="Slide Number Placeholder 5">
            <a:extLst>
              <a:ext uri="{FF2B5EF4-FFF2-40B4-BE49-F238E27FC236}">
                <a16:creationId xmlns:a16="http://schemas.microsoft.com/office/drawing/2014/main" id="{DC569682-B530-4F52-87B9-39464A0930B3}"/>
              </a:ext>
            </a:extLst>
          </p:cNvPr>
          <p:cNvSpPr>
            <a:spLocks noGrp="1"/>
          </p:cNvSpPr>
          <p:nvPr>
            <p:ph type="sldNum" sz="quarter" idx="12"/>
          </p:nvPr>
        </p:nvSpPr>
        <p:spPr/>
        <p:txBody>
          <a:bodyPr/>
          <a:lstStyle>
            <a:lvl1pPr algn="ctr">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2428938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59FCF-ACDF-495D-ACFA-15FCAC9EAE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3786E3-AB17-427E-8EF8-7FCB671A11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33B4E9-7A16-448C-8BE6-B14941A34857}"/>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8" name="Footer Placeholder 7">
            <a:extLst>
              <a:ext uri="{FF2B5EF4-FFF2-40B4-BE49-F238E27FC236}">
                <a16:creationId xmlns:a16="http://schemas.microsoft.com/office/drawing/2014/main" id="{579212F5-5835-49FF-836F-5E3008A0EDB1}"/>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DE9D492B-E5EE-4D24-A087-57D739CFACE8}"/>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60961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31E395-94BD-4E79-8E42-9CD4EB33CA60}"/>
              </a:ext>
            </a:extLst>
          </p:cNvPr>
          <p:cNvSpPr>
            <a:spLocks noGrp="1"/>
          </p:cNvSpPr>
          <p:nvPr>
            <p:ph type="title" orient="vert"/>
          </p:nvPr>
        </p:nvSpPr>
        <p:spPr>
          <a:xfrm>
            <a:off x="8475542" y="758952"/>
            <a:ext cx="2954458" cy="4986002"/>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79AA8A4-66BC-4E80-ABE3-F533F82B88CA}"/>
              </a:ext>
            </a:extLst>
          </p:cNvPr>
          <p:cNvSpPr>
            <a:spLocks noGrp="1"/>
          </p:cNvSpPr>
          <p:nvPr>
            <p:ph type="body" orient="vert" idx="1"/>
          </p:nvPr>
        </p:nvSpPr>
        <p:spPr>
          <a:xfrm>
            <a:off x="758952" y="758952"/>
            <a:ext cx="7407586" cy="49860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DDA4EA6-6A1A-48ED-9D79-A438561C7E79}"/>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8" name="Footer Placeholder 7">
            <a:extLst>
              <a:ext uri="{FF2B5EF4-FFF2-40B4-BE49-F238E27FC236}">
                <a16:creationId xmlns:a16="http://schemas.microsoft.com/office/drawing/2014/main" id="{F049B2BA-9250-4EBF-8820-10BDA5C1C62B}"/>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1F914475-55F3-4C46-BAE2-E4D93E9E3781}"/>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01587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351BD-5252-4168-A69E-C6864AE297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748EEE-19C9-493B-836D-73B9E4A0BE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A6BFE-11ED-4FB4-9F65-508B5B0F0DD3}"/>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8" name="Footer Placeholder 7">
            <a:extLst>
              <a:ext uri="{FF2B5EF4-FFF2-40B4-BE49-F238E27FC236}">
                <a16:creationId xmlns:a16="http://schemas.microsoft.com/office/drawing/2014/main" id="{F90F536E-BEFF-4E0D-B4EC-39DE28C67CC3}"/>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36EE02AF-6FE1-4972-BD48-A82499AD67F6}"/>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021103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452EE-D9FC-4E51-9BFF-141F9192339F}"/>
              </a:ext>
            </a:extLst>
          </p:cNvPr>
          <p:cNvSpPr>
            <a:spLocks noGrp="1"/>
          </p:cNvSpPr>
          <p:nvPr>
            <p:ph type="title"/>
          </p:nvPr>
        </p:nvSpPr>
        <p:spPr>
          <a:xfrm>
            <a:off x="763051" y="2414016"/>
            <a:ext cx="10666949" cy="3099816"/>
          </a:xfrm>
        </p:spPr>
        <p:txBody>
          <a:bodyPr anchor="t"/>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1E086C4-4949-4E7A-A182-6709496A1C38}"/>
              </a:ext>
            </a:extLst>
          </p:cNvPr>
          <p:cNvSpPr>
            <a:spLocks noGrp="1"/>
          </p:cNvSpPr>
          <p:nvPr>
            <p:ph type="body" idx="1"/>
          </p:nvPr>
        </p:nvSpPr>
        <p:spPr>
          <a:xfrm>
            <a:off x="758952" y="1389888"/>
            <a:ext cx="10671048" cy="822960"/>
          </a:xfrm>
        </p:spPr>
        <p:txBody>
          <a:bodyPr anchor="ctr">
            <a:normAutofit/>
          </a:bodyPr>
          <a:lstStyle>
            <a:lvl1pPr marL="0" indent="0">
              <a:buNone/>
              <a:defRPr sz="2000" i="1">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3D12BC88-6A2B-4851-9568-23A4B74D9F98}"/>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8" name="Footer Placeholder 7">
            <a:extLst>
              <a:ext uri="{FF2B5EF4-FFF2-40B4-BE49-F238E27FC236}">
                <a16:creationId xmlns:a16="http://schemas.microsoft.com/office/drawing/2014/main" id="{D882CFE5-65C3-4F46-9141-4645455947D2}"/>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5321B390-4E13-4481-AC02-FF126656C4C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425616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0E02F8-47BB-4D30-8EFE-69C9222D9EC4}"/>
              </a:ext>
            </a:extLst>
          </p:cNvPr>
          <p:cNvSpPr>
            <a:spLocks noGrp="1"/>
          </p:cNvSpPr>
          <p:nvPr>
            <p:ph sz="half" idx="1"/>
          </p:nvPr>
        </p:nvSpPr>
        <p:spPr>
          <a:xfrm>
            <a:off x="5184648" y="758952"/>
            <a:ext cx="6245352" cy="2240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A844D33-6BF0-4205-A542-8537E3515938}"/>
              </a:ext>
            </a:extLst>
          </p:cNvPr>
          <p:cNvSpPr>
            <a:spLocks noGrp="1"/>
          </p:cNvSpPr>
          <p:nvPr>
            <p:ph sz="half" idx="2"/>
          </p:nvPr>
        </p:nvSpPr>
        <p:spPr>
          <a:xfrm>
            <a:off x="5184647" y="3273551"/>
            <a:ext cx="6245351" cy="22402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a:extLst>
              <a:ext uri="{FF2B5EF4-FFF2-40B4-BE49-F238E27FC236}">
                <a16:creationId xmlns:a16="http://schemas.microsoft.com/office/drawing/2014/main" id="{D6953A83-D2BE-4015-8D64-BE93DDFE5D21}"/>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10" name="Footer Placeholder 9">
            <a:extLst>
              <a:ext uri="{FF2B5EF4-FFF2-40B4-BE49-F238E27FC236}">
                <a16:creationId xmlns:a16="http://schemas.microsoft.com/office/drawing/2014/main" id="{BA849E67-05F9-4033-B033-74D6B8C8E77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DFAAC6AA-CFFB-438F-9327-DDB023E2E149}"/>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5" name="Title 4">
            <a:extLst>
              <a:ext uri="{FF2B5EF4-FFF2-40B4-BE49-F238E27FC236}">
                <a16:creationId xmlns:a16="http://schemas.microsoft.com/office/drawing/2014/main" id="{BA4960CB-ABA7-4442-AB15-FE444F23C6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3847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348291-9C7D-407E-8D07-FA3A323EA973}"/>
              </a:ext>
            </a:extLst>
          </p:cNvPr>
          <p:cNvSpPr>
            <a:spLocks noGrp="1"/>
          </p:cNvSpPr>
          <p:nvPr>
            <p:ph type="body" idx="1"/>
          </p:nvPr>
        </p:nvSpPr>
        <p:spPr>
          <a:xfrm>
            <a:off x="5184648" y="758952"/>
            <a:ext cx="6245352"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A192D2-8BA6-4A4D-814D-AD37A2A10AC8}"/>
              </a:ext>
            </a:extLst>
          </p:cNvPr>
          <p:cNvSpPr>
            <a:spLocks noGrp="1"/>
          </p:cNvSpPr>
          <p:nvPr>
            <p:ph sz="half" idx="2"/>
          </p:nvPr>
        </p:nvSpPr>
        <p:spPr>
          <a:xfrm>
            <a:off x="5190323" y="1377198"/>
            <a:ext cx="6239675"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86FD4BC-C948-41C4-BA24-5D26147E1C97}"/>
              </a:ext>
            </a:extLst>
          </p:cNvPr>
          <p:cNvSpPr>
            <a:spLocks noGrp="1"/>
          </p:cNvSpPr>
          <p:nvPr>
            <p:ph type="body" sz="quarter" idx="3"/>
          </p:nvPr>
        </p:nvSpPr>
        <p:spPr>
          <a:xfrm>
            <a:off x="5184647" y="3319548"/>
            <a:ext cx="6245351"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2E359C-F73D-4F1B-9F9A-6D628567105D}"/>
              </a:ext>
            </a:extLst>
          </p:cNvPr>
          <p:cNvSpPr>
            <a:spLocks noGrp="1"/>
          </p:cNvSpPr>
          <p:nvPr>
            <p:ph sz="quarter" idx="4"/>
          </p:nvPr>
        </p:nvSpPr>
        <p:spPr>
          <a:xfrm>
            <a:off x="5184646" y="3932372"/>
            <a:ext cx="6245352"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a:extLst>
              <a:ext uri="{FF2B5EF4-FFF2-40B4-BE49-F238E27FC236}">
                <a16:creationId xmlns:a16="http://schemas.microsoft.com/office/drawing/2014/main" id="{D76B63AE-38FF-40DD-A543-32DD98E6BDB2}"/>
              </a:ext>
            </a:extLst>
          </p:cNvPr>
          <p:cNvSpPr>
            <a:spLocks noGrp="1"/>
          </p:cNvSpPr>
          <p:nvPr>
            <p:ph type="title"/>
          </p:nvPr>
        </p:nvSpPr>
        <p:spPr/>
        <p:txBody>
          <a:bodyPr/>
          <a:lstStyle/>
          <a:p>
            <a:r>
              <a:rPr lang="en-US"/>
              <a:t>Click to edit Master title style</a:t>
            </a:r>
            <a:endParaRPr lang="en-US" dirty="0"/>
          </a:p>
        </p:txBody>
      </p:sp>
      <p:sp>
        <p:nvSpPr>
          <p:cNvPr id="12" name="Date Placeholder 11">
            <a:extLst>
              <a:ext uri="{FF2B5EF4-FFF2-40B4-BE49-F238E27FC236}">
                <a16:creationId xmlns:a16="http://schemas.microsoft.com/office/drawing/2014/main" id="{C686C0EB-E082-4BAB-99E8-B42F3C28B20F}"/>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13" name="Footer Placeholder 12">
            <a:extLst>
              <a:ext uri="{FF2B5EF4-FFF2-40B4-BE49-F238E27FC236}">
                <a16:creationId xmlns:a16="http://schemas.microsoft.com/office/drawing/2014/main" id="{B3CB0152-BA1F-48C7-A66F-3ADB51C94B97}"/>
              </a:ext>
            </a:extLst>
          </p:cNvPr>
          <p:cNvSpPr>
            <a:spLocks noGrp="1"/>
          </p:cNvSpPr>
          <p:nvPr>
            <p:ph type="ftr" sz="quarter" idx="11"/>
          </p:nvPr>
        </p:nvSpPr>
        <p:spPr/>
        <p:txBody>
          <a:bodyPr/>
          <a:lstStyle/>
          <a:p>
            <a:pPr algn="l"/>
            <a:endParaRPr lang="en-US" dirty="0"/>
          </a:p>
        </p:txBody>
      </p:sp>
      <p:sp>
        <p:nvSpPr>
          <p:cNvPr id="14" name="Slide Number Placeholder 13">
            <a:extLst>
              <a:ext uri="{FF2B5EF4-FFF2-40B4-BE49-F238E27FC236}">
                <a16:creationId xmlns:a16="http://schemas.microsoft.com/office/drawing/2014/main" id="{BD1C21B3-5CF6-415F-8295-EED3DF5CB55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325237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470D5-4EB9-4410-A8AE-6D85F19239FF}"/>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5887FB59-BA77-4864-B9E8-994851250CB4}"/>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7" name="Footer Placeholder 6">
            <a:extLst>
              <a:ext uri="{FF2B5EF4-FFF2-40B4-BE49-F238E27FC236}">
                <a16:creationId xmlns:a16="http://schemas.microsoft.com/office/drawing/2014/main" id="{B6F0BC0B-BA67-455B-B567-1473DF0628BE}"/>
              </a:ext>
            </a:extLst>
          </p:cNvPr>
          <p:cNvSpPr>
            <a:spLocks noGrp="1"/>
          </p:cNvSpPr>
          <p:nvPr>
            <p:ph type="ftr" sz="quarter" idx="11"/>
          </p:nvPr>
        </p:nvSpPr>
        <p:spPr/>
        <p:txBody>
          <a:bodyPr/>
          <a:lstStyle/>
          <a:p>
            <a:pPr algn="l"/>
            <a:endParaRPr lang="en-US" dirty="0"/>
          </a:p>
        </p:txBody>
      </p:sp>
      <p:sp>
        <p:nvSpPr>
          <p:cNvPr id="8" name="Slide Number Placeholder 7">
            <a:extLst>
              <a:ext uri="{FF2B5EF4-FFF2-40B4-BE49-F238E27FC236}">
                <a16:creationId xmlns:a16="http://schemas.microsoft.com/office/drawing/2014/main" id="{2CF0BCF3-6FB5-4529-AA6A-A31467351EF5}"/>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140098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BF1315B-6865-4A5A-91C1-B75339038903}"/>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6" name="Footer Placeholder 5">
            <a:extLst>
              <a:ext uri="{FF2B5EF4-FFF2-40B4-BE49-F238E27FC236}">
                <a16:creationId xmlns:a16="http://schemas.microsoft.com/office/drawing/2014/main" id="{DD536720-08C7-43DE-8EB5-CAB52D0E96B1}"/>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6D2477AF-B012-491C-AE42-22DE1203BE8D}"/>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4052252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D183AC-72A9-43F5-A1B3-1D7A6A4C7EEB}"/>
              </a:ext>
            </a:extLst>
          </p:cNvPr>
          <p:cNvSpPr>
            <a:spLocks noGrp="1"/>
          </p:cNvSpPr>
          <p:nvPr>
            <p:ph idx="1"/>
          </p:nvPr>
        </p:nvSpPr>
        <p:spPr>
          <a:xfrm>
            <a:off x="5183188" y="758951"/>
            <a:ext cx="6245352" cy="4754881"/>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045592-52ED-4270-ACBB-BCC528DAC407}"/>
              </a:ext>
            </a:extLst>
          </p:cNvPr>
          <p:cNvSpPr>
            <a:spLocks noGrp="1"/>
          </p:cNvSpPr>
          <p:nvPr>
            <p:ph type="body" sz="half" idx="2"/>
          </p:nvPr>
        </p:nvSpPr>
        <p:spPr>
          <a:xfrm>
            <a:off x="758953" y="3815080"/>
            <a:ext cx="3831336" cy="1698752"/>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id="{99A93518-F9B5-418F-9883-BEF8359B045A}"/>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10" name="Footer Placeholder 9">
            <a:extLst>
              <a:ext uri="{FF2B5EF4-FFF2-40B4-BE49-F238E27FC236}">
                <a16:creationId xmlns:a16="http://schemas.microsoft.com/office/drawing/2014/main" id="{27B9FFE7-C4AB-425B-9B56-E412C72212A0}"/>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59231052-EBA8-4781-B28A-2FEA8BE523F3}"/>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 name="Title 1">
            <a:extLst>
              <a:ext uri="{FF2B5EF4-FFF2-40B4-BE49-F238E27FC236}">
                <a16:creationId xmlns:a16="http://schemas.microsoft.com/office/drawing/2014/main" id="{CBDBF9E7-F686-4FA1-9BA5-69BDD014B0D3}"/>
              </a:ext>
            </a:extLst>
          </p:cNvPr>
          <p:cNvSpPr>
            <a:spLocks noGrp="1"/>
          </p:cNvSpPr>
          <p:nvPr>
            <p:ph type="title"/>
          </p:nvPr>
        </p:nvSpPr>
        <p:spPr>
          <a:xfrm>
            <a:off x="758952" y="758952"/>
            <a:ext cx="3831336" cy="2930179"/>
          </a:xfrm>
        </p:spPr>
        <p:txBody>
          <a:bodyPr/>
          <a:lstStyle/>
          <a:p>
            <a:r>
              <a:rPr lang="en-US"/>
              <a:t>Click to edit Master title style</a:t>
            </a:r>
            <a:endParaRPr lang="en-US" dirty="0"/>
          </a:p>
        </p:txBody>
      </p:sp>
    </p:spTree>
    <p:extLst>
      <p:ext uri="{BB962C8B-B14F-4D97-AF65-F5344CB8AC3E}">
        <p14:creationId xmlns:p14="http://schemas.microsoft.com/office/powerpoint/2010/main" val="648619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116CF06-B27C-4DC4-981D-38E31997BD16}"/>
              </a:ext>
            </a:extLst>
          </p:cNvPr>
          <p:cNvSpPr>
            <a:spLocks noGrp="1"/>
          </p:cNvSpPr>
          <p:nvPr>
            <p:ph type="pic" idx="1"/>
          </p:nvPr>
        </p:nvSpPr>
        <p:spPr>
          <a:xfrm>
            <a:off x="5183188" y="758951"/>
            <a:ext cx="6245352" cy="4754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E1976E66-2CB3-4F47-97F6-077C42818316}"/>
              </a:ext>
            </a:extLst>
          </p:cNvPr>
          <p:cNvSpPr>
            <a:spLocks noGrp="1"/>
          </p:cNvSpPr>
          <p:nvPr>
            <p:ph type="body" sz="half" idx="2"/>
          </p:nvPr>
        </p:nvSpPr>
        <p:spPr>
          <a:xfrm>
            <a:off x="758952" y="3794760"/>
            <a:ext cx="3831336" cy="1719072"/>
          </a:xfrm>
        </p:spPr>
        <p:txBody>
          <a:bodyPr>
            <a:normAutofit/>
          </a:bodyPr>
          <a:lstStyle>
            <a:lvl1pPr marL="0" indent="0">
              <a:buNone/>
              <a:defRPr sz="20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id="{71414C9F-CBBD-4D5E-A831-BC0CDFEBCEF3}"/>
              </a:ext>
            </a:extLst>
          </p:cNvPr>
          <p:cNvSpPr>
            <a:spLocks noGrp="1"/>
          </p:cNvSpPr>
          <p:nvPr>
            <p:ph type="dt" sz="half" idx="10"/>
          </p:nvPr>
        </p:nvSpPr>
        <p:spPr/>
        <p:txBody>
          <a:bodyPr/>
          <a:lstStyle/>
          <a:p>
            <a:pPr algn="r"/>
            <a:fld id="{53BEF823-48A5-43FC-BE03-E79964288B41}" type="datetimeFigureOut">
              <a:rPr lang="en-US" smtClean="0"/>
              <a:pPr algn="r"/>
              <a:t>7/18/2021</a:t>
            </a:fld>
            <a:endParaRPr lang="en-US" dirty="0"/>
          </a:p>
        </p:txBody>
      </p:sp>
      <p:sp>
        <p:nvSpPr>
          <p:cNvPr id="10" name="Footer Placeholder 9">
            <a:extLst>
              <a:ext uri="{FF2B5EF4-FFF2-40B4-BE49-F238E27FC236}">
                <a16:creationId xmlns:a16="http://schemas.microsoft.com/office/drawing/2014/main" id="{F58DC0C8-B580-442D-8DAC-4F0F869B1F1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1B0D29E8-DFEE-49AB-83AF-85FF25252A3C}"/>
              </a:ext>
            </a:extLst>
          </p:cNvPr>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 name="Title 1">
            <a:extLst>
              <a:ext uri="{FF2B5EF4-FFF2-40B4-BE49-F238E27FC236}">
                <a16:creationId xmlns:a16="http://schemas.microsoft.com/office/drawing/2014/main" id="{D0EAAF1B-6B6E-4D37-8F57-E403C6371A00}"/>
              </a:ext>
            </a:extLst>
          </p:cNvPr>
          <p:cNvSpPr>
            <a:spLocks noGrp="1"/>
          </p:cNvSpPr>
          <p:nvPr>
            <p:ph type="title"/>
          </p:nvPr>
        </p:nvSpPr>
        <p:spPr>
          <a:xfrm>
            <a:off x="758952" y="758952"/>
            <a:ext cx="3831336" cy="2926080"/>
          </a:xfrm>
        </p:spPr>
        <p:txBody>
          <a:bodyPr/>
          <a:lstStyle/>
          <a:p>
            <a:r>
              <a:rPr lang="en-US"/>
              <a:t>Click to edit Master title style</a:t>
            </a:r>
            <a:endParaRPr lang="en-US" dirty="0"/>
          </a:p>
        </p:txBody>
      </p:sp>
    </p:spTree>
    <p:extLst>
      <p:ext uri="{BB962C8B-B14F-4D97-AF65-F5344CB8AC3E}">
        <p14:creationId xmlns:p14="http://schemas.microsoft.com/office/powerpoint/2010/main" val="3227131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6" title="Page Number Shape">
            <a:extLst>
              <a:ext uri="{FF2B5EF4-FFF2-40B4-BE49-F238E27FC236}">
                <a16:creationId xmlns:a16="http://schemas.microsoft.com/office/drawing/2014/main" id="{72411438-92A5-42B0-9C54-EA4FB32ACB5E}"/>
              </a:ext>
            </a:extLst>
          </p:cNvPr>
          <p:cNvSpPr/>
          <p:nvPr/>
        </p:nvSpPr>
        <p:spPr bwMode="auto">
          <a:xfrm>
            <a:off x="11784011" y="5778801"/>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dirty="0"/>
          </a:p>
        </p:txBody>
      </p:sp>
      <p:sp>
        <p:nvSpPr>
          <p:cNvPr id="2" name="Title Placeholder 1">
            <a:extLst>
              <a:ext uri="{FF2B5EF4-FFF2-40B4-BE49-F238E27FC236}">
                <a16:creationId xmlns:a16="http://schemas.microsoft.com/office/drawing/2014/main" id="{0D56E4D8-47B6-4DEC-BD29-B3B6ED4CC739}"/>
              </a:ext>
            </a:extLst>
          </p:cNvPr>
          <p:cNvSpPr>
            <a:spLocks noGrp="1"/>
          </p:cNvSpPr>
          <p:nvPr>
            <p:ph type="title"/>
          </p:nvPr>
        </p:nvSpPr>
        <p:spPr>
          <a:xfrm>
            <a:off x="758952" y="758952"/>
            <a:ext cx="3831336" cy="47548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0F5D4C-4873-4052-A294-99CCB9421C4A}"/>
              </a:ext>
            </a:extLst>
          </p:cNvPr>
          <p:cNvSpPr>
            <a:spLocks noGrp="1"/>
          </p:cNvSpPr>
          <p:nvPr>
            <p:ph type="body" idx="1"/>
          </p:nvPr>
        </p:nvSpPr>
        <p:spPr>
          <a:xfrm>
            <a:off x="5184648" y="758952"/>
            <a:ext cx="6245352" cy="47548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41D62B3-3490-46B4-A10E-33FCE4A1FBB5}"/>
              </a:ext>
            </a:extLst>
          </p:cNvPr>
          <p:cNvSpPr>
            <a:spLocks noGrp="1"/>
          </p:cNvSpPr>
          <p:nvPr>
            <p:ph type="dt" sz="half" idx="2"/>
          </p:nvPr>
        </p:nvSpPr>
        <p:spPr>
          <a:xfrm>
            <a:off x="7616952" y="6007608"/>
            <a:ext cx="3813048" cy="365125"/>
          </a:xfrm>
          <a:prstGeom prst="rect">
            <a:avLst/>
          </a:prstGeom>
        </p:spPr>
        <p:txBody>
          <a:bodyPr vert="horz" lIns="91440" tIns="45720" rIns="91440" bIns="45720" rtlCol="0" anchor="ctr"/>
          <a:lstStyle>
            <a:lvl1pPr algn="r">
              <a:defRPr sz="1000" spc="50" baseline="0">
                <a:solidFill>
                  <a:schemeClr val="tx1">
                    <a:lumMod val="85000"/>
                    <a:lumOff val="15000"/>
                  </a:schemeClr>
                </a:solidFill>
              </a:defRPr>
            </a:lvl1pPr>
          </a:lstStyle>
          <a:p>
            <a:pPr algn="r"/>
            <a:fld id="{53BEF823-48A5-43FC-BE03-E79964288B41}" type="datetimeFigureOut">
              <a:rPr lang="en-US" smtClean="0"/>
              <a:pPr algn="r"/>
              <a:t>7/18/2021</a:t>
            </a:fld>
            <a:endParaRPr lang="en-US" dirty="0"/>
          </a:p>
        </p:txBody>
      </p:sp>
      <p:sp>
        <p:nvSpPr>
          <p:cNvPr id="5" name="Footer Placeholder 4">
            <a:extLst>
              <a:ext uri="{FF2B5EF4-FFF2-40B4-BE49-F238E27FC236}">
                <a16:creationId xmlns:a16="http://schemas.microsoft.com/office/drawing/2014/main" id="{97424CB1-7D5F-4F52-9F99-7068F5819E8C}"/>
              </a:ext>
            </a:extLst>
          </p:cNvPr>
          <p:cNvSpPr>
            <a:spLocks noGrp="1"/>
          </p:cNvSpPr>
          <p:nvPr>
            <p:ph type="ftr" sz="quarter" idx="3"/>
          </p:nvPr>
        </p:nvSpPr>
        <p:spPr>
          <a:xfrm>
            <a:off x="758952" y="6007608"/>
            <a:ext cx="3831336" cy="365125"/>
          </a:xfrm>
          <a:prstGeom prst="rect">
            <a:avLst/>
          </a:prstGeom>
        </p:spPr>
        <p:txBody>
          <a:bodyPr vert="horz" lIns="91440" tIns="45720" rIns="91440" bIns="45720" rtlCol="0" anchor="ctr"/>
          <a:lstStyle>
            <a:lvl1pPr algn="l">
              <a:defRPr sz="1000" spc="50" baseline="0">
                <a:solidFill>
                  <a:schemeClr val="tx1">
                    <a:lumMod val="85000"/>
                    <a:lumOff val="15000"/>
                  </a:schemeClr>
                </a:solidFill>
              </a:defRPr>
            </a:lvl1pPr>
          </a:lstStyle>
          <a:p>
            <a:pPr algn="l"/>
            <a:endParaRPr lang="en-US" dirty="0"/>
          </a:p>
        </p:txBody>
      </p:sp>
      <p:sp>
        <p:nvSpPr>
          <p:cNvPr id="6" name="Slide Number Placeholder 5">
            <a:extLst>
              <a:ext uri="{FF2B5EF4-FFF2-40B4-BE49-F238E27FC236}">
                <a16:creationId xmlns:a16="http://schemas.microsoft.com/office/drawing/2014/main" id="{1A1F9CC9-1431-4569-B2F1-D04814955381}"/>
              </a:ext>
            </a:extLst>
          </p:cNvPr>
          <p:cNvSpPr>
            <a:spLocks noGrp="1"/>
          </p:cNvSpPr>
          <p:nvPr>
            <p:ph type="sldNum" sz="quarter" idx="4"/>
          </p:nvPr>
        </p:nvSpPr>
        <p:spPr>
          <a:xfrm>
            <a:off x="11786616" y="6007608"/>
            <a:ext cx="411480" cy="365125"/>
          </a:xfrm>
          <a:prstGeom prst="rect">
            <a:avLst/>
          </a:prstGeom>
        </p:spPr>
        <p:txBody>
          <a:bodyPr vert="horz" lIns="45720" tIns="45720" rIns="45720" bIns="45720" rtlCol="0" anchor="ctr"/>
          <a:lstStyle>
            <a:lvl1pPr algn="r">
              <a:defRPr sz="900" b="1">
                <a:solidFill>
                  <a:schemeClr val="bg1"/>
                </a:solidFill>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403378272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27" r:id="rId6"/>
    <p:sldLayoutId id="2147483723" r:id="rId7"/>
    <p:sldLayoutId id="2147483724" r:id="rId8"/>
    <p:sldLayoutId id="2147483725" r:id="rId9"/>
    <p:sldLayoutId id="2147483726" r:id="rId10"/>
    <p:sldLayoutId id="2147483728" r:id="rId11"/>
  </p:sldLayoutIdLst>
  <p:txStyles>
    <p:titleStyle>
      <a:lvl1pPr algn="l" defTabSz="914400" rtl="0" eaLnBrk="1" latinLnBrk="0" hangingPunct="1">
        <a:lnSpc>
          <a:spcPct val="90000"/>
        </a:lnSpc>
        <a:spcBef>
          <a:spcPct val="0"/>
        </a:spcBef>
        <a:buNone/>
        <a:defRPr sz="6000" i="1" kern="1200" spc="100" baseline="0">
          <a:solidFill>
            <a:schemeClr val="tx1">
              <a:lumMod val="85000"/>
              <a:lumOff val="15000"/>
            </a:schemeClr>
          </a:solidFill>
          <a:latin typeface="+mj-lt"/>
          <a:ea typeface="+mj-ea"/>
          <a:cs typeface="+mj-cs"/>
        </a:defRPr>
      </a:lvl1pPr>
    </p:titleStyle>
    <p:bodyStyle>
      <a:lvl1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2000" kern="1200">
          <a:solidFill>
            <a:schemeClr val="tx1">
              <a:lumMod val="85000"/>
              <a:lumOff val="15000"/>
            </a:schemeClr>
          </a:solidFill>
          <a:latin typeface="+mn-lt"/>
          <a:ea typeface="+mn-ea"/>
          <a:cs typeface="+mn-cs"/>
        </a:defRPr>
      </a:lvl1pPr>
      <a:lvl2pPr marL="182880" indent="0" algn="l" defTabSz="914400" rtl="0" eaLnBrk="1" latinLnBrk="0" hangingPunct="1">
        <a:lnSpc>
          <a:spcPct val="110000"/>
        </a:lnSpc>
        <a:spcBef>
          <a:spcPts val="400"/>
        </a:spcBef>
        <a:spcAft>
          <a:spcPts val="400"/>
        </a:spcAft>
        <a:buClrTx/>
        <a:buFont typeface="Arial" panose="020B0604020202020204" pitchFamily="34" charset="0"/>
        <a:buNone/>
        <a:defRPr sz="1800" i="1" kern="1200">
          <a:solidFill>
            <a:schemeClr val="tx1">
              <a:lumMod val="85000"/>
              <a:lumOff val="15000"/>
            </a:schemeClr>
          </a:solidFill>
          <a:latin typeface="+mn-lt"/>
          <a:ea typeface="+mn-ea"/>
          <a:cs typeface="+mn-cs"/>
        </a:defRPr>
      </a:lvl2pPr>
      <a:lvl3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600" kern="1200">
          <a:solidFill>
            <a:schemeClr val="tx1">
              <a:lumMod val="85000"/>
              <a:lumOff val="15000"/>
            </a:schemeClr>
          </a:solidFill>
          <a:latin typeface="+mn-lt"/>
          <a:ea typeface="+mn-ea"/>
          <a:cs typeface="+mn-cs"/>
        </a:defRPr>
      </a:lvl3pPr>
      <a:lvl4pPr marL="182880" indent="0" algn="l" defTabSz="914400" rtl="0" eaLnBrk="1" latinLnBrk="0" hangingPunct="1">
        <a:lnSpc>
          <a:spcPct val="110000"/>
        </a:lnSpc>
        <a:spcBef>
          <a:spcPts val="400"/>
        </a:spcBef>
        <a:spcAft>
          <a:spcPts val="400"/>
        </a:spcAft>
        <a:buClrTx/>
        <a:buFont typeface="Arial" panose="020B0604020202020204" pitchFamily="34" charset="0"/>
        <a:buNone/>
        <a:defRPr sz="1400" i="1" kern="1200">
          <a:solidFill>
            <a:schemeClr val="tx1">
              <a:lumMod val="85000"/>
              <a:lumOff val="15000"/>
            </a:schemeClr>
          </a:solidFill>
          <a:latin typeface="+mn-lt"/>
          <a:ea typeface="+mn-ea"/>
          <a:cs typeface="+mn-cs"/>
        </a:defRPr>
      </a:lvl4pPr>
      <a:lvl5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Rectangle 17">
            <a:extLst>
              <a:ext uri="{FF2B5EF4-FFF2-40B4-BE49-F238E27FC236}">
                <a16:creationId xmlns:a16="http://schemas.microsoft.com/office/drawing/2014/main" id="{55B419A7-F817-4767-8CCB-FB0E189C4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BE48CA3-1EA4-4E89-BD72-2CB398C1690E}"/>
              </a:ext>
            </a:extLst>
          </p:cNvPr>
          <p:cNvSpPr>
            <a:spLocks noGrp="1"/>
          </p:cNvSpPr>
          <p:nvPr>
            <p:ph type="ctrTitle"/>
          </p:nvPr>
        </p:nvSpPr>
        <p:spPr>
          <a:xfrm>
            <a:off x="5978914" y="893935"/>
            <a:ext cx="5364937" cy="3339390"/>
          </a:xfrm>
        </p:spPr>
        <p:txBody>
          <a:bodyPr anchor="ctr">
            <a:normAutofit/>
          </a:bodyPr>
          <a:lstStyle/>
          <a:p>
            <a:r>
              <a:rPr lang="en-GB" sz="5600" dirty="0">
                <a:solidFill>
                  <a:schemeClr val="bg1"/>
                </a:solidFill>
              </a:rPr>
              <a:t>Registered Manager Forum</a:t>
            </a:r>
            <a:br>
              <a:rPr lang="en-GB" sz="5600" dirty="0">
                <a:solidFill>
                  <a:schemeClr val="bg1"/>
                </a:solidFill>
              </a:rPr>
            </a:br>
            <a:br>
              <a:rPr lang="en-GB" sz="5600" dirty="0">
                <a:solidFill>
                  <a:schemeClr val="bg1"/>
                </a:solidFill>
              </a:rPr>
            </a:br>
            <a:r>
              <a:rPr lang="en-GB" sz="5600" dirty="0">
                <a:solidFill>
                  <a:schemeClr val="bg1"/>
                </a:solidFill>
              </a:rPr>
              <a:t>July 20</a:t>
            </a:r>
            <a:r>
              <a:rPr lang="en-GB" sz="5600" baseline="30000" dirty="0">
                <a:solidFill>
                  <a:schemeClr val="bg1"/>
                </a:solidFill>
              </a:rPr>
              <a:t>th</a:t>
            </a:r>
            <a:r>
              <a:rPr lang="en-GB" sz="5600" dirty="0">
                <a:solidFill>
                  <a:schemeClr val="bg1"/>
                </a:solidFill>
              </a:rPr>
              <a:t> 2021</a:t>
            </a:r>
          </a:p>
        </p:txBody>
      </p:sp>
      <p:sp>
        <p:nvSpPr>
          <p:cNvPr id="3" name="Subtitle 2">
            <a:extLst>
              <a:ext uri="{FF2B5EF4-FFF2-40B4-BE49-F238E27FC236}">
                <a16:creationId xmlns:a16="http://schemas.microsoft.com/office/drawing/2014/main" id="{F026AF13-CB62-4B66-8C93-5C45ED723D60}"/>
              </a:ext>
            </a:extLst>
          </p:cNvPr>
          <p:cNvSpPr>
            <a:spLocks noGrp="1"/>
          </p:cNvSpPr>
          <p:nvPr>
            <p:ph type="subTitle" idx="1"/>
          </p:nvPr>
        </p:nvSpPr>
        <p:spPr>
          <a:xfrm>
            <a:off x="5978915" y="4876803"/>
            <a:ext cx="5364936" cy="909848"/>
          </a:xfrm>
        </p:spPr>
        <p:txBody>
          <a:bodyPr anchor="t">
            <a:normAutofit/>
          </a:bodyPr>
          <a:lstStyle/>
          <a:p>
            <a:r>
              <a:rPr lang="en-GB" dirty="0">
                <a:solidFill>
                  <a:schemeClr val="bg1"/>
                </a:solidFill>
              </a:rPr>
              <a:t>Current challenge re. sexually harmful behaviour</a:t>
            </a:r>
          </a:p>
        </p:txBody>
      </p:sp>
      <p:sp>
        <p:nvSpPr>
          <p:cNvPr id="20" name="Freeform: Shape 19">
            <a:extLst>
              <a:ext uri="{FF2B5EF4-FFF2-40B4-BE49-F238E27FC236}">
                <a16:creationId xmlns:a16="http://schemas.microsoft.com/office/drawing/2014/main" id="{AAD3D935-ECFC-4862-B395-207C13BAC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15066" cy="6858000"/>
          </a:xfrm>
          <a:custGeom>
            <a:avLst/>
            <a:gdLst>
              <a:gd name="connsiteX0" fmla="*/ 0 w 5215066"/>
              <a:gd name="connsiteY0" fmla="*/ 0 h 6858000"/>
              <a:gd name="connsiteX1" fmla="*/ 3197713 w 5215066"/>
              <a:gd name="connsiteY1" fmla="*/ 0 h 6858000"/>
              <a:gd name="connsiteX2" fmla="*/ 3259787 w 5215066"/>
              <a:gd name="connsiteY2" fmla="*/ 39865 h 6858000"/>
              <a:gd name="connsiteX3" fmla="*/ 5215066 w 5215066"/>
              <a:gd name="connsiteY3" fmla="*/ 3723759 h 6858000"/>
              <a:gd name="connsiteX4" fmla="*/ 4202364 w 5215066"/>
              <a:gd name="connsiteY4" fmla="*/ 6549681 h 6858000"/>
              <a:gd name="connsiteX5" fmla="*/ 3922635 w 5215066"/>
              <a:gd name="connsiteY5" fmla="*/ 6858000 h 6858000"/>
              <a:gd name="connsiteX6" fmla="*/ 0 w 52150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5066" h="6858000">
                <a:moveTo>
                  <a:pt x="0" y="0"/>
                </a:moveTo>
                <a:lnTo>
                  <a:pt x="3197713" y="0"/>
                </a:lnTo>
                <a:lnTo>
                  <a:pt x="3259787" y="39865"/>
                </a:lnTo>
                <a:cubicBezTo>
                  <a:pt x="4439462" y="838237"/>
                  <a:pt x="5215066" y="2190263"/>
                  <a:pt x="5215066" y="3723759"/>
                </a:cubicBezTo>
                <a:cubicBezTo>
                  <a:pt x="5215066" y="4797206"/>
                  <a:pt x="4835020" y="5781733"/>
                  <a:pt x="4202364" y="6549681"/>
                </a:cubicBezTo>
                <a:lnTo>
                  <a:pt x="3922635"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descr="Icon&#10;&#10;Description automatically generated with low confidence">
            <a:extLst>
              <a:ext uri="{FF2B5EF4-FFF2-40B4-BE49-F238E27FC236}">
                <a16:creationId xmlns:a16="http://schemas.microsoft.com/office/drawing/2014/main" id="{CF8BE36D-FF29-46C3-B45E-44C09CFA1C4D}"/>
              </a:ext>
            </a:extLst>
          </p:cNvPr>
          <p:cNvPicPr/>
          <p:nvPr/>
        </p:nvPicPr>
        <p:blipFill>
          <a:blip r:embed="rId2">
            <a:extLst>
              <a:ext uri="{28A0092B-C50C-407E-A947-70E740481C1C}">
                <a14:useLocalDpi xmlns:a14="http://schemas.microsoft.com/office/drawing/2010/main" val="0"/>
              </a:ext>
            </a:extLst>
          </a:blip>
          <a:stretch>
            <a:fillRect/>
          </a:stretch>
        </p:blipFill>
        <p:spPr>
          <a:xfrm>
            <a:off x="518401" y="2732332"/>
            <a:ext cx="3491811" cy="1614962"/>
          </a:xfrm>
          <a:prstGeom prst="rect">
            <a:avLst/>
          </a:prstGeom>
        </p:spPr>
      </p:pic>
      <p:cxnSp>
        <p:nvCxnSpPr>
          <p:cNvPr id="22" name="Straight Connector 21">
            <a:extLst>
              <a:ext uri="{FF2B5EF4-FFF2-40B4-BE49-F238E27FC236}">
                <a16:creationId xmlns:a16="http://schemas.microsoft.com/office/drawing/2014/main" id="{E3B95BE3-D5B2-4F38-9A01-17866C9FBA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040331" y="4555071"/>
            <a:ext cx="530352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Freeform 6">
            <a:extLst>
              <a:ext uri="{FF2B5EF4-FFF2-40B4-BE49-F238E27FC236}">
                <a16:creationId xmlns:a16="http://schemas.microsoft.com/office/drawing/2014/main" id="{ADA271CD-3011-4A05-B4A3-80F1794684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8152"/>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dirty="0"/>
          </a:p>
        </p:txBody>
      </p:sp>
    </p:spTree>
    <p:extLst>
      <p:ext uri="{BB962C8B-B14F-4D97-AF65-F5344CB8AC3E}">
        <p14:creationId xmlns:p14="http://schemas.microsoft.com/office/powerpoint/2010/main" val="445777758"/>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8B98-5801-4EA2-AC99-91A1290E0177}"/>
              </a:ext>
            </a:extLst>
          </p:cNvPr>
          <p:cNvSpPr>
            <a:spLocks noGrp="1"/>
          </p:cNvSpPr>
          <p:nvPr>
            <p:ph type="title"/>
          </p:nvPr>
        </p:nvSpPr>
        <p:spPr>
          <a:xfrm>
            <a:off x="838200" y="365125"/>
            <a:ext cx="10515600" cy="694241"/>
          </a:xfrm>
        </p:spPr>
        <p:txBody>
          <a:bodyPr>
            <a:noAutofit/>
          </a:bodyPr>
          <a:lstStyle/>
          <a:p>
            <a:r>
              <a:rPr lang="en-GB" sz="2800" dirty="0"/>
              <a:t>Culture structure- McKinsey 2016</a:t>
            </a:r>
          </a:p>
        </p:txBody>
      </p:sp>
      <p:pic>
        <p:nvPicPr>
          <p:cNvPr id="4" name="Picture 2" descr="McKinsey 7-S Framework">
            <a:extLst>
              <a:ext uri="{FF2B5EF4-FFF2-40B4-BE49-F238E27FC236}">
                <a16:creationId xmlns:a16="http://schemas.microsoft.com/office/drawing/2014/main" id="{ADDC7A19-B20B-46B3-964C-B2710D3B77EA}"/>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753862" y="1285875"/>
            <a:ext cx="4807365" cy="520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7435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E6700-4CD9-4AED-A9F3-ACA74E13FF78}"/>
              </a:ext>
            </a:extLst>
          </p:cNvPr>
          <p:cNvSpPr>
            <a:spLocks noGrp="1"/>
          </p:cNvSpPr>
          <p:nvPr>
            <p:ph type="title"/>
          </p:nvPr>
        </p:nvSpPr>
        <p:spPr>
          <a:xfrm>
            <a:off x="0" y="0"/>
            <a:ext cx="12192000" cy="936701"/>
          </a:xfrm>
        </p:spPr>
        <p:txBody>
          <a:bodyPr>
            <a:normAutofit/>
          </a:bodyPr>
          <a:lstStyle/>
          <a:p>
            <a:r>
              <a:rPr lang="en-GB" sz="2800" dirty="0"/>
              <a:t>Positive safeguarding culture – some constituents and protective features within the current context:</a:t>
            </a:r>
          </a:p>
        </p:txBody>
      </p:sp>
      <p:sp>
        <p:nvSpPr>
          <p:cNvPr id="3" name="Content Placeholder 2">
            <a:extLst>
              <a:ext uri="{FF2B5EF4-FFF2-40B4-BE49-F238E27FC236}">
                <a16:creationId xmlns:a16="http://schemas.microsoft.com/office/drawing/2014/main" id="{CBDFA940-3E06-4132-9AE8-C07A8985F43B}"/>
              </a:ext>
            </a:extLst>
          </p:cNvPr>
          <p:cNvSpPr>
            <a:spLocks noGrp="1"/>
          </p:cNvSpPr>
          <p:nvPr>
            <p:ph sz="half" idx="1"/>
          </p:nvPr>
        </p:nvSpPr>
        <p:spPr>
          <a:xfrm>
            <a:off x="838200" y="936702"/>
            <a:ext cx="5181600" cy="5921298"/>
          </a:xfrm>
        </p:spPr>
        <p:txBody>
          <a:bodyPr>
            <a:noAutofit/>
          </a:bodyPr>
          <a:lstStyle/>
          <a:p>
            <a:r>
              <a:rPr lang="en-GB" sz="2400" dirty="0">
                <a:latin typeface="Ebrima" panose="02000000000000000000" pitchFamily="2" charset="0"/>
                <a:ea typeface="Ebrima" panose="02000000000000000000" pitchFamily="2" charset="0"/>
                <a:cs typeface="Ebrima" panose="02000000000000000000" pitchFamily="2" charset="0"/>
              </a:rPr>
              <a:t>Leadership</a:t>
            </a:r>
          </a:p>
          <a:p>
            <a:r>
              <a:rPr lang="en-GB" sz="2400" dirty="0">
                <a:latin typeface="Ebrima" panose="02000000000000000000" pitchFamily="2" charset="0"/>
                <a:ea typeface="Ebrima" panose="02000000000000000000" pitchFamily="2" charset="0"/>
                <a:cs typeface="Ebrima" panose="02000000000000000000" pitchFamily="2" charset="0"/>
              </a:rPr>
              <a:t>Safer recruitment</a:t>
            </a:r>
          </a:p>
          <a:p>
            <a:r>
              <a:rPr lang="en-GB" sz="2400" dirty="0">
                <a:latin typeface="Ebrima" panose="02000000000000000000" pitchFamily="2" charset="0"/>
                <a:ea typeface="Ebrima" panose="02000000000000000000" pitchFamily="2" charset="0"/>
                <a:cs typeface="Ebrima" panose="02000000000000000000" pitchFamily="2" charset="0"/>
              </a:rPr>
              <a:t>Training / knowledge base</a:t>
            </a:r>
          </a:p>
          <a:p>
            <a:r>
              <a:rPr lang="en-GB" sz="2400" dirty="0">
                <a:latin typeface="Ebrima" panose="02000000000000000000" pitchFamily="2" charset="0"/>
                <a:ea typeface="Ebrima" panose="02000000000000000000" pitchFamily="2" charset="0"/>
                <a:cs typeface="Ebrima" panose="02000000000000000000" pitchFamily="2" charset="0"/>
              </a:rPr>
              <a:t>Accountability</a:t>
            </a:r>
          </a:p>
          <a:p>
            <a:r>
              <a:rPr lang="en-GB" sz="2400" dirty="0">
                <a:latin typeface="Ebrima" panose="02000000000000000000" pitchFamily="2" charset="0"/>
                <a:ea typeface="Ebrima" panose="02000000000000000000" pitchFamily="2" charset="0"/>
                <a:cs typeface="Ebrima" panose="02000000000000000000" pitchFamily="2" charset="0"/>
              </a:rPr>
              <a:t>Environment</a:t>
            </a:r>
          </a:p>
          <a:p>
            <a:r>
              <a:rPr lang="en-GB" sz="2400" dirty="0">
                <a:latin typeface="Ebrima" panose="02000000000000000000" pitchFamily="2" charset="0"/>
                <a:ea typeface="Ebrima" panose="02000000000000000000" pitchFamily="2" charset="0"/>
                <a:cs typeface="Ebrima" panose="02000000000000000000" pitchFamily="2" charset="0"/>
              </a:rPr>
              <a:t>Covid/ coronavirus response</a:t>
            </a:r>
          </a:p>
          <a:p>
            <a:r>
              <a:rPr lang="en-GB" sz="2400" dirty="0">
                <a:latin typeface="Ebrima" panose="02000000000000000000" pitchFamily="2" charset="0"/>
                <a:ea typeface="Ebrima" panose="02000000000000000000" pitchFamily="2" charset="0"/>
                <a:cs typeface="Ebrima" panose="02000000000000000000" pitchFamily="2" charset="0"/>
              </a:rPr>
              <a:t>Appraisal , supervision</a:t>
            </a:r>
          </a:p>
          <a:p>
            <a:r>
              <a:rPr lang="en-GB" sz="2400" dirty="0">
                <a:latin typeface="Ebrima" panose="02000000000000000000" pitchFamily="2" charset="0"/>
                <a:ea typeface="Ebrima" panose="02000000000000000000" pitchFamily="2" charset="0"/>
                <a:cs typeface="Ebrima" panose="02000000000000000000" pitchFamily="2" charset="0"/>
              </a:rPr>
              <a:t>Effective monitoring RM and RI- strategic oversight and challenge</a:t>
            </a:r>
          </a:p>
        </p:txBody>
      </p:sp>
      <p:sp>
        <p:nvSpPr>
          <p:cNvPr id="4" name="Content Placeholder 3">
            <a:extLst>
              <a:ext uri="{FF2B5EF4-FFF2-40B4-BE49-F238E27FC236}">
                <a16:creationId xmlns:a16="http://schemas.microsoft.com/office/drawing/2014/main" id="{A26BDDB6-CFB8-4E60-880E-3538B5BC1000}"/>
              </a:ext>
            </a:extLst>
          </p:cNvPr>
          <p:cNvSpPr>
            <a:spLocks noGrp="1"/>
          </p:cNvSpPr>
          <p:nvPr>
            <p:ph sz="half" idx="2"/>
          </p:nvPr>
        </p:nvSpPr>
        <p:spPr>
          <a:xfrm>
            <a:off x="6172200" y="936701"/>
            <a:ext cx="5181600" cy="5820938"/>
          </a:xfrm>
        </p:spPr>
        <p:txBody>
          <a:bodyPr>
            <a:normAutofit/>
          </a:bodyPr>
          <a:lstStyle/>
          <a:p>
            <a:r>
              <a:rPr lang="en-GB" sz="2400" dirty="0">
                <a:latin typeface="Ebrima" panose="02000000000000000000" pitchFamily="2" charset="0"/>
                <a:ea typeface="Ebrima" panose="02000000000000000000" pitchFamily="2" charset="0"/>
                <a:cs typeface="Ebrima" panose="02000000000000000000" pitchFamily="2" charset="0"/>
              </a:rPr>
              <a:t>Safeguarding as a foundation of practice</a:t>
            </a:r>
          </a:p>
          <a:p>
            <a:r>
              <a:rPr lang="en-GB" sz="2400" dirty="0">
                <a:latin typeface="Ebrima" panose="02000000000000000000" pitchFamily="2" charset="0"/>
                <a:ea typeface="Ebrima" panose="02000000000000000000" pitchFamily="2" charset="0"/>
                <a:cs typeface="Ebrima" panose="02000000000000000000" pitchFamily="2" charset="0"/>
              </a:rPr>
              <a:t>Code of conduct</a:t>
            </a:r>
          </a:p>
          <a:p>
            <a:r>
              <a:rPr lang="en-GB" sz="2400" dirty="0">
                <a:latin typeface="Ebrima" panose="02000000000000000000" pitchFamily="2" charset="0"/>
                <a:ea typeface="Ebrima" panose="02000000000000000000" pitchFamily="2" charset="0"/>
                <a:cs typeface="Ebrima" panose="02000000000000000000" pitchFamily="2" charset="0"/>
              </a:rPr>
              <a:t>Policies/processes/procedures</a:t>
            </a:r>
          </a:p>
          <a:p>
            <a:r>
              <a:rPr lang="en-GB" sz="2400" dirty="0">
                <a:latin typeface="Ebrima" panose="02000000000000000000" pitchFamily="2" charset="0"/>
                <a:ea typeface="Ebrima" panose="02000000000000000000" pitchFamily="2" charset="0"/>
                <a:cs typeface="Ebrima" panose="02000000000000000000" pitchFamily="2" charset="0"/>
              </a:rPr>
              <a:t>Record keeping</a:t>
            </a:r>
          </a:p>
          <a:p>
            <a:r>
              <a:rPr lang="en-GB" sz="2400" dirty="0">
                <a:latin typeface="Ebrima" panose="02000000000000000000" pitchFamily="2" charset="0"/>
                <a:ea typeface="Ebrima" panose="02000000000000000000" pitchFamily="2" charset="0"/>
                <a:cs typeface="Ebrima" panose="02000000000000000000" pitchFamily="2" charset="0"/>
              </a:rPr>
              <a:t>Focus on all aspects of vulnerability</a:t>
            </a:r>
          </a:p>
          <a:p>
            <a:r>
              <a:rPr lang="en-GB" sz="2400" dirty="0">
                <a:latin typeface="Ebrima" panose="02000000000000000000" pitchFamily="2" charset="0"/>
                <a:ea typeface="Ebrima" panose="02000000000000000000" pitchFamily="2" charset="0"/>
                <a:cs typeface="Ebrima" panose="02000000000000000000" pitchFamily="2" charset="0"/>
              </a:rPr>
              <a:t>SEND</a:t>
            </a:r>
          </a:p>
          <a:p>
            <a:r>
              <a:rPr lang="en-GB" sz="2400" dirty="0">
                <a:latin typeface="Ebrima" panose="02000000000000000000" pitchFamily="2" charset="0"/>
                <a:ea typeface="Ebrima" panose="02000000000000000000" pitchFamily="2" charset="0"/>
                <a:cs typeface="Ebrima" panose="02000000000000000000" pitchFamily="2" charset="0"/>
              </a:rPr>
              <a:t>Healthy challenge</a:t>
            </a:r>
          </a:p>
          <a:p>
            <a:r>
              <a:rPr lang="en-GB" sz="2400" dirty="0">
                <a:latin typeface="Ebrima" panose="02000000000000000000" pitchFamily="2" charset="0"/>
                <a:ea typeface="Ebrima" panose="02000000000000000000" pitchFamily="2" charset="0"/>
                <a:cs typeface="Ebrima" panose="02000000000000000000" pitchFamily="2" charset="0"/>
              </a:rPr>
              <a:t>Whistleblowing</a:t>
            </a:r>
          </a:p>
          <a:p>
            <a:endParaRPr lang="en-GB" dirty="0"/>
          </a:p>
          <a:p>
            <a:pPr marL="0" indent="0">
              <a:buNone/>
            </a:pPr>
            <a:endParaRPr lang="en-GB" dirty="0"/>
          </a:p>
        </p:txBody>
      </p:sp>
    </p:spTree>
    <p:extLst>
      <p:ext uri="{BB962C8B-B14F-4D97-AF65-F5344CB8AC3E}">
        <p14:creationId xmlns:p14="http://schemas.microsoft.com/office/powerpoint/2010/main" val="620042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726D1-85ED-4C22-80B2-18B34D088B78}"/>
              </a:ext>
            </a:extLst>
          </p:cNvPr>
          <p:cNvSpPr>
            <a:spLocks noGrp="1"/>
          </p:cNvSpPr>
          <p:nvPr>
            <p:ph type="title"/>
          </p:nvPr>
        </p:nvSpPr>
        <p:spPr>
          <a:xfrm>
            <a:off x="965199" y="851517"/>
            <a:ext cx="5130795" cy="1461778"/>
          </a:xfrm>
        </p:spPr>
        <p:txBody>
          <a:bodyPr vert="horz" lIns="91440" tIns="45720" rIns="91440" bIns="45720" rtlCol="0" anchor="ctr">
            <a:normAutofit/>
          </a:bodyPr>
          <a:lstStyle/>
          <a:p>
            <a:r>
              <a:rPr lang="en-US" sz="4000" kern="1200" dirty="0">
                <a:solidFill>
                  <a:schemeClr val="tx1"/>
                </a:solidFill>
                <a:latin typeface="+mj-lt"/>
                <a:ea typeface="+mj-ea"/>
                <a:cs typeface="+mj-cs"/>
              </a:rPr>
              <a:t>Culture:</a:t>
            </a:r>
          </a:p>
        </p:txBody>
      </p:sp>
      <p:sp>
        <p:nvSpPr>
          <p:cNvPr id="3" name="Content Placeholder 2">
            <a:extLst>
              <a:ext uri="{FF2B5EF4-FFF2-40B4-BE49-F238E27FC236}">
                <a16:creationId xmlns:a16="http://schemas.microsoft.com/office/drawing/2014/main" id="{5304E6D7-B1E4-4F22-9796-FD29FDDC2C34}"/>
              </a:ext>
            </a:extLst>
          </p:cNvPr>
          <p:cNvSpPr>
            <a:spLocks noGrp="1"/>
          </p:cNvSpPr>
          <p:nvPr>
            <p:ph sz="half" idx="1"/>
          </p:nvPr>
        </p:nvSpPr>
        <p:spPr>
          <a:xfrm>
            <a:off x="965200" y="2129883"/>
            <a:ext cx="4048344" cy="3876601"/>
          </a:xfrm>
        </p:spPr>
        <p:txBody>
          <a:bodyPr vert="horz" lIns="91440" tIns="45720" rIns="91440" bIns="45720" rtlCol="0">
            <a:normAutofit/>
          </a:bodyPr>
          <a:lstStyle/>
          <a:p>
            <a:r>
              <a:rPr lang="en-US" sz="2400" dirty="0"/>
              <a:t>Data- reporting , recording , responses.</a:t>
            </a:r>
          </a:p>
          <a:p>
            <a:r>
              <a:rPr lang="en-US" sz="2400" dirty="0"/>
              <a:t>Accidents / incidents</a:t>
            </a:r>
          </a:p>
          <a:p>
            <a:r>
              <a:rPr lang="en-US" sz="2400" dirty="0"/>
              <a:t>Interventions</a:t>
            </a:r>
          </a:p>
          <a:p>
            <a:r>
              <a:rPr lang="en-US" sz="2400" dirty="0"/>
              <a:t>Complaints</a:t>
            </a:r>
          </a:p>
          <a:p>
            <a:r>
              <a:rPr lang="en-US" sz="2400" dirty="0"/>
              <a:t>Health and safety</a:t>
            </a:r>
          </a:p>
          <a:p>
            <a:r>
              <a:rPr lang="en-US" sz="2400" b="1" dirty="0">
                <a:solidFill>
                  <a:srgbClr val="FF0000"/>
                </a:solidFill>
              </a:rPr>
              <a:t>ANYTHING ELSE?</a:t>
            </a:r>
          </a:p>
        </p:txBody>
      </p:sp>
      <p:pic>
        <p:nvPicPr>
          <p:cNvPr id="6" name="Content Placeholder 5" descr="Speech outline">
            <a:extLst>
              <a:ext uri="{FF2B5EF4-FFF2-40B4-BE49-F238E27FC236}">
                <a16:creationId xmlns:a16="http://schemas.microsoft.com/office/drawing/2014/main" id="{1FC811E9-21FA-4610-A5BE-70E3292BAE5E}"/>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1244" y="657923"/>
            <a:ext cx="3605556" cy="6016984"/>
          </a:xfrm>
          <a:prstGeom prst="rect">
            <a:avLst/>
          </a:prstGeom>
          <a:effectLst>
            <a:glow rad="101600">
              <a:schemeClr val="accent6">
                <a:satMod val="175000"/>
                <a:alpha val="40000"/>
              </a:schemeClr>
            </a:glow>
          </a:effectLst>
        </p:spPr>
      </p:pic>
      <p:sp>
        <p:nvSpPr>
          <p:cNvPr id="7" name="TextBox 6">
            <a:extLst>
              <a:ext uri="{FF2B5EF4-FFF2-40B4-BE49-F238E27FC236}">
                <a16:creationId xmlns:a16="http://schemas.microsoft.com/office/drawing/2014/main" id="{3697A111-139F-4C3A-ACD9-FC0416B6A379}"/>
              </a:ext>
            </a:extLst>
          </p:cNvPr>
          <p:cNvSpPr txBox="1"/>
          <p:nvPr/>
        </p:nvSpPr>
        <p:spPr>
          <a:xfrm>
            <a:off x="8441473" y="2267575"/>
            <a:ext cx="2036722" cy="1569660"/>
          </a:xfrm>
          <a:prstGeom prst="rect">
            <a:avLst/>
          </a:prstGeom>
          <a:noFill/>
        </p:spPr>
        <p:txBody>
          <a:bodyPr wrap="square" rtlCol="0">
            <a:spAutoFit/>
          </a:bodyPr>
          <a:lstStyle/>
          <a:p>
            <a:r>
              <a:rPr lang="en-GB" sz="3200" b="1" dirty="0"/>
              <a:t>The VOICE of the child……</a:t>
            </a:r>
          </a:p>
        </p:txBody>
      </p:sp>
    </p:spTree>
    <p:extLst>
      <p:ext uri="{BB962C8B-B14F-4D97-AF65-F5344CB8AC3E}">
        <p14:creationId xmlns:p14="http://schemas.microsoft.com/office/powerpoint/2010/main" val="1154641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3F3CA-C79A-4A72-B3B5-1401DDE664BB}"/>
              </a:ext>
            </a:extLst>
          </p:cNvPr>
          <p:cNvSpPr>
            <a:spLocks noGrp="1"/>
          </p:cNvSpPr>
          <p:nvPr>
            <p:ph type="title"/>
          </p:nvPr>
        </p:nvSpPr>
        <p:spPr>
          <a:xfrm>
            <a:off x="838200" y="1"/>
            <a:ext cx="10515600" cy="546538"/>
          </a:xfrm>
        </p:spPr>
        <p:txBody>
          <a:bodyPr>
            <a:normAutofit fontScale="90000"/>
          </a:bodyPr>
          <a:lstStyle/>
          <a:p>
            <a:r>
              <a:rPr lang="en-GB" sz="3600" dirty="0"/>
              <a:t>The challenges:- </a:t>
            </a:r>
          </a:p>
        </p:txBody>
      </p:sp>
      <p:sp>
        <p:nvSpPr>
          <p:cNvPr id="3" name="Content Placeholder 2">
            <a:extLst>
              <a:ext uri="{FF2B5EF4-FFF2-40B4-BE49-F238E27FC236}">
                <a16:creationId xmlns:a16="http://schemas.microsoft.com/office/drawing/2014/main" id="{6A3783F7-CA3D-424F-9EA3-F64B45AA8AC7}"/>
              </a:ext>
            </a:extLst>
          </p:cNvPr>
          <p:cNvSpPr>
            <a:spLocks noGrp="1"/>
          </p:cNvSpPr>
          <p:nvPr>
            <p:ph idx="1"/>
          </p:nvPr>
        </p:nvSpPr>
        <p:spPr>
          <a:xfrm>
            <a:off x="838200" y="546540"/>
            <a:ext cx="10515600" cy="5633544"/>
          </a:xfrm>
        </p:spPr>
        <p:txBody>
          <a:bodyPr>
            <a:normAutofit/>
          </a:bodyPr>
          <a:lstStyle/>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This may feel “ personal “ for staff  as it can challenge their own life views</a:t>
            </a:r>
          </a:p>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Do staff struggle to accept the key issues</a:t>
            </a:r>
          </a:p>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Are there known issues in the home related to staff approach , behaviour management , staff responses( especially, to safeguarding concerns) </a:t>
            </a:r>
          </a:p>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Do you need to review your safeguarding features in the light of this report?</a:t>
            </a:r>
          </a:p>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Need for further training – using the positive model approach?</a:t>
            </a:r>
          </a:p>
          <a:p>
            <a:r>
              <a:rPr lang="en-US" sz="2800" dirty="0">
                <a:solidFill>
                  <a:schemeClr val="tx1"/>
                </a:solidFill>
                <a:latin typeface="Ebrima" panose="02000000000000000000" pitchFamily="2" charset="0"/>
                <a:ea typeface="Ebrima" panose="02000000000000000000" pitchFamily="2" charset="0"/>
                <a:cs typeface="Ebrima" panose="02000000000000000000" pitchFamily="2" charset="0"/>
              </a:rPr>
              <a:t>Any more you can think of?</a:t>
            </a:r>
          </a:p>
          <a:p>
            <a:endParaRPr lang="en-US" dirty="0">
              <a:solidFill>
                <a:schemeClr val="tx1"/>
              </a:solidFill>
              <a:latin typeface="Effra"/>
            </a:endParaRPr>
          </a:p>
          <a:p>
            <a:endParaRPr lang="en-GB" dirty="0">
              <a:solidFill>
                <a:schemeClr val="tx1"/>
              </a:solidFill>
            </a:endParaRPr>
          </a:p>
        </p:txBody>
      </p:sp>
    </p:spTree>
    <p:extLst>
      <p:ext uri="{BB962C8B-B14F-4D97-AF65-F5344CB8AC3E}">
        <p14:creationId xmlns:p14="http://schemas.microsoft.com/office/powerpoint/2010/main" val="2160709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7B994-4ED9-427C-B913-2E80B3DDCCA1}"/>
              </a:ext>
            </a:extLst>
          </p:cNvPr>
          <p:cNvSpPr>
            <a:spLocks noGrp="1"/>
          </p:cNvSpPr>
          <p:nvPr>
            <p:ph type="title"/>
          </p:nvPr>
        </p:nvSpPr>
        <p:spPr>
          <a:xfrm>
            <a:off x="758951" y="758952"/>
            <a:ext cx="10749107" cy="4754880"/>
          </a:xfrm>
        </p:spPr>
        <p:txBody>
          <a:bodyPr>
            <a:normAutofit/>
          </a:bodyPr>
          <a:lstStyle/>
          <a:p>
            <a:r>
              <a:rPr lang="en-GB" sz="3600" dirty="0">
                <a:latin typeface="Ebrima" panose="02000000000000000000" pitchFamily="2" charset="0"/>
                <a:ea typeface="Ebrima" panose="02000000000000000000" pitchFamily="2" charset="0"/>
                <a:cs typeface="Ebrima" panose="02000000000000000000" pitchFamily="2" charset="0"/>
              </a:rPr>
              <a:t>Any thoughts?</a:t>
            </a:r>
            <a:br>
              <a:rPr lang="en-GB" sz="3600" dirty="0">
                <a:latin typeface="Ebrima" panose="02000000000000000000" pitchFamily="2" charset="0"/>
                <a:ea typeface="Ebrima" panose="02000000000000000000" pitchFamily="2" charset="0"/>
                <a:cs typeface="Ebrima" panose="02000000000000000000" pitchFamily="2" charset="0"/>
              </a:rPr>
            </a:br>
            <a:br>
              <a:rPr lang="en-GB" sz="3600" dirty="0">
                <a:latin typeface="Ebrima" panose="02000000000000000000" pitchFamily="2" charset="0"/>
                <a:ea typeface="Ebrima" panose="02000000000000000000" pitchFamily="2" charset="0"/>
                <a:cs typeface="Ebrima" panose="02000000000000000000" pitchFamily="2" charset="0"/>
              </a:rPr>
            </a:br>
            <a:r>
              <a:rPr lang="en-GB" sz="3600" dirty="0">
                <a:latin typeface="Ebrima" panose="02000000000000000000" pitchFamily="2" charset="0"/>
                <a:ea typeface="Ebrima" panose="02000000000000000000" pitchFamily="2" charset="0"/>
                <a:cs typeface="Ebrima" panose="02000000000000000000" pitchFamily="2" charset="0"/>
              </a:rPr>
              <a:t>Any comments?</a:t>
            </a:r>
            <a:br>
              <a:rPr lang="en-GB" sz="3600" dirty="0">
                <a:latin typeface="Ebrima" panose="02000000000000000000" pitchFamily="2" charset="0"/>
                <a:ea typeface="Ebrima" panose="02000000000000000000" pitchFamily="2" charset="0"/>
                <a:cs typeface="Ebrima" panose="02000000000000000000" pitchFamily="2" charset="0"/>
              </a:rPr>
            </a:br>
            <a:br>
              <a:rPr lang="en-GB" sz="3600" dirty="0">
                <a:latin typeface="Ebrima" panose="02000000000000000000" pitchFamily="2" charset="0"/>
                <a:ea typeface="Ebrima" panose="02000000000000000000" pitchFamily="2" charset="0"/>
                <a:cs typeface="Ebrima" panose="02000000000000000000" pitchFamily="2" charset="0"/>
              </a:rPr>
            </a:br>
            <a:r>
              <a:rPr lang="en-GB" sz="3600" dirty="0">
                <a:latin typeface="Ebrima" panose="02000000000000000000" pitchFamily="2" charset="0"/>
                <a:ea typeface="Ebrima" panose="02000000000000000000" pitchFamily="2" charset="0"/>
                <a:cs typeface="Ebrima" panose="02000000000000000000" pitchFamily="2" charset="0"/>
              </a:rPr>
              <a:t>Areas to follow up re. staff knowledge?</a:t>
            </a:r>
          </a:p>
        </p:txBody>
      </p:sp>
    </p:spTree>
    <p:extLst>
      <p:ext uri="{BB962C8B-B14F-4D97-AF65-F5344CB8AC3E}">
        <p14:creationId xmlns:p14="http://schemas.microsoft.com/office/powerpoint/2010/main" val="151456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BF4EE-7ACD-44EC-8762-949B7D091923}"/>
              </a:ext>
            </a:extLst>
          </p:cNvPr>
          <p:cNvSpPr>
            <a:spLocks noGrp="1"/>
          </p:cNvSpPr>
          <p:nvPr>
            <p:ph type="title"/>
          </p:nvPr>
        </p:nvSpPr>
        <p:spPr/>
        <p:txBody>
          <a:bodyPr>
            <a:normAutofit/>
          </a:bodyPr>
          <a:lstStyle/>
          <a:p>
            <a:r>
              <a:rPr lang="en-GB" sz="4000" i="0" dirty="0">
                <a:latin typeface="Ebrima" panose="02000000000000000000" pitchFamily="2" charset="0"/>
                <a:ea typeface="Ebrima" panose="02000000000000000000" pitchFamily="2" charset="0"/>
                <a:cs typeface="Ebrima" panose="02000000000000000000" pitchFamily="2" charset="0"/>
              </a:rPr>
              <a:t>Focus areas in the session</a:t>
            </a:r>
          </a:p>
        </p:txBody>
      </p:sp>
      <p:sp>
        <p:nvSpPr>
          <p:cNvPr id="3" name="Content Placeholder 2">
            <a:extLst>
              <a:ext uri="{FF2B5EF4-FFF2-40B4-BE49-F238E27FC236}">
                <a16:creationId xmlns:a16="http://schemas.microsoft.com/office/drawing/2014/main" id="{1775138F-164B-4F91-94A6-8E547BFE306D}"/>
              </a:ext>
            </a:extLst>
          </p:cNvPr>
          <p:cNvSpPr>
            <a:spLocks noGrp="1"/>
          </p:cNvSpPr>
          <p:nvPr>
            <p:ph idx="1"/>
          </p:nvPr>
        </p:nvSpPr>
        <p:spPr>
          <a:xfrm>
            <a:off x="5184648" y="758952"/>
            <a:ext cx="6245352" cy="4002234"/>
          </a:xfrm>
        </p:spPr>
        <p:txBody>
          <a:bodyPr>
            <a:normAutofit/>
          </a:bodyPr>
          <a:lstStyle/>
          <a:p>
            <a:r>
              <a:rPr lang="en-GB" sz="2800" dirty="0">
                <a:latin typeface="Ebrima" panose="02000000000000000000" pitchFamily="2" charset="0"/>
                <a:ea typeface="Ebrima" panose="02000000000000000000" pitchFamily="2" charset="0"/>
                <a:cs typeface="Ebrima" panose="02000000000000000000" pitchFamily="2" charset="0"/>
              </a:rPr>
              <a:t>Review of current thinking related to sexually harmful behaviour</a:t>
            </a:r>
          </a:p>
          <a:p>
            <a:r>
              <a:rPr lang="en-GB" sz="2800" dirty="0">
                <a:latin typeface="Ebrima" panose="02000000000000000000" pitchFamily="2" charset="0"/>
                <a:ea typeface="Ebrima" panose="02000000000000000000" pitchFamily="2" charset="0"/>
                <a:cs typeface="Ebrima" panose="02000000000000000000" pitchFamily="2" charset="0"/>
              </a:rPr>
              <a:t>Reviewing the protective features of a positive safeguarding culture</a:t>
            </a:r>
          </a:p>
          <a:p>
            <a:r>
              <a:rPr lang="en-GB" sz="2800" dirty="0">
                <a:latin typeface="Ebrima" panose="02000000000000000000" pitchFamily="2" charset="0"/>
                <a:ea typeface="Ebrima" panose="02000000000000000000" pitchFamily="2" charset="0"/>
                <a:cs typeface="Ebrima" panose="02000000000000000000" pitchFamily="2" charset="0"/>
              </a:rPr>
              <a:t>Planning for change</a:t>
            </a:r>
          </a:p>
          <a:p>
            <a:r>
              <a:rPr lang="en-GB" sz="2800" dirty="0">
                <a:latin typeface="Ebrima" panose="02000000000000000000" pitchFamily="2" charset="0"/>
                <a:ea typeface="Ebrima" panose="02000000000000000000" pitchFamily="2" charset="0"/>
                <a:cs typeface="Ebrima" panose="02000000000000000000" pitchFamily="2" charset="0"/>
              </a:rPr>
              <a:t>Planning for staff updating</a:t>
            </a:r>
          </a:p>
          <a:p>
            <a:endParaRPr lang="en-GB" sz="2800" dirty="0">
              <a:latin typeface="Ebrima" panose="02000000000000000000" pitchFamily="2" charset="0"/>
              <a:ea typeface="Ebrima" panose="02000000000000000000" pitchFamily="2" charset="0"/>
              <a:cs typeface="Ebrima" panose="02000000000000000000" pitchFamily="2" charset="0"/>
            </a:endParaRPr>
          </a:p>
          <a:p>
            <a:pPr marL="0" indent="0">
              <a:buNone/>
            </a:pPr>
            <a:endParaRPr lang="en-GB" sz="28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814651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2D23-3382-4E77-A86F-9C79B54844E1}"/>
              </a:ext>
            </a:extLst>
          </p:cNvPr>
          <p:cNvSpPr>
            <a:spLocks noGrp="1"/>
          </p:cNvSpPr>
          <p:nvPr>
            <p:ph type="title"/>
          </p:nvPr>
        </p:nvSpPr>
        <p:spPr>
          <a:xfrm>
            <a:off x="73571" y="0"/>
            <a:ext cx="12034345" cy="1302323"/>
          </a:xfrm>
        </p:spPr>
        <p:txBody>
          <a:bodyPr>
            <a:noAutofit/>
          </a:bodyPr>
          <a:lstStyle/>
          <a:p>
            <a:r>
              <a:rPr lang="en-GB" sz="3600" dirty="0">
                <a:latin typeface="+mn-lt"/>
              </a:rPr>
              <a:t>Ofsted review in schools following the Everyone’s Invited website disclosures</a:t>
            </a:r>
          </a:p>
        </p:txBody>
      </p:sp>
      <p:sp>
        <p:nvSpPr>
          <p:cNvPr id="3" name="Content Placeholder 2">
            <a:extLst>
              <a:ext uri="{FF2B5EF4-FFF2-40B4-BE49-F238E27FC236}">
                <a16:creationId xmlns:a16="http://schemas.microsoft.com/office/drawing/2014/main" id="{5BCEA730-3026-4128-9B87-553210FD5CB1}"/>
              </a:ext>
            </a:extLst>
          </p:cNvPr>
          <p:cNvSpPr>
            <a:spLocks noGrp="1"/>
          </p:cNvSpPr>
          <p:nvPr>
            <p:ph idx="1"/>
          </p:nvPr>
        </p:nvSpPr>
        <p:spPr>
          <a:xfrm>
            <a:off x="838200" y="1537855"/>
            <a:ext cx="10515600" cy="5157235"/>
          </a:xfrm>
        </p:spPr>
        <p:txBody>
          <a:bodyPr>
            <a:normAutofit/>
          </a:bodyPr>
          <a:lstStyle/>
          <a:p>
            <a:pPr marL="0" indent="0">
              <a:buNone/>
            </a:pPr>
            <a:r>
              <a:rPr lang="en-GB" sz="2400" dirty="0">
                <a:latin typeface="Ebrima" panose="02000000000000000000" pitchFamily="2" charset="0"/>
                <a:ea typeface="Ebrima" panose="02000000000000000000" pitchFamily="2" charset="0"/>
                <a:cs typeface="Ebrima" panose="02000000000000000000" pitchFamily="2" charset="0"/>
              </a:rPr>
              <a:t>Transferable principles from the report re. sexually harmful behaviour . This was identified as a societal issue . School has a key part to play in supporting young people as does children’s social care.</a:t>
            </a:r>
          </a:p>
          <a:p>
            <a:pPr marL="0" indent="0">
              <a:buNone/>
            </a:pPr>
            <a:r>
              <a:rPr lang="en-US" sz="2400" dirty="0">
                <a:latin typeface="Ebrima" panose="02000000000000000000" pitchFamily="2" charset="0"/>
                <a:ea typeface="Ebrima" panose="02000000000000000000" pitchFamily="2" charset="0"/>
                <a:cs typeface="Ebrima" panose="02000000000000000000" pitchFamily="2" charset="0"/>
              </a:rPr>
              <a:t>The report </a:t>
            </a:r>
            <a:r>
              <a:rPr lang="en-US" sz="2400" i="1" dirty="0">
                <a:latin typeface="Ebrima" panose="02000000000000000000" pitchFamily="2" charset="0"/>
                <a:ea typeface="Ebrima" panose="02000000000000000000" pitchFamily="2" charset="0"/>
                <a:cs typeface="Ebrima" panose="02000000000000000000" pitchFamily="2" charset="0"/>
              </a:rPr>
              <a:t>“……has revealed how prevalent sexual harassment and online sexual abuse are for children and young people. It is concerning that for some children, incidents are so commonplace that they see no point in reporting them” </a:t>
            </a:r>
          </a:p>
          <a:p>
            <a:pPr marL="0" indent="0">
              <a:buNone/>
            </a:pPr>
            <a:r>
              <a:rPr lang="en-US" sz="2400" i="1" dirty="0">
                <a:latin typeface="Ebrima" panose="02000000000000000000" pitchFamily="2" charset="0"/>
                <a:ea typeface="Ebrima" panose="02000000000000000000" pitchFamily="2" charset="0"/>
                <a:cs typeface="Ebrima" panose="02000000000000000000" pitchFamily="2" charset="0"/>
              </a:rPr>
              <a:t>“</a:t>
            </a:r>
            <a:r>
              <a:rPr lang="en-US" sz="2400" b="0" i="1" dirty="0">
                <a:solidFill>
                  <a:srgbClr val="0B0C0C"/>
                </a:solidFill>
                <a:effectLst/>
                <a:latin typeface="Ebrima" panose="02000000000000000000" pitchFamily="2" charset="0"/>
                <a:ea typeface="Ebrima" panose="02000000000000000000" pitchFamily="2" charset="0"/>
                <a:cs typeface="Ebrima" panose="02000000000000000000" pitchFamily="2" charset="0"/>
              </a:rPr>
              <a:t>On our visits, girls told us that sexual harassment and online sexual abuse, such as being sent unsolicited explicit sexual material and being pressured to send nude pictures (‘nudes’), are much more prevalent than adults realise.”</a:t>
            </a:r>
            <a:endParaRPr lang="en-GB" sz="2400" i="1"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10970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2D23-3382-4E77-A86F-9C79B54844E1}"/>
              </a:ext>
            </a:extLst>
          </p:cNvPr>
          <p:cNvSpPr>
            <a:spLocks noGrp="1"/>
          </p:cNvSpPr>
          <p:nvPr>
            <p:ph type="title"/>
          </p:nvPr>
        </p:nvSpPr>
        <p:spPr>
          <a:xfrm>
            <a:off x="73571" y="0"/>
            <a:ext cx="12034345" cy="1302323"/>
          </a:xfrm>
        </p:spPr>
        <p:txBody>
          <a:bodyPr>
            <a:noAutofit/>
          </a:bodyPr>
          <a:lstStyle/>
          <a:p>
            <a:r>
              <a:rPr lang="en-GB" sz="3600" dirty="0">
                <a:latin typeface="+mn-lt"/>
              </a:rPr>
              <a:t>Ofsted review in schools following the Everyone’s Invited website disclosures</a:t>
            </a:r>
          </a:p>
        </p:txBody>
      </p:sp>
      <p:sp>
        <p:nvSpPr>
          <p:cNvPr id="3" name="Content Placeholder 2">
            <a:extLst>
              <a:ext uri="{FF2B5EF4-FFF2-40B4-BE49-F238E27FC236}">
                <a16:creationId xmlns:a16="http://schemas.microsoft.com/office/drawing/2014/main" id="{5BCEA730-3026-4128-9B87-553210FD5CB1}"/>
              </a:ext>
            </a:extLst>
          </p:cNvPr>
          <p:cNvSpPr>
            <a:spLocks noGrp="1"/>
          </p:cNvSpPr>
          <p:nvPr>
            <p:ph idx="1"/>
          </p:nvPr>
        </p:nvSpPr>
        <p:spPr>
          <a:xfrm>
            <a:off x="73571" y="1103971"/>
            <a:ext cx="11280229" cy="5591119"/>
          </a:xfrm>
        </p:spPr>
        <p:txBody>
          <a:bodyPr>
            <a:normAutofit/>
          </a:bodyPr>
          <a:lstStyle/>
          <a:p>
            <a:pPr marL="0" indent="0">
              <a:buNone/>
            </a:pPr>
            <a:r>
              <a:rPr lang="en-GB" sz="2400" i="1" dirty="0">
                <a:latin typeface="Ebrima" panose="02000000000000000000" pitchFamily="2" charset="0"/>
                <a:ea typeface="Ebrima" panose="02000000000000000000" pitchFamily="2" charset="0"/>
                <a:cs typeface="Ebrima" panose="02000000000000000000" pitchFamily="2" charset="0"/>
              </a:rPr>
              <a:t>“</a:t>
            </a:r>
            <a:r>
              <a:rPr lang="en-US" sz="2600" b="0" i="1" dirty="0">
                <a:solidFill>
                  <a:srgbClr val="0B0C0C"/>
                </a:solidFill>
                <a:effectLst/>
                <a:latin typeface="Ebrima" panose="02000000000000000000" pitchFamily="2" charset="0"/>
                <a:ea typeface="Ebrima" panose="02000000000000000000" pitchFamily="2" charset="0"/>
                <a:cs typeface="Ebrima" panose="02000000000000000000" pitchFamily="2" charset="0"/>
              </a:rPr>
              <a:t>The frequency of these harmful sexual behaviours means that some children and young people consider them normal.”</a:t>
            </a:r>
          </a:p>
          <a:p>
            <a:pPr marL="0" indent="0">
              <a:buNone/>
            </a:pPr>
            <a:endParaRPr lang="en-US" sz="2600" i="1" dirty="0">
              <a:solidFill>
                <a:srgbClr val="0B0C0C"/>
              </a:solidFill>
              <a:latin typeface="Ebrima" panose="02000000000000000000" pitchFamily="2" charset="0"/>
              <a:ea typeface="Ebrima" panose="02000000000000000000" pitchFamily="2" charset="0"/>
              <a:cs typeface="Ebrima" panose="02000000000000000000" pitchFamily="2" charset="0"/>
            </a:endParaRPr>
          </a:p>
          <a:p>
            <a:pPr marL="0" indent="0">
              <a:buNone/>
            </a:pPr>
            <a:r>
              <a:rPr lang="en-GB" sz="2600" i="1" dirty="0">
                <a:latin typeface="Ebrima" panose="02000000000000000000" pitchFamily="2" charset="0"/>
                <a:ea typeface="Ebrima" panose="02000000000000000000" pitchFamily="2" charset="0"/>
                <a:cs typeface="Ebrima" panose="02000000000000000000" pitchFamily="2" charset="0"/>
              </a:rPr>
              <a:t>“</a:t>
            </a:r>
            <a:r>
              <a:rPr lang="en-US" sz="2400" b="0" i="1" dirty="0">
                <a:solidFill>
                  <a:srgbClr val="0B0C0C"/>
                </a:solidFill>
                <a:effectLst/>
                <a:latin typeface="Ebrima" panose="02000000000000000000" pitchFamily="2" charset="0"/>
                <a:ea typeface="Ebrima" panose="02000000000000000000" pitchFamily="2" charset="0"/>
                <a:cs typeface="Ebrima" panose="02000000000000000000" pitchFamily="2" charset="0"/>
              </a:rPr>
              <a:t>When we asked children and young people where sexual violence occurred, they typically talked about unsupervised spaces outside of school, such as parties or parks without adults present……………………”</a:t>
            </a:r>
            <a:endParaRPr lang="en-GB" sz="2600" i="1"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77402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5176844-69C3-4F79-BE38-EA5BDDF4F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DC2D23-3382-4E77-A86F-9C79B54844E1}"/>
              </a:ext>
            </a:extLst>
          </p:cNvPr>
          <p:cNvSpPr>
            <a:spLocks noGrp="1"/>
          </p:cNvSpPr>
          <p:nvPr>
            <p:ph type="title"/>
          </p:nvPr>
        </p:nvSpPr>
        <p:spPr>
          <a:xfrm>
            <a:off x="758953" y="758951"/>
            <a:ext cx="2140364" cy="1966747"/>
          </a:xfrm>
        </p:spPr>
        <p:txBody>
          <a:bodyPr vert="horz" lIns="91440" tIns="45720" rIns="91440" bIns="45720" rtlCol="0" anchor="ctr">
            <a:normAutofit/>
          </a:bodyPr>
          <a:lstStyle/>
          <a:p>
            <a:r>
              <a:rPr lang="en-US" sz="2400" i="1" kern="1200" spc="100" baseline="0" dirty="0">
                <a:solidFill>
                  <a:schemeClr val="tx1">
                    <a:lumMod val="85000"/>
                    <a:lumOff val="15000"/>
                  </a:schemeClr>
                </a:solidFill>
                <a:latin typeface="Ebrima" panose="02000000000000000000" pitchFamily="2" charset="0"/>
                <a:ea typeface="Ebrima" panose="02000000000000000000" pitchFamily="2" charset="0"/>
                <a:cs typeface="Ebrima" panose="02000000000000000000" pitchFamily="2" charset="0"/>
              </a:rPr>
              <a:t>What are the range of sexual behaviours?</a:t>
            </a:r>
          </a:p>
        </p:txBody>
      </p:sp>
      <p:cxnSp>
        <p:nvCxnSpPr>
          <p:cNvPr id="23" name="Straight Connector 22">
            <a:extLst>
              <a:ext uri="{FF2B5EF4-FFF2-40B4-BE49-F238E27FC236}">
                <a16:creationId xmlns:a16="http://schemas.microsoft.com/office/drawing/2014/main" id="{AEF97C72-3F89-4F0A-9629-01818B389C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8503" y="2954301"/>
            <a:ext cx="4754880" cy="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7" name="Rectangle 2">
            <a:extLst>
              <a:ext uri="{FF2B5EF4-FFF2-40B4-BE49-F238E27FC236}">
                <a16:creationId xmlns:a16="http://schemas.microsoft.com/office/drawing/2014/main" id="{A18B04FB-32D5-419A-AB6E-2F8E673C37B5}"/>
              </a:ext>
            </a:extLst>
          </p:cNvPr>
          <p:cNvSpPr>
            <a:spLocks noChangeArrowheads="1"/>
          </p:cNvSpPr>
          <p:nvPr/>
        </p:nvSpPr>
        <p:spPr bwMode="auto">
          <a:xfrm>
            <a:off x="758826" y="3161684"/>
            <a:ext cx="3166403" cy="262040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82880" marR="0" lvl="0" indent="0" eaLnBrk="1" fontAlgn="base" hangingPunct="1">
              <a:lnSpc>
                <a:spcPct val="110000"/>
              </a:lnSpc>
              <a:spcBef>
                <a:spcPts val="400"/>
              </a:spcBef>
              <a:spcAft>
                <a:spcPts val="400"/>
              </a:spcAft>
              <a:buSzTx/>
              <a:buFont typeface="Arial" panose="020B0604020202020204" pitchFamily="34" charset="0"/>
              <a:buNone/>
              <a:tabLst/>
            </a:pPr>
            <a:r>
              <a:rPr kumimoji="0" lang="en-US" altLang="en-US" b="1" i="0" u="none" strike="noStrike" cap="none" normalizeH="0" baseline="0" dirty="0">
                <a:ln>
                  <a:noFill/>
                </a:ln>
                <a:solidFill>
                  <a:schemeClr val="tx1">
                    <a:lumMod val="85000"/>
                    <a:lumOff val="15000"/>
                  </a:schemeClr>
                </a:solidFill>
                <a:effectLst/>
                <a:latin typeface="+mn-lt"/>
              </a:rPr>
              <a:t>Figure 1. Definition: Sexual behaviours across a continuum</a:t>
            </a:r>
            <a:endParaRPr kumimoji="0" lang="en-US" altLang="en-US" b="0" i="0" u="none" strike="noStrike" cap="none" normalizeH="0" baseline="0" dirty="0">
              <a:ln>
                <a:noFill/>
              </a:ln>
              <a:solidFill>
                <a:schemeClr val="tx1">
                  <a:lumMod val="85000"/>
                  <a:lumOff val="15000"/>
                </a:schemeClr>
              </a:solidFill>
              <a:effectLst/>
              <a:latin typeface="+mn-lt"/>
            </a:endParaRPr>
          </a:p>
        </p:txBody>
      </p:sp>
      <p:sp>
        <p:nvSpPr>
          <p:cNvPr id="25" name="Freeform 6">
            <a:extLst>
              <a:ext uri="{FF2B5EF4-FFF2-40B4-BE49-F238E27FC236}">
                <a16:creationId xmlns:a16="http://schemas.microsoft.com/office/drawing/2014/main" id="{A101E513-AF74-4E9D-A31F-996642507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dirty="0"/>
          </a:p>
        </p:txBody>
      </p:sp>
      <p:graphicFrame>
        <p:nvGraphicFramePr>
          <p:cNvPr id="6" name="Content Placeholder 5">
            <a:extLst>
              <a:ext uri="{FF2B5EF4-FFF2-40B4-BE49-F238E27FC236}">
                <a16:creationId xmlns:a16="http://schemas.microsoft.com/office/drawing/2014/main" id="{D308E350-B82A-4FA0-AEAD-51C8186F5A50}"/>
              </a:ext>
            </a:extLst>
          </p:cNvPr>
          <p:cNvGraphicFramePr>
            <a:graphicFrameLocks noGrp="1"/>
          </p:cNvGraphicFramePr>
          <p:nvPr>
            <p:ph idx="1"/>
            <p:extLst>
              <p:ext uri="{D42A27DB-BD31-4B8C-83A1-F6EECF244321}">
                <p14:modId xmlns:p14="http://schemas.microsoft.com/office/powerpoint/2010/main" val="195471973"/>
              </p:ext>
            </p:extLst>
          </p:nvPr>
        </p:nvGraphicFramePr>
        <p:xfrm>
          <a:off x="5096108" y="434903"/>
          <a:ext cx="7170233" cy="6315014"/>
        </p:xfrm>
        <a:graphic>
          <a:graphicData uri="http://schemas.openxmlformats.org/drawingml/2006/table">
            <a:tbl>
              <a:tblPr firstRow="1" bandRow="1">
                <a:noFill/>
              </a:tblPr>
              <a:tblGrid>
                <a:gridCol w="1584480">
                  <a:extLst>
                    <a:ext uri="{9D8B030D-6E8A-4147-A177-3AD203B41FA5}">
                      <a16:colId xmlns:a16="http://schemas.microsoft.com/office/drawing/2014/main" val="651801690"/>
                    </a:ext>
                  </a:extLst>
                </a:gridCol>
                <a:gridCol w="1389048">
                  <a:extLst>
                    <a:ext uri="{9D8B030D-6E8A-4147-A177-3AD203B41FA5}">
                      <a16:colId xmlns:a16="http://schemas.microsoft.com/office/drawing/2014/main" val="2594931149"/>
                    </a:ext>
                  </a:extLst>
                </a:gridCol>
                <a:gridCol w="1370982">
                  <a:extLst>
                    <a:ext uri="{9D8B030D-6E8A-4147-A177-3AD203B41FA5}">
                      <a16:colId xmlns:a16="http://schemas.microsoft.com/office/drawing/2014/main" val="372692446"/>
                    </a:ext>
                  </a:extLst>
                </a:gridCol>
                <a:gridCol w="1444887">
                  <a:extLst>
                    <a:ext uri="{9D8B030D-6E8A-4147-A177-3AD203B41FA5}">
                      <a16:colId xmlns:a16="http://schemas.microsoft.com/office/drawing/2014/main" val="1835823169"/>
                    </a:ext>
                  </a:extLst>
                </a:gridCol>
                <a:gridCol w="1380836">
                  <a:extLst>
                    <a:ext uri="{9D8B030D-6E8A-4147-A177-3AD203B41FA5}">
                      <a16:colId xmlns:a16="http://schemas.microsoft.com/office/drawing/2014/main" val="1112842923"/>
                    </a:ext>
                  </a:extLst>
                </a:gridCol>
              </a:tblGrid>
              <a:tr h="573097">
                <a:tc>
                  <a:txBody>
                    <a:bodyPr/>
                    <a:lstStyle/>
                    <a:p>
                      <a:pPr algn="l" fontAlgn="t"/>
                      <a:r>
                        <a:rPr lang="en-GB"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Normal</a:t>
                      </a:r>
                    </a:p>
                  </a:txBody>
                  <a:tcPr marL="34444" marR="34444" marT="11487" marB="68888" anchor="b">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algn="l" fontAlgn="t"/>
                      <a:r>
                        <a:rPr lang="en-GB"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Inappropriate</a:t>
                      </a:r>
                    </a:p>
                  </a:txBody>
                  <a:tcPr marL="34444" marR="34444" marT="11487" marB="68888" anchor="b">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algn="l" fontAlgn="t"/>
                      <a:r>
                        <a:rPr lang="en-GB"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Problematic</a:t>
                      </a:r>
                    </a:p>
                  </a:txBody>
                  <a:tcPr marL="34444" marR="34444" marT="11487" marB="68888" anchor="b">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algn="l" fontAlgn="t"/>
                      <a:r>
                        <a:rPr lang="en-GB"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Abusive</a:t>
                      </a:r>
                    </a:p>
                  </a:txBody>
                  <a:tcPr marL="34444" marR="34444" marT="11487" marB="68888" anchor="b">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tc>
                  <a:txBody>
                    <a:bodyPr/>
                    <a:lstStyle/>
                    <a:p>
                      <a:pPr algn="l" fontAlgn="t"/>
                      <a:r>
                        <a:rPr lang="en-GB"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Violent</a:t>
                      </a:r>
                    </a:p>
                  </a:txBody>
                  <a:tcPr marL="34444" marR="34444" marT="11487" marB="68888" anchor="b">
                    <a:lnL w="12700" cmpd="sng">
                      <a:noFill/>
                      <a:prstDash val="solid"/>
                    </a:lnL>
                    <a:lnR w="12700" cmpd="sng">
                      <a:noFill/>
                      <a:prstDash val="solid"/>
                    </a:lnR>
                    <a:lnT w="12700" cap="flat" cmpd="sng" algn="ctr">
                      <a:solidFill>
                        <a:schemeClr val="accent1"/>
                      </a:solidFill>
                      <a:prstDash val="solid"/>
                    </a:lnT>
                    <a:lnB w="12700" cmpd="sng">
                      <a:noFill/>
                      <a:prstDash val="solid"/>
                    </a:lnB>
                    <a:noFill/>
                  </a:tcPr>
                </a:tc>
                <a:extLst>
                  <a:ext uri="{0D108BD9-81ED-4DB2-BD59-A6C34878D82A}">
                    <a16:rowId xmlns:a16="http://schemas.microsoft.com/office/drawing/2014/main" val="2264236338"/>
                  </a:ext>
                </a:extLst>
              </a:tr>
              <a:tr h="5741917">
                <a:tc>
                  <a:txBody>
                    <a:bodyPr/>
                    <a:lstStyle/>
                    <a:p>
                      <a:pPr fontAlgn="t"/>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-Developmentally expected</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Socially acceptable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Consensual, mutual, reciprocal</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Shared decision-making</a:t>
                      </a:r>
                    </a:p>
                  </a:txBody>
                  <a:tcPr marL="34444" marR="34444" marT="11487" marB="68888">
                    <a:lnL w="12700" cmpd="sng">
                      <a:noFill/>
                      <a:prstDash val="solid"/>
                    </a:lnL>
                    <a:lnR w="12700" cmpd="sng">
                      <a:noFill/>
                      <a:prstDash val="solid"/>
                    </a:lnR>
                    <a:lnT w="12700" cmpd="sng">
                      <a:noFill/>
                      <a:prstDash val="solid"/>
                    </a:lnT>
                    <a:lnB w="12700" cmpd="sng">
                      <a:noFill/>
                      <a:prstDash val="solid"/>
                    </a:lnB>
                    <a:noFill/>
                  </a:tcPr>
                </a:tc>
                <a:tc>
                  <a:txBody>
                    <a:bodyPr/>
                    <a:lstStyle/>
                    <a:p>
                      <a:pPr fontAlgn="t"/>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Single instances of inappropriate sexual behaviour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Socially acceptable behaviour within peer group</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Context for behaviour may be inappropriate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Generally consensual and reciprocal</a:t>
                      </a:r>
                    </a:p>
                  </a:txBody>
                  <a:tcPr marL="34444" marR="34444" marT="11487" marB="68888">
                    <a:lnL w="12700" cmpd="sng">
                      <a:noFill/>
                      <a:prstDash val="solid"/>
                    </a:lnL>
                    <a:lnR w="12700" cmpd="sng">
                      <a:noFill/>
                      <a:prstDash val="solid"/>
                    </a:lnR>
                    <a:lnT w="12700" cmpd="sng">
                      <a:noFill/>
                      <a:prstDash val="solid"/>
                    </a:lnT>
                    <a:lnB w="12700" cmpd="sng">
                      <a:noFill/>
                      <a:prstDash val="solid"/>
                    </a:lnB>
                    <a:noFill/>
                  </a:tcPr>
                </a:tc>
                <a:tc>
                  <a:txBody>
                    <a:bodyPr/>
                    <a:lstStyle/>
                    <a:p>
                      <a:pPr fontAlgn="t"/>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Problematic and concerning behaviour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Developmentally unusual and socially unexpected</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No overt elements of victimisation</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Consent issues may be unclear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May lack reciprocity or equal power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May include levels of compulsivity</a:t>
                      </a:r>
                    </a:p>
                  </a:txBody>
                  <a:tcPr marL="34444" marR="34444" marT="11487" marB="68888">
                    <a:lnL w="12700" cmpd="sng">
                      <a:noFill/>
                      <a:prstDash val="solid"/>
                    </a:lnL>
                    <a:lnR w="12700" cmpd="sng">
                      <a:noFill/>
                      <a:prstDash val="solid"/>
                    </a:lnR>
                    <a:lnT w="12700" cmpd="sng">
                      <a:noFill/>
                      <a:prstDash val="solid"/>
                    </a:lnT>
                    <a:lnB w="12700" cmpd="sng">
                      <a:noFill/>
                      <a:prstDash val="solid"/>
                    </a:lnB>
                    <a:noFill/>
                  </a:tcPr>
                </a:tc>
                <a:tc>
                  <a:txBody>
                    <a:bodyPr/>
                    <a:lstStyle/>
                    <a:p>
                      <a:pPr fontAlgn="t"/>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Victimising intent or outcome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Includes misuse of power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Coercion and force to ensure victim compliance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Intrusive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Informed consent lacking or not able to be freely given by victim</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May include elements of expressive violence</a:t>
                      </a:r>
                    </a:p>
                  </a:txBody>
                  <a:tcPr marL="34444" marR="34444" marT="11487" marB="68888">
                    <a:lnL w="12700" cmpd="sng">
                      <a:noFill/>
                      <a:prstDash val="solid"/>
                    </a:lnL>
                    <a:lnR w="12700" cmpd="sng">
                      <a:noFill/>
                      <a:prstDash val="solid"/>
                    </a:lnR>
                    <a:lnT w="12700" cmpd="sng">
                      <a:noFill/>
                      <a:prstDash val="solid"/>
                    </a:lnT>
                    <a:lnB w="12700" cmpd="sng">
                      <a:noFill/>
                      <a:prstDash val="solid"/>
                    </a:lnB>
                    <a:noFill/>
                  </a:tcPr>
                </a:tc>
                <a:tc>
                  <a:txBody>
                    <a:bodyPr/>
                    <a:lstStyle/>
                    <a:p>
                      <a:pPr fontAlgn="t"/>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Physically violent sexual abuse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Highly intrusive</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Instrumental violence that is psychologically and/or sexually arousing to the perpetrator</a:t>
                      </a:r>
                      <a:b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br>
                      <a:r>
                        <a:rPr lang="en-US" sz="1400" b="0" cap="none" spc="0" dirty="0">
                          <a:solidFill>
                            <a:schemeClr val="tx1"/>
                          </a:solidFill>
                          <a:effectLst/>
                          <a:latin typeface="Ebrima" panose="02000000000000000000" pitchFamily="2" charset="0"/>
                          <a:ea typeface="Ebrima" panose="02000000000000000000" pitchFamily="2" charset="0"/>
                          <a:cs typeface="Ebrima" panose="02000000000000000000" pitchFamily="2" charset="0"/>
                        </a:rPr>
                        <a:t>- Sadism</a:t>
                      </a:r>
                    </a:p>
                  </a:txBody>
                  <a:tcPr marL="34444" marR="34444" marT="11487" marB="688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951191679"/>
                  </a:ext>
                </a:extLst>
              </a:tr>
            </a:tbl>
          </a:graphicData>
        </a:graphic>
      </p:graphicFrame>
    </p:spTree>
    <p:extLst>
      <p:ext uri="{BB962C8B-B14F-4D97-AF65-F5344CB8AC3E}">
        <p14:creationId xmlns:p14="http://schemas.microsoft.com/office/powerpoint/2010/main" val="2272579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CCF7F-5224-4803-A99F-7592D02560AA}"/>
              </a:ext>
            </a:extLst>
          </p:cNvPr>
          <p:cNvSpPr>
            <a:spLocks noGrp="1"/>
          </p:cNvSpPr>
          <p:nvPr>
            <p:ph type="title"/>
          </p:nvPr>
        </p:nvSpPr>
        <p:spPr/>
        <p:txBody>
          <a:bodyPr>
            <a:normAutofit/>
          </a:bodyPr>
          <a:lstStyle/>
          <a:p>
            <a:r>
              <a:rPr lang="en-GB" sz="3600" dirty="0"/>
              <a:t>Culture is……………</a:t>
            </a:r>
          </a:p>
        </p:txBody>
      </p:sp>
      <p:sp>
        <p:nvSpPr>
          <p:cNvPr id="3" name="Content Placeholder 2">
            <a:extLst>
              <a:ext uri="{FF2B5EF4-FFF2-40B4-BE49-F238E27FC236}">
                <a16:creationId xmlns:a16="http://schemas.microsoft.com/office/drawing/2014/main" id="{B6B0E8F4-FA65-414B-9F15-93730560306A}"/>
              </a:ext>
            </a:extLst>
          </p:cNvPr>
          <p:cNvSpPr>
            <a:spLocks noGrp="1"/>
          </p:cNvSpPr>
          <p:nvPr>
            <p:ph idx="1"/>
          </p:nvPr>
        </p:nvSpPr>
        <p:spPr>
          <a:xfrm>
            <a:off x="5184648" y="758951"/>
            <a:ext cx="6245352" cy="5967669"/>
          </a:xfrm>
        </p:spPr>
        <p:txBody>
          <a:bodyPr>
            <a:normAutofit fontScale="92500" lnSpcReduction="10000"/>
          </a:bodyPr>
          <a:lstStyle/>
          <a:p>
            <a:r>
              <a:rPr lang="en-GB" sz="2800" dirty="0">
                <a:latin typeface="Ebrima" panose="02000000000000000000" pitchFamily="2" charset="0"/>
                <a:ea typeface="Ebrima" panose="02000000000000000000" pitchFamily="2" charset="0"/>
                <a:cs typeface="Ebrima" panose="02000000000000000000" pitchFamily="2" charset="0"/>
              </a:rPr>
              <a:t>about leadership </a:t>
            </a:r>
          </a:p>
          <a:p>
            <a:r>
              <a:rPr lang="en-GB" sz="2800" dirty="0">
                <a:latin typeface="Ebrima" panose="02000000000000000000" pitchFamily="2" charset="0"/>
                <a:ea typeface="Ebrima" panose="02000000000000000000" pitchFamily="2" charset="0"/>
                <a:cs typeface="Ebrima" panose="02000000000000000000" pitchFamily="2" charset="0"/>
              </a:rPr>
              <a:t>about connections </a:t>
            </a:r>
          </a:p>
          <a:p>
            <a:r>
              <a:rPr lang="en-GB" sz="2800" dirty="0">
                <a:latin typeface="Ebrima" panose="02000000000000000000" pitchFamily="2" charset="0"/>
                <a:ea typeface="Ebrima" panose="02000000000000000000" pitchFamily="2" charset="0"/>
                <a:cs typeface="Ebrima" panose="02000000000000000000" pitchFamily="2" charset="0"/>
              </a:rPr>
              <a:t>about communication</a:t>
            </a:r>
          </a:p>
          <a:p>
            <a:r>
              <a:rPr lang="en-GB" sz="2800" dirty="0">
                <a:latin typeface="Ebrima" panose="02000000000000000000" pitchFamily="2" charset="0"/>
                <a:ea typeface="Ebrima" panose="02000000000000000000" pitchFamily="2" charset="0"/>
                <a:cs typeface="Ebrima" panose="02000000000000000000" pitchFamily="2" charset="0"/>
              </a:rPr>
              <a:t>fundamental</a:t>
            </a:r>
          </a:p>
          <a:p>
            <a:r>
              <a:rPr lang="en-GB" sz="2800" dirty="0">
                <a:latin typeface="Ebrima" panose="02000000000000000000" pitchFamily="2" charset="0"/>
                <a:ea typeface="Ebrima" panose="02000000000000000000" pitchFamily="2" charset="0"/>
                <a:cs typeface="Ebrima" panose="02000000000000000000" pitchFamily="2" charset="0"/>
              </a:rPr>
              <a:t>a positive model</a:t>
            </a:r>
          </a:p>
          <a:p>
            <a:r>
              <a:rPr lang="en-GB" sz="2800" dirty="0">
                <a:latin typeface="Ebrima" panose="02000000000000000000" pitchFamily="2" charset="0"/>
                <a:ea typeface="Ebrima" panose="02000000000000000000" pitchFamily="2" charset="0"/>
                <a:cs typeface="Ebrima" panose="02000000000000000000" pitchFamily="2" charset="0"/>
              </a:rPr>
              <a:t>a positive model of behaviour which is shared , known and understood</a:t>
            </a:r>
          </a:p>
          <a:p>
            <a:r>
              <a:rPr lang="en-GB" sz="2800" dirty="0">
                <a:latin typeface="Ebrima" panose="02000000000000000000" pitchFamily="2" charset="0"/>
                <a:ea typeface="Ebrima" panose="02000000000000000000" pitchFamily="2" charset="0"/>
                <a:cs typeface="Ebrima" panose="02000000000000000000" pitchFamily="2" charset="0"/>
              </a:rPr>
              <a:t>shared vision</a:t>
            </a:r>
          </a:p>
          <a:p>
            <a:r>
              <a:rPr lang="en-GB" sz="2800" dirty="0">
                <a:latin typeface="Ebrima" panose="02000000000000000000" pitchFamily="2" charset="0"/>
                <a:ea typeface="Ebrima" panose="02000000000000000000" pitchFamily="2" charset="0"/>
                <a:cs typeface="Ebrima" panose="02000000000000000000" pitchFamily="2" charset="0"/>
              </a:rPr>
              <a:t>common beliefs , values and actions</a:t>
            </a:r>
          </a:p>
          <a:p>
            <a:r>
              <a:rPr lang="en-GB" sz="2800" dirty="0">
                <a:latin typeface="Ebrima" panose="02000000000000000000" pitchFamily="2" charset="0"/>
                <a:ea typeface="Ebrima" panose="02000000000000000000" pitchFamily="2" charset="0"/>
                <a:cs typeface="Ebrima" panose="02000000000000000000" pitchFamily="2" charset="0"/>
              </a:rPr>
              <a:t>CULTURE IS WEAKER WHEN CONNECTIONS ARE POOR OR INFREQUENT</a:t>
            </a:r>
          </a:p>
          <a:p>
            <a:endParaRPr lang="en-GB" dirty="0"/>
          </a:p>
          <a:p>
            <a:endParaRPr lang="en-GB" dirty="0"/>
          </a:p>
          <a:p>
            <a:endParaRPr lang="en-GB" dirty="0"/>
          </a:p>
          <a:p>
            <a:endParaRPr lang="en-GB" dirty="0"/>
          </a:p>
          <a:p>
            <a:endParaRPr lang="en-GB" dirty="0"/>
          </a:p>
        </p:txBody>
      </p:sp>
      <p:pic>
        <p:nvPicPr>
          <p:cNvPr id="4" name="Picture 3">
            <a:extLst>
              <a:ext uri="{FF2B5EF4-FFF2-40B4-BE49-F238E27FC236}">
                <a16:creationId xmlns:a16="http://schemas.microsoft.com/office/drawing/2014/main" id="{6A4406CF-36A9-42EE-BEF3-8FE58336CEE5}"/>
              </a:ext>
            </a:extLst>
          </p:cNvPr>
          <p:cNvPicPr>
            <a:picLocks noChangeAspect="1"/>
          </p:cNvPicPr>
          <p:nvPr/>
        </p:nvPicPr>
        <p:blipFill>
          <a:blip r:embed="rId3"/>
          <a:stretch>
            <a:fillRect/>
          </a:stretch>
        </p:blipFill>
        <p:spPr>
          <a:xfrm>
            <a:off x="1037738" y="5229922"/>
            <a:ext cx="2104511" cy="971312"/>
          </a:xfrm>
          <a:prstGeom prst="rect">
            <a:avLst/>
          </a:prstGeom>
        </p:spPr>
      </p:pic>
    </p:spTree>
    <p:extLst>
      <p:ext uri="{BB962C8B-B14F-4D97-AF65-F5344CB8AC3E}">
        <p14:creationId xmlns:p14="http://schemas.microsoft.com/office/powerpoint/2010/main" val="2385198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2D23-3382-4E77-A86F-9C79B54844E1}"/>
              </a:ext>
            </a:extLst>
          </p:cNvPr>
          <p:cNvSpPr>
            <a:spLocks noGrp="1"/>
          </p:cNvSpPr>
          <p:nvPr>
            <p:ph type="title"/>
          </p:nvPr>
        </p:nvSpPr>
        <p:spPr>
          <a:xfrm>
            <a:off x="73571" y="0"/>
            <a:ext cx="12034345" cy="1302323"/>
          </a:xfrm>
        </p:spPr>
        <p:txBody>
          <a:bodyPr>
            <a:noAutofit/>
          </a:bodyPr>
          <a:lstStyle/>
          <a:p>
            <a:r>
              <a:rPr lang="en-GB" sz="3600" dirty="0">
                <a:solidFill>
                  <a:srgbClr val="000000"/>
                </a:solidFill>
                <a:effectLst/>
                <a:latin typeface="+mn-lt"/>
                <a:ea typeface="Times New Roman" panose="02020603050405020304" pitchFamily="18" charset="0"/>
                <a:cs typeface="Times New Roman" panose="02020603050405020304" pitchFamily="18" charset="0"/>
              </a:rPr>
              <a:t>A good culture arises from messages that promote traits like collaboration, honesty, and hard work.</a:t>
            </a:r>
            <a:br>
              <a:rPr lang="en-GB" sz="3600" dirty="0">
                <a:effectLst/>
                <a:latin typeface="+mn-lt"/>
                <a:ea typeface="Calibri" panose="020F0502020204030204" pitchFamily="34" charset="0"/>
                <a:cs typeface="Times New Roman" panose="02020603050405020304" pitchFamily="18" charset="0"/>
              </a:rPr>
            </a:br>
            <a:endParaRPr lang="en-GB" sz="3600" dirty="0">
              <a:latin typeface="+mn-lt"/>
            </a:endParaRPr>
          </a:p>
        </p:txBody>
      </p:sp>
      <p:sp>
        <p:nvSpPr>
          <p:cNvPr id="3" name="Content Placeholder 2">
            <a:extLst>
              <a:ext uri="{FF2B5EF4-FFF2-40B4-BE49-F238E27FC236}">
                <a16:creationId xmlns:a16="http://schemas.microsoft.com/office/drawing/2014/main" id="{5BCEA730-3026-4128-9B87-553210FD5CB1}"/>
              </a:ext>
            </a:extLst>
          </p:cNvPr>
          <p:cNvSpPr>
            <a:spLocks noGrp="1"/>
          </p:cNvSpPr>
          <p:nvPr>
            <p:ph idx="1"/>
          </p:nvPr>
        </p:nvSpPr>
        <p:spPr>
          <a:xfrm>
            <a:off x="838200" y="1537855"/>
            <a:ext cx="10515600" cy="5157235"/>
          </a:xfrm>
        </p:spPr>
        <p:txBody>
          <a:bodyPr>
            <a:normAutofit/>
          </a:bodyPr>
          <a:lstStyle/>
          <a:p>
            <a:pPr marL="514350" indent="-514350">
              <a:buAutoNum type="arabicPeriod"/>
            </a:pP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Fundamental beliefs and assumptions</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or the things that the team at your </a:t>
            </a:r>
            <a:r>
              <a:rPr lang="en-GB" sz="2800" dirty="0">
                <a:solidFill>
                  <a:srgbClr val="000000"/>
                </a:solidFill>
                <a:latin typeface="Ebrima" panose="02000000000000000000" pitchFamily="2" charset="0"/>
                <a:ea typeface="Ebrima" panose="02000000000000000000" pitchFamily="2" charset="0"/>
                <a:cs typeface="Ebrima" panose="02000000000000000000" pitchFamily="2" charset="0"/>
              </a:rPr>
              <a:t>home</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consider to be true. </a:t>
            </a:r>
          </a:p>
          <a:p>
            <a:pPr marL="514350" indent="-514350">
              <a:buAutoNum type="arabicPeriod"/>
            </a:pP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Shared values</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or the judgments people at your home make about those belief and assumptions — whether they are right or wrong, good or bad, just or unjust. </a:t>
            </a:r>
          </a:p>
          <a:p>
            <a:pPr marL="514350" indent="-514350">
              <a:buAutoNum type="arabicPeriod"/>
            </a:pP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Norms</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or how members believe they </a:t>
            </a:r>
            <a:r>
              <a:rPr lang="en-GB" sz="2800" i="1" dirty="0">
                <a:solidFill>
                  <a:srgbClr val="000000"/>
                </a:solidFill>
                <a:effectLst/>
                <a:latin typeface="Ebrima" panose="02000000000000000000" pitchFamily="2" charset="0"/>
                <a:ea typeface="Ebrima" panose="02000000000000000000" pitchFamily="2" charset="0"/>
                <a:cs typeface="Ebrima" panose="02000000000000000000" pitchFamily="2" charset="0"/>
              </a:rPr>
              <a:t>should </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act and behave, or what they think is expected of them</a:t>
            </a:r>
          </a:p>
          <a:p>
            <a:pPr marL="514350" indent="-514350">
              <a:buAutoNum type="arabicPeriod"/>
            </a:pPr>
            <a:endParaRPr lang="en-GB" dirty="0"/>
          </a:p>
        </p:txBody>
      </p:sp>
    </p:spTree>
    <p:extLst>
      <p:ext uri="{BB962C8B-B14F-4D97-AF65-F5344CB8AC3E}">
        <p14:creationId xmlns:p14="http://schemas.microsoft.com/office/powerpoint/2010/main" val="11236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E5834-E36D-4763-9FBF-58B52E3E48A9}"/>
              </a:ext>
            </a:extLst>
          </p:cNvPr>
          <p:cNvSpPr>
            <a:spLocks noGrp="1"/>
          </p:cNvSpPr>
          <p:nvPr>
            <p:ph type="title"/>
          </p:nvPr>
        </p:nvSpPr>
        <p:spPr>
          <a:xfrm>
            <a:off x="0" y="157656"/>
            <a:ext cx="12192000" cy="1144668"/>
          </a:xfrm>
        </p:spPr>
        <p:txBody>
          <a:bodyPr>
            <a:noAutofit/>
          </a:bodyPr>
          <a:lstStyle/>
          <a:p>
            <a:r>
              <a:rPr kumimoji="0" lang="en-GB" sz="3600" b="1"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A good culture arises from messages that promote traits like collaboration, honesty, and hard work.</a:t>
            </a:r>
            <a:endParaRPr lang="en-GB" sz="3600" dirty="0"/>
          </a:p>
        </p:txBody>
      </p:sp>
      <p:sp>
        <p:nvSpPr>
          <p:cNvPr id="3" name="Content Placeholder 2">
            <a:extLst>
              <a:ext uri="{FF2B5EF4-FFF2-40B4-BE49-F238E27FC236}">
                <a16:creationId xmlns:a16="http://schemas.microsoft.com/office/drawing/2014/main" id="{FBBC954F-20AD-46C8-9CDE-96EDA96BD217}"/>
              </a:ext>
            </a:extLst>
          </p:cNvPr>
          <p:cNvSpPr>
            <a:spLocks noGrp="1"/>
          </p:cNvSpPr>
          <p:nvPr>
            <p:ph idx="1"/>
          </p:nvPr>
        </p:nvSpPr>
        <p:spPr>
          <a:xfrm>
            <a:off x="357352" y="1608082"/>
            <a:ext cx="11072648" cy="4948835"/>
          </a:xfrm>
        </p:spPr>
        <p:txBody>
          <a:bodyPr>
            <a:normAutofit/>
          </a:bodyPr>
          <a:lstStyle/>
          <a:p>
            <a:pPr marL="0" indent="0">
              <a:buNone/>
            </a:pPr>
            <a:r>
              <a:rPr lang="en-GB" sz="2800" b="1" dirty="0">
                <a:solidFill>
                  <a:srgbClr val="000000"/>
                </a:solidFill>
                <a:effectLst/>
                <a:latin typeface="Open Sans" panose="020B0606030504020204" pitchFamily="34" charset="0"/>
                <a:ea typeface="Times New Roman" panose="02020603050405020304" pitchFamily="18" charset="0"/>
              </a:rPr>
              <a:t>4. </a:t>
            </a: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Patterns and behaviours</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or the way people </a:t>
            </a:r>
            <a:r>
              <a:rPr lang="en-GB" sz="2800" i="1" dirty="0">
                <a:solidFill>
                  <a:srgbClr val="000000"/>
                </a:solidFill>
                <a:effectLst/>
                <a:latin typeface="Ebrima" panose="02000000000000000000" pitchFamily="2" charset="0"/>
                <a:ea typeface="Ebrima" panose="02000000000000000000" pitchFamily="2" charset="0"/>
                <a:cs typeface="Ebrima" panose="02000000000000000000" pitchFamily="2" charset="0"/>
              </a:rPr>
              <a:t>actually </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act and behave in your home.</a:t>
            </a: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 </a:t>
            </a:r>
          </a:p>
          <a:p>
            <a:pPr marL="0" indent="0">
              <a:buNone/>
            </a:pPr>
            <a:r>
              <a:rPr lang="en-GB" sz="2600" b="1" dirty="0">
                <a:solidFill>
                  <a:srgbClr val="000000"/>
                </a:solidFill>
                <a:latin typeface="Ebrima" panose="02000000000000000000" pitchFamily="2" charset="0"/>
                <a:ea typeface="Ebrima" panose="02000000000000000000" pitchFamily="2" charset="0"/>
                <a:cs typeface="Ebrima" panose="02000000000000000000" pitchFamily="2" charset="0"/>
              </a:rPr>
              <a:t>5</a:t>
            </a:r>
            <a:r>
              <a:rPr lang="en-GB" b="1" dirty="0">
                <a:solidFill>
                  <a:srgbClr val="000000"/>
                </a:solidFill>
                <a:latin typeface="Ebrima" panose="02000000000000000000" pitchFamily="2" charset="0"/>
                <a:ea typeface="Ebrima" panose="02000000000000000000" pitchFamily="2" charset="0"/>
                <a:cs typeface="Ebrima" panose="02000000000000000000" pitchFamily="2" charset="0"/>
              </a:rPr>
              <a:t>. </a:t>
            </a:r>
            <a:r>
              <a:rPr lang="en-GB" sz="2800" b="1" dirty="0">
                <a:solidFill>
                  <a:srgbClr val="000000"/>
                </a:solidFill>
                <a:effectLst/>
                <a:latin typeface="Ebrima" panose="02000000000000000000" pitchFamily="2" charset="0"/>
                <a:ea typeface="Ebrima" panose="02000000000000000000" pitchFamily="2" charset="0"/>
                <a:cs typeface="Ebrima" panose="02000000000000000000" pitchFamily="2" charset="0"/>
              </a:rPr>
              <a:t>Tangible evidence</a:t>
            </a: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 or the physical, visual, auditory, or other sensory signs that demonstrate the behaviours of the people in your home. </a:t>
            </a:r>
          </a:p>
          <a:p>
            <a:pPr marL="0" indent="0">
              <a:buNone/>
            </a:pPr>
            <a:endParaRPr lang="en-GB" dirty="0">
              <a:solidFill>
                <a:srgbClr val="000000"/>
              </a:solidFill>
              <a:latin typeface="Ebrima" panose="02000000000000000000" pitchFamily="2" charset="0"/>
              <a:ea typeface="Ebrima" panose="02000000000000000000" pitchFamily="2" charset="0"/>
              <a:cs typeface="Ebrima" panose="02000000000000000000" pitchFamily="2" charset="0"/>
            </a:endParaRPr>
          </a:p>
          <a:p>
            <a:pPr marL="0" indent="0">
              <a:buNone/>
            </a:pPr>
            <a:r>
              <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rPr>
              <a:t>Each of these components influences and drives the others, forming a circle of reinforcing beliefs and actions</a:t>
            </a:r>
          </a:p>
          <a:p>
            <a:pPr marL="0" indent="0">
              <a:buNone/>
            </a:pPr>
            <a:r>
              <a:rPr lang="en-GB" dirty="0">
                <a:solidFill>
                  <a:srgbClr val="000000"/>
                </a:solidFill>
                <a:latin typeface="Ebrima" panose="02000000000000000000" pitchFamily="2" charset="0"/>
                <a:ea typeface="Ebrima" panose="02000000000000000000" pitchFamily="2" charset="0"/>
                <a:cs typeface="Ebrima" panose="02000000000000000000" pitchFamily="2" charset="0"/>
              </a:rPr>
              <a:t> </a:t>
            </a:r>
            <a:endParaRPr lang="en-GB" sz="2800" dirty="0">
              <a:solidFill>
                <a:srgbClr val="000000"/>
              </a:solidFill>
              <a:effectLst/>
              <a:latin typeface="Ebrima" panose="02000000000000000000" pitchFamily="2" charset="0"/>
              <a:ea typeface="Ebrima" panose="02000000000000000000" pitchFamily="2" charset="0"/>
              <a:cs typeface="Ebrima" panose="02000000000000000000" pitchFamily="2" charset="0"/>
            </a:endParaRPr>
          </a:p>
          <a:p>
            <a:pPr marL="0" indent="0">
              <a:buNone/>
            </a:pPr>
            <a:endParaRPr lang="en-GB" dirty="0"/>
          </a:p>
        </p:txBody>
      </p:sp>
      <p:pic>
        <p:nvPicPr>
          <p:cNvPr id="4" name="Picture 3">
            <a:extLst>
              <a:ext uri="{FF2B5EF4-FFF2-40B4-BE49-F238E27FC236}">
                <a16:creationId xmlns:a16="http://schemas.microsoft.com/office/drawing/2014/main" id="{B513ECA4-4D72-4A87-98B3-1C29B5424CC4}"/>
              </a:ext>
            </a:extLst>
          </p:cNvPr>
          <p:cNvPicPr>
            <a:picLocks noChangeAspect="1"/>
          </p:cNvPicPr>
          <p:nvPr/>
        </p:nvPicPr>
        <p:blipFill>
          <a:blip r:embed="rId3"/>
          <a:stretch>
            <a:fillRect/>
          </a:stretch>
        </p:blipFill>
        <p:spPr>
          <a:xfrm>
            <a:off x="435573" y="5729032"/>
            <a:ext cx="2104511" cy="971312"/>
          </a:xfrm>
          <a:prstGeom prst="rect">
            <a:avLst/>
          </a:prstGeom>
        </p:spPr>
      </p:pic>
    </p:spTree>
    <p:extLst>
      <p:ext uri="{BB962C8B-B14F-4D97-AF65-F5344CB8AC3E}">
        <p14:creationId xmlns:p14="http://schemas.microsoft.com/office/powerpoint/2010/main" val="2894768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F75B3-FC3C-4DEF-BFB2-7ECD43C478AE}"/>
              </a:ext>
            </a:extLst>
          </p:cNvPr>
          <p:cNvSpPr>
            <a:spLocks noGrp="1"/>
          </p:cNvSpPr>
          <p:nvPr>
            <p:ph type="title"/>
          </p:nvPr>
        </p:nvSpPr>
        <p:spPr/>
        <p:txBody>
          <a:bodyPr>
            <a:normAutofit/>
          </a:bodyPr>
          <a:lstStyle/>
          <a:p>
            <a:r>
              <a:rPr lang="en-GB" sz="3600" dirty="0"/>
              <a:t>Positive safeguarding culture led by the Manager:-</a:t>
            </a:r>
            <a:br>
              <a:rPr lang="en-GB" sz="3600" dirty="0"/>
            </a:br>
            <a:br>
              <a:rPr lang="en-GB" sz="3600" dirty="0"/>
            </a:br>
            <a:br>
              <a:rPr lang="en-GB" sz="3600" dirty="0"/>
            </a:br>
            <a:br>
              <a:rPr lang="en-GB" sz="3600" dirty="0"/>
            </a:br>
            <a:br>
              <a:rPr lang="en-GB" sz="3600" dirty="0"/>
            </a:br>
            <a:endParaRPr lang="en-GB" sz="3600" dirty="0"/>
          </a:p>
        </p:txBody>
      </p:sp>
      <p:sp>
        <p:nvSpPr>
          <p:cNvPr id="3" name="Content Placeholder 2">
            <a:extLst>
              <a:ext uri="{FF2B5EF4-FFF2-40B4-BE49-F238E27FC236}">
                <a16:creationId xmlns:a16="http://schemas.microsoft.com/office/drawing/2014/main" id="{E67CBE42-8148-419F-9A52-292182E4F91C}"/>
              </a:ext>
            </a:extLst>
          </p:cNvPr>
          <p:cNvSpPr>
            <a:spLocks noGrp="1"/>
          </p:cNvSpPr>
          <p:nvPr>
            <p:ph idx="1"/>
          </p:nvPr>
        </p:nvSpPr>
        <p:spPr>
          <a:xfrm>
            <a:off x="5184648" y="758952"/>
            <a:ext cx="6245352" cy="5831034"/>
          </a:xfrm>
        </p:spPr>
        <p:txBody>
          <a:bodyPr>
            <a:normAutofit fontScale="25000" lnSpcReduction="20000"/>
          </a:bodyPr>
          <a:lstStyle/>
          <a:p>
            <a:r>
              <a:rPr lang="en-GB" sz="8600" dirty="0">
                <a:latin typeface="Ebrima" panose="02000000000000000000" pitchFamily="2" charset="0"/>
                <a:ea typeface="Ebrima" panose="02000000000000000000" pitchFamily="2" charset="0"/>
                <a:cs typeface="Ebrima" panose="02000000000000000000" pitchFamily="2" charset="0"/>
              </a:rPr>
              <a:t>Sits within a whole service culture / model e.g. McKinsey</a:t>
            </a:r>
          </a:p>
          <a:p>
            <a:r>
              <a:rPr lang="en-GB" sz="8600" dirty="0">
                <a:latin typeface="Ebrima" panose="02000000000000000000" pitchFamily="2" charset="0"/>
                <a:ea typeface="Ebrima" panose="02000000000000000000" pitchFamily="2" charset="0"/>
                <a:cs typeface="Ebrima" panose="02000000000000000000" pitchFamily="2" charset="0"/>
              </a:rPr>
              <a:t>A positive culture  encompasses a range of protective features.</a:t>
            </a:r>
          </a:p>
          <a:p>
            <a:pPr algn="l">
              <a:buFont typeface="Arial" panose="020B0604020202020204" pitchFamily="34" charset="0"/>
              <a:buChar char="•"/>
            </a:pP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You demonstrate  :</a:t>
            </a:r>
          </a:p>
          <a:p>
            <a:pPr marL="0" indent="0" algn="l">
              <a:buNone/>
            </a:pPr>
            <a:r>
              <a:rPr lang="en-US" sz="8600" dirty="0">
                <a:solidFill>
                  <a:srgbClr val="202124"/>
                </a:solidFill>
                <a:latin typeface="Ebrima" panose="02000000000000000000" pitchFamily="2" charset="0"/>
                <a:ea typeface="Ebrima" panose="02000000000000000000" pitchFamily="2" charset="0"/>
                <a:cs typeface="Ebrima" panose="02000000000000000000" pitchFamily="2" charset="0"/>
              </a:rPr>
              <a:t>-  an a</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bility to build </a:t>
            </a:r>
            <a:r>
              <a:rPr lang="en-US" sz="8600" b="1" i="0" dirty="0">
                <a:solidFill>
                  <a:srgbClr val="202124"/>
                </a:solidFill>
                <a:effectLst/>
                <a:latin typeface="Ebrima" panose="02000000000000000000" pitchFamily="2" charset="0"/>
                <a:ea typeface="Ebrima" panose="02000000000000000000" pitchFamily="2" charset="0"/>
                <a:cs typeface="Ebrima" panose="02000000000000000000" pitchFamily="2" charset="0"/>
              </a:rPr>
              <a:t>effective</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 working relationships with staff and others.</a:t>
            </a:r>
          </a:p>
          <a:p>
            <a:pPr algn="l">
              <a:buFontTx/>
              <a:buChar char="-"/>
            </a:pPr>
            <a:r>
              <a:rPr lang="en-US" sz="8600" dirty="0">
                <a:solidFill>
                  <a:srgbClr val="202124"/>
                </a:solidFill>
                <a:latin typeface="Ebrima" panose="02000000000000000000" pitchFamily="2" charset="0"/>
                <a:ea typeface="Ebrima" panose="02000000000000000000" pitchFamily="2" charset="0"/>
                <a:cs typeface="Ebrima" panose="02000000000000000000" pitchFamily="2" charset="0"/>
              </a:rPr>
              <a:t>an a</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bility to advise and support individuals at all levels within an organisation.</a:t>
            </a:r>
          </a:p>
          <a:p>
            <a:pPr algn="l">
              <a:buFontTx/>
              <a:buChar char="-"/>
            </a:pPr>
            <a:r>
              <a:rPr lang="en-US" sz="8600" dirty="0">
                <a:solidFill>
                  <a:srgbClr val="202124"/>
                </a:solidFill>
                <a:latin typeface="Ebrima" panose="02000000000000000000" pitchFamily="2" charset="0"/>
                <a:ea typeface="Ebrima" panose="02000000000000000000" pitchFamily="2" charset="0"/>
                <a:cs typeface="Ebrima" panose="02000000000000000000" pitchFamily="2" charset="0"/>
              </a:rPr>
              <a:t>an ability to a</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ct with integrity and respect when working with others.</a:t>
            </a:r>
          </a:p>
          <a:p>
            <a:pPr algn="l">
              <a:buFontTx/>
              <a:buChar char="-"/>
            </a:pPr>
            <a:r>
              <a:rPr lang="en-US" sz="8600" dirty="0">
                <a:solidFill>
                  <a:srgbClr val="202124"/>
                </a:solidFill>
                <a:latin typeface="Ebrima" panose="02000000000000000000" pitchFamily="2" charset="0"/>
                <a:ea typeface="Ebrima" panose="02000000000000000000" pitchFamily="2" charset="0"/>
                <a:cs typeface="Ebrima" panose="02000000000000000000" pitchFamily="2" charset="0"/>
              </a:rPr>
              <a:t>robust </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management skills.</a:t>
            </a:r>
          </a:p>
          <a:p>
            <a:pPr algn="l">
              <a:buFontTx/>
              <a:buChar char="-"/>
            </a:pPr>
            <a:r>
              <a:rPr lang="en-US" sz="8600" dirty="0">
                <a:solidFill>
                  <a:srgbClr val="202124"/>
                </a:solidFill>
                <a:latin typeface="Ebrima" panose="02000000000000000000" pitchFamily="2" charset="0"/>
                <a:ea typeface="Ebrima" panose="02000000000000000000" pitchFamily="2" charset="0"/>
                <a:cs typeface="Ebrima" panose="02000000000000000000" pitchFamily="2" charset="0"/>
              </a:rPr>
              <a:t>effective c</a:t>
            </a: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ommunication skills.</a:t>
            </a:r>
          </a:p>
          <a:p>
            <a:pPr algn="l">
              <a:buFontTx/>
              <a:buChar char="-"/>
            </a:pPr>
            <a:r>
              <a:rPr lang="en-US" sz="8600" b="0" i="0" dirty="0">
                <a:solidFill>
                  <a:srgbClr val="202124"/>
                </a:solidFill>
                <a:effectLst/>
                <a:latin typeface="Ebrima" panose="02000000000000000000" pitchFamily="2" charset="0"/>
                <a:ea typeface="Ebrima" panose="02000000000000000000" pitchFamily="2" charset="0"/>
                <a:cs typeface="Ebrima" panose="02000000000000000000" pitchFamily="2" charset="0"/>
              </a:rPr>
              <a:t>influencing skills.</a:t>
            </a:r>
          </a:p>
          <a:p>
            <a:endParaRPr lang="en-GB" sz="2400" dirty="0"/>
          </a:p>
          <a:p>
            <a:endParaRPr lang="en-GB" sz="2400" dirty="0"/>
          </a:p>
          <a:p>
            <a:pPr marL="0" indent="0">
              <a:buNone/>
            </a:pPr>
            <a:r>
              <a:rPr lang="en-GB" sz="2400" dirty="0"/>
              <a:t> </a:t>
            </a:r>
          </a:p>
        </p:txBody>
      </p:sp>
      <p:pic>
        <p:nvPicPr>
          <p:cNvPr id="4" name="Picture 3">
            <a:extLst>
              <a:ext uri="{FF2B5EF4-FFF2-40B4-BE49-F238E27FC236}">
                <a16:creationId xmlns:a16="http://schemas.microsoft.com/office/drawing/2014/main" id="{0AEE46DD-207B-4409-AA3F-031FF5797335}"/>
              </a:ext>
            </a:extLst>
          </p:cNvPr>
          <p:cNvPicPr>
            <a:picLocks noChangeAspect="1"/>
          </p:cNvPicPr>
          <p:nvPr/>
        </p:nvPicPr>
        <p:blipFill>
          <a:blip r:embed="rId2"/>
          <a:stretch>
            <a:fillRect/>
          </a:stretch>
        </p:blipFill>
        <p:spPr>
          <a:xfrm>
            <a:off x="1037738" y="5229922"/>
            <a:ext cx="2104511" cy="971312"/>
          </a:xfrm>
          <a:prstGeom prst="rect">
            <a:avLst/>
          </a:prstGeom>
        </p:spPr>
      </p:pic>
    </p:spTree>
    <p:extLst>
      <p:ext uri="{BB962C8B-B14F-4D97-AF65-F5344CB8AC3E}">
        <p14:creationId xmlns:p14="http://schemas.microsoft.com/office/powerpoint/2010/main" val="812499343"/>
      </p:ext>
    </p:extLst>
  </p:cSld>
  <p:clrMapOvr>
    <a:masterClrMapping/>
  </p:clrMapOvr>
</p:sld>
</file>

<file path=ppt/theme/theme1.xml><?xml version="1.0" encoding="utf-8"?>
<a:theme xmlns:a="http://schemas.openxmlformats.org/drawingml/2006/main" name="HeadlinesVTI">
  <a:themeElements>
    <a:clrScheme name="Headlines">
      <a:dk1>
        <a:sysClr val="windowText" lastClr="000000"/>
      </a:dk1>
      <a:lt1>
        <a:sysClr val="window" lastClr="FFFFFF"/>
      </a:lt1>
      <a:dk2>
        <a:srgbClr val="232C41"/>
      </a:dk2>
      <a:lt2>
        <a:srgbClr val="F6F4EF"/>
      </a:lt2>
      <a:accent1>
        <a:srgbClr val="439EB7"/>
      </a:accent1>
      <a:accent2>
        <a:srgbClr val="E20E65"/>
      </a:accent2>
      <a:accent3>
        <a:srgbClr val="F59324"/>
      </a:accent3>
      <a:accent4>
        <a:srgbClr val="5046B9"/>
      </a:accent4>
      <a:accent5>
        <a:srgbClr val="5CB678"/>
      </a:accent5>
      <a:accent6>
        <a:srgbClr val="9717F7"/>
      </a:accent6>
      <a:hlink>
        <a:srgbClr val="E80095"/>
      </a:hlink>
      <a:folHlink>
        <a:srgbClr val="808080"/>
      </a:folHlink>
    </a:clrScheme>
    <a:fontScheme name="Custom 211">
      <a:majorFont>
        <a:latin typeface="Sitka Banner"/>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8000"/>
            <a:satMod val="170000"/>
          </a:schemeClr>
        </a:solidFill>
        <a:gradFill rotWithShape="1">
          <a:gsLst>
            <a:gs pos="0">
              <a:schemeClr val="phClr">
                <a:tint val="93000"/>
                <a:satMod val="16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VTI" id="{66EB4A02-0C0F-47F1-9F48-4E6882B9F967}" vid="{F3552358-4452-4FDA-9568-4F5DA32F7A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1216</Words>
  <Application>Microsoft Office PowerPoint</Application>
  <PresentationFormat>Widescreen</PresentationFormat>
  <Paragraphs>146</Paragraphs>
  <Slides>14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Avenir Next LT Pro</vt:lpstr>
      <vt:lpstr>Calibri</vt:lpstr>
      <vt:lpstr>Ebrima</vt:lpstr>
      <vt:lpstr>Effra</vt:lpstr>
      <vt:lpstr>Open Sans</vt:lpstr>
      <vt:lpstr>Sitka Banner</vt:lpstr>
      <vt:lpstr>HeadlinesVTI</vt:lpstr>
      <vt:lpstr>Registered Manager Forum  July 20th 2021</vt:lpstr>
      <vt:lpstr>Focus areas in the session</vt:lpstr>
      <vt:lpstr>Ofsted review in schools following the Everyone’s Invited website disclosures</vt:lpstr>
      <vt:lpstr>Ofsted review in schools following the Everyone’s Invited website disclosures</vt:lpstr>
      <vt:lpstr>What are the range of sexual behaviours?</vt:lpstr>
      <vt:lpstr>Culture is……………</vt:lpstr>
      <vt:lpstr>A good culture arises from messages that promote traits like collaboration, honesty, and hard work. </vt:lpstr>
      <vt:lpstr>A good culture arises from messages that promote traits like collaboration, honesty, and hard work.</vt:lpstr>
      <vt:lpstr>Positive safeguarding culture led by the Manager:-     </vt:lpstr>
      <vt:lpstr>Culture structure- McKinsey 2016</vt:lpstr>
      <vt:lpstr>Positive safeguarding culture – some constituents and protective features within the current context:</vt:lpstr>
      <vt:lpstr>Culture:</vt:lpstr>
      <vt:lpstr>The challenges:- </vt:lpstr>
      <vt:lpstr>Any thoughts?  Any comments?  Areas to follow up re. staff knowledge?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Registered Manager Forum  July 20th 2021</dc:title>
  <dc:creator>Christine Freestone</dc:creator>
  <cp:lastModifiedBy>Christine Freestone</cp:lastModifiedBy>
  <cp:revision>4</cp:revision>
  <dcterms:created xsi:type="dcterms:W3CDTF">2021-07-18T14:18:16Z</dcterms:created>
  <dcterms:modified xsi:type="dcterms:W3CDTF">2021-07-18T15:29:18Z</dcterms:modified>
</cp:coreProperties>
</file>