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2"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BF19BF-7CB5-4C11-9910-2C7F4696D846}" v="2" dt="2021-12-03T20:47:51.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4" d="100"/>
          <a:sy n="74" d="100"/>
        </p:scale>
        <p:origin x="34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B3BF19BF-7CB5-4C11-9910-2C7F4696D846}"/>
    <pc:docChg chg="undo custSel addSld modSld">
      <pc:chgData name="Christine Freestone" userId="8e2e7b49388b5c82" providerId="LiveId" clId="{B3BF19BF-7CB5-4C11-9910-2C7F4696D846}" dt="2021-12-03T20:47:29.221" v="1096" actId="255"/>
      <pc:docMkLst>
        <pc:docMk/>
      </pc:docMkLst>
      <pc:sldChg chg="modSp mod">
        <pc:chgData name="Christine Freestone" userId="8e2e7b49388b5c82" providerId="LiveId" clId="{B3BF19BF-7CB5-4C11-9910-2C7F4696D846}" dt="2021-12-03T20:17:01.549" v="0" actId="20577"/>
        <pc:sldMkLst>
          <pc:docMk/>
          <pc:sldMk cId="3582574375" sldId="260"/>
        </pc:sldMkLst>
        <pc:spChg chg="mod">
          <ac:chgData name="Christine Freestone" userId="8e2e7b49388b5c82" providerId="LiveId" clId="{B3BF19BF-7CB5-4C11-9910-2C7F4696D846}" dt="2021-12-03T20:17:01.549" v="0" actId="20577"/>
          <ac:spMkLst>
            <pc:docMk/>
            <pc:sldMk cId="3582574375" sldId="260"/>
            <ac:spMk id="3" creationId="{BFDC29D2-2DE8-4842-B249-0A106137A10B}"/>
          </ac:spMkLst>
        </pc:spChg>
      </pc:sldChg>
      <pc:sldChg chg="addSp modSp new mod setBg modNotesTx">
        <pc:chgData name="Christine Freestone" userId="8e2e7b49388b5c82" providerId="LiveId" clId="{B3BF19BF-7CB5-4C11-9910-2C7F4696D846}" dt="2021-12-03T20:39:10.928" v="676" actId="255"/>
        <pc:sldMkLst>
          <pc:docMk/>
          <pc:sldMk cId="4232704411" sldId="261"/>
        </pc:sldMkLst>
        <pc:spChg chg="mod">
          <ac:chgData name="Christine Freestone" userId="8e2e7b49388b5c82" providerId="LiveId" clId="{B3BF19BF-7CB5-4C11-9910-2C7F4696D846}" dt="2021-12-03T20:38:40.838" v="671" actId="26606"/>
          <ac:spMkLst>
            <pc:docMk/>
            <pc:sldMk cId="4232704411" sldId="261"/>
            <ac:spMk id="2" creationId="{ACB99816-A8B0-4598-9C5D-B9703F1E909D}"/>
          </ac:spMkLst>
        </pc:spChg>
        <pc:spChg chg="mod">
          <ac:chgData name="Christine Freestone" userId="8e2e7b49388b5c82" providerId="LiveId" clId="{B3BF19BF-7CB5-4C11-9910-2C7F4696D846}" dt="2021-12-03T20:39:10.928" v="676" actId="255"/>
          <ac:spMkLst>
            <pc:docMk/>
            <pc:sldMk cId="4232704411" sldId="261"/>
            <ac:spMk id="3" creationId="{D5B7E49A-55D7-45A9-AF2D-CC42DE9A6545}"/>
          </ac:spMkLst>
        </pc:spChg>
        <pc:spChg chg="add">
          <ac:chgData name="Christine Freestone" userId="8e2e7b49388b5c82" providerId="LiveId" clId="{B3BF19BF-7CB5-4C11-9910-2C7F4696D846}" dt="2021-12-03T20:38:40.838" v="671" actId="26606"/>
          <ac:spMkLst>
            <pc:docMk/>
            <pc:sldMk cId="4232704411" sldId="261"/>
            <ac:spMk id="8" creationId="{68717E5B-2C1D-4094-9D25-6FF6FBD92379}"/>
          </ac:spMkLst>
        </pc:spChg>
        <pc:spChg chg="add">
          <ac:chgData name="Christine Freestone" userId="8e2e7b49388b5c82" providerId="LiveId" clId="{B3BF19BF-7CB5-4C11-9910-2C7F4696D846}" dt="2021-12-03T20:38:40.838" v="671" actId="26606"/>
          <ac:spMkLst>
            <pc:docMk/>
            <pc:sldMk cId="4232704411" sldId="261"/>
            <ac:spMk id="10" creationId="{6B6E033A-DB2E-49B8-B600-B38E0C280263}"/>
          </ac:spMkLst>
        </pc:spChg>
      </pc:sldChg>
      <pc:sldChg chg="addSp delSp modSp new mod setBg">
        <pc:chgData name="Christine Freestone" userId="8e2e7b49388b5c82" providerId="LiveId" clId="{B3BF19BF-7CB5-4C11-9910-2C7F4696D846}" dt="2021-12-03T20:24:51.005" v="99" actId="26606"/>
        <pc:sldMkLst>
          <pc:docMk/>
          <pc:sldMk cId="2877099645" sldId="262"/>
        </pc:sldMkLst>
        <pc:spChg chg="mod">
          <ac:chgData name="Christine Freestone" userId="8e2e7b49388b5c82" providerId="LiveId" clId="{B3BF19BF-7CB5-4C11-9910-2C7F4696D846}" dt="2021-12-03T20:24:51.005" v="99" actId="26606"/>
          <ac:spMkLst>
            <pc:docMk/>
            <pc:sldMk cId="2877099645" sldId="262"/>
            <ac:spMk id="2" creationId="{CCB33E5F-794F-4213-8B22-57D31233D56E}"/>
          </ac:spMkLst>
        </pc:spChg>
        <pc:spChg chg="mod">
          <ac:chgData name="Christine Freestone" userId="8e2e7b49388b5c82" providerId="LiveId" clId="{B3BF19BF-7CB5-4C11-9910-2C7F4696D846}" dt="2021-12-03T20:24:51.005" v="99" actId="26606"/>
          <ac:spMkLst>
            <pc:docMk/>
            <pc:sldMk cId="2877099645" sldId="262"/>
            <ac:spMk id="3" creationId="{4D9747AF-433B-4FC9-801F-F86DC1EB0246}"/>
          </ac:spMkLst>
        </pc:spChg>
        <pc:spChg chg="mod">
          <ac:chgData name="Christine Freestone" userId="8e2e7b49388b5c82" providerId="LiveId" clId="{B3BF19BF-7CB5-4C11-9910-2C7F4696D846}" dt="2021-12-03T20:24:51.005" v="99" actId="26606"/>
          <ac:spMkLst>
            <pc:docMk/>
            <pc:sldMk cId="2877099645" sldId="262"/>
            <ac:spMk id="4" creationId="{C47A6784-327D-45A3-B1E1-CA8D8CF961F6}"/>
          </ac:spMkLst>
        </pc:spChg>
        <pc:spChg chg="add del">
          <ac:chgData name="Christine Freestone" userId="8e2e7b49388b5c82" providerId="LiveId" clId="{B3BF19BF-7CB5-4C11-9910-2C7F4696D846}" dt="2021-12-03T20:24:51.005" v="99" actId="26606"/>
          <ac:spMkLst>
            <pc:docMk/>
            <pc:sldMk cId="2877099645" sldId="262"/>
            <ac:spMk id="6" creationId="{B36F400F-DF28-43BC-8D8E-4929793B392A}"/>
          </ac:spMkLst>
        </pc:spChg>
        <pc:spChg chg="add del">
          <ac:chgData name="Christine Freestone" userId="8e2e7b49388b5c82" providerId="LiveId" clId="{B3BF19BF-7CB5-4C11-9910-2C7F4696D846}" dt="2021-12-03T20:24:42.591" v="97" actId="26606"/>
          <ac:spMkLst>
            <pc:docMk/>
            <pc:sldMk cId="2877099645" sldId="262"/>
            <ac:spMk id="9" creationId="{E35A04CF-97D4-4FF7-B359-C546B1F62E54}"/>
          </ac:spMkLst>
        </pc:spChg>
        <pc:spChg chg="add del">
          <ac:chgData name="Christine Freestone" userId="8e2e7b49388b5c82" providerId="LiveId" clId="{B3BF19BF-7CB5-4C11-9910-2C7F4696D846}" dt="2021-12-03T20:24:42.591" v="97" actId="26606"/>
          <ac:spMkLst>
            <pc:docMk/>
            <pc:sldMk cId="2877099645" sldId="262"/>
            <ac:spMk id="11" creationId="{1DE7243B-5109-444B-8FAF-7437C66BC0E9}"/>
          </ac:spMkLst>
        </pc:spChg>
        <pc:spChg chg="add del">
          <ac:chgData name="Christine Freestone" userId="8e2e7b49388b5c82" providerId="LiveId" clId="{B3BF19BF-7CB5-4C11-9910-2C7F4696D846}" dt="2021-12-03T20:24:42.591" v="97" actId="26606"/>
          <ac:spMkLst>
            <pc:docMk/>
            <pc:sldMk cId="2877099645" sldId="262"/>
            <ac:spMk id="13" creationId="{4C5D6221-DA7B-4611-AA26-7D8E349FDE96}"/>
          </ac:spMkLst>
        </pc:spChg>
      </pc:sldChg>
      <pc:sldChg chg="addSp modSp new mod setBg">
        <pc:chgData name="Christine Freestone" userId="8e2e7b49388b5c82" providerId="LiveId" clId="{B3BF19BF-7CB5-4C11-9910-2C7F4696D846}" dt="2021-12-03T20:41:13.449" v="737" actId="255"/>
        <pc:sldMkLst>
          <pc:docMk/>
          <pc:sldMk cId="1329173226" sldId="263"/>
        </pc:sldMkLst>
        <pc:spChg chg="mod">
          <ac:chgData name="Christine Freestone" userId="8e2e7b49388b5c82" providerId="LiveId" clId="{B3BF19BF-7CB5-4C11-9910-2C7F4696D846}" dt="2021-12-03T20:41:02.102" v="735" actId="26606"/>
          <ac:spMkLst>
            <pc:docMk/>
            <pc:sldMk cId="1329173226" sldId="263"/>
            <ac:spMk id="2" creationId="{D2DD6AFD-F916-44DE-B23C-9FA548BCFEDD}"/>
          </ac:spMkLst>
        </pc:spChg>
        <pc:spChg chg="mod">
          <ac:chgData name="Christine Freestone" userId="8e2e7b49388b5c82" providerId="LiveId" clId="{B3BF19BF-7CB5-4C11-9910-2C7F4696D846}" dt="2021-12-03T20:41:13.449" v="737" actId="255"/>
          <ac:spMkLst>
            <pc:docMk/>
            <pc:sldMk cId="1329173226" sldId="263"/>
            <ac:spMk id="3" creationId="{4599C1BD-027C-46F3-8D1F-D32704C8ECC7}"/>
          </ac:spMkLst>
        </pc:spChg>
        <pc:spChg chg="add">
          <ac:chgData name="Christine Freestone" userId="8e2e7b49388b5c82" providerId="LiveId" clId="{B3BF19BF-7CB5-4C11-9910-2C7F4696D846}" dt="2021-12-03T20:41:02.102" v="735" actId="26606"/>
          <ac:spMkLst>
            <pc:docMk/>
            <pc:sldMk cId="1329173226" sldId="263"/>
            <ac:spMk id="8" creationId="{68717E5B-2C1D-4094-9D25-6FF6FBD92379}"/>
          </ac:spMkLst>
        </pc:spChg>
        <pc:spChg chg="add">
          <ac:chgData name="Christine Freestone" userId="8e2e7b49388b5c82" providerId="LiveId" clId="{B3BF19BF-7CB5-4C11-9910-2C7F4696D846}" dt="2021-12-03T20:41:02.102" v="735" actId="26606"/>
          <ac:spMkLst>
            <pc:docMk/>
            <pc:sldMk cId="1329173226" sldId="263"/>
            <ac:spMk id="10" creationId="{6B6E033A-DB2E-49B8-B600-B38E0C280263}"/>
          </ac:spMkLst>
        </pc:spChg>
      </pc:sldChg>
      <pc:sldChg chg="addSp modSp new mod setBg">
        <pc:chgData name="Christine Freestone" userId="8e2e7b49388b5c82" providerId="LiveId" clId="{B3BF19BF-7CB5-4C11-9910-2C7F4696D846}" dt="2021-12-03T20:47:29.221" v="1096" actId="255"/>
        <pc:sldMkLst>
          <pc:docMk/>
          <pc:sldMk cId="3152758575" sldId="264"/>
        </pc:sldMkLst>
        <pc:spChg chg="mod">
          <ac:chgData name="Christine Freestone" userId="8e2e7b49388b5c82" providerId="LiveId" clId="{B3BF19BF-7CB5-4C11-9910-2C7F4696D846}" dt="2021-12-03T20:47:12.086" v="1093" actId="27636"/>
          <ac:spMkLst>
            <pc:docMk/>
            <pc:sldMk cId="3152758575" sldId="264"/>
            <ac:spMk id="2" creationId="{6FBCE505-5A8B-4E3D-84CA-6F010C9162F7}"/>
          </ac:spMkLst>
        </pc:spChg>
        <pc:spChg chg="mod">
          <ac:chgData name="Christine Freestone" userId="8e2e7b49388b5c82" providerId="LiveId" clId="{B3BF19BF-7CB5-4C11-9910-2C7F4696D846}" dt="2021-12-03T20:47:29.221" v="1096" actId="255"/>
          <ac:spMkLst>
            <pc:docMk/>
            <pc:sldMk cId="3152758575" sldId="264"/>
            <ac:spMk id="3" creationId="{E0FE9177-A333-4E87-8BD1-AD52DB6B9017}"/>
          </ac:spMkLst>
        </pc:spChg>
        <pc:spChg chg="add">
          <ac:chgData name="Christine Freestone" userId="8e2e7b49388b5c82" providerId="LiveId" clId="{B3BF19BF-7CB5-4C11-9910-2C7F4696D846}" dt="2021-12-03T20:46:56.664" v="1088" actId="26606"/>
          <ac:spMkLst>
            <pc:docMk/>
            <pc:sldMk cId="3152758575" sldId="264"/>
            <ac:spMk id="9" creationId="{79BB35BC-D5C2-4C8B-A22A-A71E6191913B}"/>
          </ac:spMkLst>
        </pc:spChg>
        <pc:picChg chg="add">
          <ac:chgData name="Christine Freestone" userId="8e2e7b49388b5c82" providerId="LiveId" clId="{B3BF19BF-7CB5-4C11-9910-2C7F4696D846}" dt="2021-12-03T20:46:56.664" v="1088" actId="26606"/>
          <ac:picMkLst>
            <pc:docMk/>
            <pc:sldMk cId="3152758575" sldId="264"/>
            <ac:picMk id="5" creationId="{3CCC6530-6338-4378-9234-761106F9A48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67DF1A-522A-4C15-86D5-61A6BAC71369}" type="datetimeFigureOut">
              <a:rPr lang="en-GB" smtClean="0"/>
              <a:t>03/12/2021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9F925E-D8D7-4A9A-BEC6-6FB1B82A07BE}" type="slidenum">
              <a:rPr lang="en-GB" smtClean="0"/>
              <a:t>‹#›</a:t>
            </a:fld>
            <a:endParaRPr lang="en-GB" dirty="0"/>
          </a:p>
        </p:txBody>
      </p:sp>
    </p:spTree>
    <p:extLst>
      <p:ext uri="{BB962C8B-B14F-4D97-AF65-F5344CB8AC3E}">
        <p14:creationId xmlns:p14="http://schemas.microsoft.com/office/powerpoint/2010/main" val="2421041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e.g. locking a kitchen door to all, with no plan to lift restrictions</a:t>
            </a:r>
          </a:p>
        </p:txBody>
      </p:sp>
      <p:sp>
        <p:nvSpPr>
          <p:cNvPr id="4" name="Slide Number Placeholder 3"/>
          <p:cNvSpPr>
            <a:spLocks noGrp="1"/>
          </p:cNvSpPr>
          <p:nvPr>
            <p:ph type="sldNum" sz="quarter" idx="5"/>
          </p:nvPr>
        </p:nvSpPr>
        <p:spPr/>
        <p:txBody>
          <a:bodyPr/>
          <a:lstStyle/>
          <a:p>
            <a:fld id="{BB9F925E-D8D7-4A9A-BEC6-6FB1B82A07BE}" type="slidenum">
              <a:rPr lang="en-GB" smtClean="0"/>
              <a:t>6</a:t>
            </a:fld>
            <a:endParaRPr lang="en-GB" dirty="0"/>
          </a:p>
        </p:txBody>
      </p:sp>
    </p:spTree>
    <p:extLst>
      <p:ext uri="{BB962C8B-B14F-4D97-AF65-F5344CB8AC3E}">
        <p14:creationId xmlns:p14="http://schemas.microsoft.com/office/powerpoint/2010/main" val="138935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F1D2D-66C0-4447-99FC-B1F075B84A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3F88FA5-513F-443E-85CE-DBCBD43F4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BCA862-0DD4-4D31-BBDD-6ED41845A2BD}"/>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5" name="Footer Placeholder 4">
            <a:extLst>
              <a:ext uri="{FF2B5EF4-FFF2-40B4-BE49-F238E27FC236}">
                <a16:creationId xmlns:a16="http://schemas.microsoft.com/office/drawing/2014/main" id="{FA84EDEA-A5C0-4D62-B12D-8AC53392ECE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B932F2D-A31E-42A6-8E01-17FE9D02A1CF}"/>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20618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C7CBD-0966-4C78-9089-EF13EDD2B77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998379-CB51-46B4-9C09-9E82EB42D3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4D69B5-7DA8-41EA-9EC9-E69EEA86589D}"/>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5" name="Footer Placeholder 4">
            <a:extLst>
              <a:ext uri="{FF2B5EF4-FFF2-40B4-BE49-F238E27FC236}">
                <a16:creationId xmlns:a16="http://schemas.microsoft.com/office/drawing/2014/main" id="{5D8545E7-939B-4D41-A0E2-2F3460BEAEE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39A7DAC-9242-4F02-8B9E-1189966BAFC4}"/>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54793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0D00D0-E80D-47F4-98D2-678DE4D3CC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6256F6-BAE1-4A5F-9F0C-FB515C8D31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093BE1-C687-485D-A66A-63E1D0360892}"/>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5" name="Footer Placeholder 4">
            <a:extLst>
              <a:ext uri="{FF2B5EF4-FFF2-40B4-BE49-F238E27FC236}">
                <a16:creationId xmlns:a16="http://schemas.microsoft.com/office/drawing/2014/main" id="{1779B949-86DA-45AD-8DCB-8FA87557D4C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7EBD76D-FE2C-47F2-970E-EDAE4E2E9224}"/>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144735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D81E0-D39C-4A8A-8710-12D4F2C301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4FAF46-DD4D-4BC4-B5A1-125092785E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C35800-1AAF-4006-9BFF-A5189DB67D0C}"/>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5" name="Footer Placeholder 4">
            <a:extLst>
              <a:ext uri="{FF2B5EF4-FFF2-40B4-BE49-F238E27FC236}">
                <a16:creationId xmlns:a16="http://schemas.microsoft.com/office/drawing/2014/main" id="{A398FF68-E8E9-4E54-AC37-2719E61BADE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FCE8990-00D2-412F-9372-597DD4AACAC4}"/>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283254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28774-AFFB-49E2-9319-AE6122123C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F066E6-809D-4CEA-B0BC-7903834F16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3F1BDC-1319-4566-BEA2-E2B3BAD26588}"/>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5" name="Footer Placeholder 4">
            <a:extLst>
              <a:ext uri="{FF2B5EF4-FFF2-40B4-BE49-F238E27FC236}">
                <a16:creationId xmlns:a16="http://schemas.microsoft.com/office/drawing/2014/main" id="{087C485D-8C55-4BA8-9758-AFB757361B9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0261F2F-6C10-4AB5-AFD9-F0D57AE8E0A4}"/>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387704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91663-B8AE-4427-89FE-8A1BCE5B64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1D1EDA-3D21-4CED-8315-DB9DFF39EE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1424F6-E906-4200-BA27-8E86129057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D9FEC73-CFB8-44B9-A4EB-25A1E0A7DAC9}"/>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6" name="Footer Placeholder 5">
            <a:extLst>
              <a:ext uri="{FF2B5EF4-FFF2-40B4-BE49-F238E27FC236}">
                <a16:creationId xmlns:a16="http://schemas.microsoft.com/office/drawing/2014/main" id="{E435FB43-0A2D-4994-9F95-9E9CA494352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4623C2E-E214-48E1-A4A4-9CB33BECE4F6}"/>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191850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2686-38FC-46C2-B118-6D9B27C99D6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92BC28-5D94-4617-9E77-CD9BEC1B07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79CB20-40BB-4B98-AFB3-63753F3F3F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E9141A-56C8-404B-9273-4B7D5CE94E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69A1CB-3B71-4876-9D73-3230573FEB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7E787E-7AC0-4701-AA04-CAE3CDA6F329}"/>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8" name="Footer Placeholder 7">
            <a:extLst>
              <a:ext uri="{FF2B5EF4-FFF2-40B4-BE49-F238E27FC236}">
                <a16:creationId xmlns:a16="http://schemas.microsoft.com/office/drawing/2014/main" id="{3B6E511D-7DB1-4A59-BF88-AE8FBD47B3C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45A18FA-3D68-4ABD-BEB6-6BA48A809263}"/>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347462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61EAA-40EA-4881-B055-EFF77CFDCE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9B4539-CC0B-43B1-A0D2-A86F19D9BAD2}"/>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4" name="Footer Placeholder 3">
            <a:extLst>
              <a:ext uri="{FF2B5EF4-FFF2-40B4-BE49-F238E27FC236}">
                <a16:creationId xmlns:a16="http://schemas.microsoft.com/office/drawing/2014/main" id="{81AF9297-9E16-4A00-B02C-2FE27D188D9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0A0D714-2AA7-46C3-AE51-1DE7DB5DB396}"/>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417267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75E6E0-1D14-44B0-91CD-0B9504314477}"/>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3" name="Footer Placeholder 2">
            <a:extLst>
              <a:ext uri="{FF2B5EF4-FFF2-40B4-BE49-F238E27FC236}">
                <a16:creationId xmlns:a16="http://schemas.microsoft.com/office/drawing/2014/main" id="{129E3F5B-0F59-41E6-B368-3C08C9A492E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1890147-C779-46C1-B15C-88B3721DB08E}"/>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412449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B947-0C67-439C-A968-51AFD91743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1932CD-95EA-4908-B9D8-E8CEB007C3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8EC23CD-773C-42B6-A8A8-1359AD3EA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FD21B-E35B-46B1-9EDC-E43E7FFEC8AC}"/>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6" name="Footer Placeholder 5">
            <a:extLst>
              <a:ext uri="{FF2B5EF4-FFF2-40B4-BE49-F238E27FC236}">
                <a16:creationId xmlns:a16="http://schemas.microsoft.com/office/drawing/2014/main" id="{B9B4D2BD-2918-4EB9-B03E-2DAD1105C06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CF41EC9-DAAE-4F97-AAC9-8BC0079B305A}"/>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69768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90194-EEA1-4B47-A0DC-ABCB1BA9B2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A360A3-2120-4C42-BE09-4FF1E5A36C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86BF3E2-38FD-4318-BA75-A59C81E987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CEB6C7-AC27-4751-9CEF-90D53A2E3290}"/>
              </a:ext>
            </a:extLst>
          </p:cNvPr>
          <p:cNvSpPr>
            <a:spLocks noGrp="1"/>
          </p:cNvSpPr>
          <p:nvPr>
            <p:ph type="dt" sz="half" idx="10"/>
          </p:nvPr>
        </p:nvSpPr>
        <p:spPr/>
        <p:txBody>
          <a:bodyPr/>
          <a:lstStyle/>
          <a:p>
            <a:fld id="{76B41FC7-C43F-46FD-8281-A7B9A40B1B06}" type="datetimeFigureOut">
              <a:rPr lang="en-GB" smtClean="0"/>
              <a:t>03/12/2021</a:t>
            </a:fld>
            <a:endParaRPr lang="en-GB" dirty="0"/>
          </a:p>
        </p:txBody>
      </p:sp>
      <p:sp>
        <p:nvSpPr>
          <p:cNvPr id="6" name="Footer Placeholder 5">
            <a:extLst>
              <a:ext uri="{FF2B5EF4-FFF2-40B4-BE49-F238E27FC236}">
                <a16:creationId xmlns:a16="http://schemas.microsoft.com/office/drawing/2014/main" id="{3DD9279E-3A32-4655-97D2-80CCEE9CC19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66E7508-3E7B-4165-8160-C91DB52F630A}"/>
              </a:ext>
            </a:extLst>
          </p:cNvPr>
          <p:cNvSpPr>
            <a:spLocks noGrp="1"/>
          </p:cNvSpPr>
          <p:nvPr>
            <p:ph type="sldNum" sz="quarter" idx="12"/>
          </p:nvPr>
        </p:nvSpPr>
        <p:spPr/>
        <p:txBody>
          <a:bodyPr/>
          <a:lstStyle/>
          <a:p>
            <a:fld id="{793317B0-AB07-42FF-A9E3-F637948C204B}" type="slidenum">
              <a:rPr lang="en-GB" smtClean="0"/>
              <a:t>‹#›</a:t>
            </a:fld>
            <a:endParaRPr lang="en-GB" dirty="0"/>
          </a:p>
        </p:txBody>
      </p:sp>
    </p:spTree>
    <p:extLst>
      <p:ext uri="{BB962C8B-B14F-4D97-AF65-F5344CB8AC3E}">
        <p14:creationId xmlns:p14="http://schemas.microsoft.com/office/powerpoint/2010/main" val="21513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B14022-3503-40F0-AA1B-AC2CF264E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7E18D8-BDAF-425B-811F-1793BA1D2C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9D8AF4-2219-4D69-8557-4F3C180345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41FC7-C43F-46FD-8281-A7B9A40B1B06}" type="datetimeFigureOut">
              <a:rPr lang="en-GB" smtClean="0"/>
              <a:t>03/12/2021</a:t>
            </a:fld>
            <a:endParaRPr lang="en-GB" dirty="0"/>
          </a:p>
        </p:txBody>
      </p:sp>
      <p:sp>
        <p:nvSpPr>
          <p:cNvPr id="5" name="Footer Placeholder 4">
            <a:extLst>
              <a:ext uri="{FF2B5EF4-FFF2-40B4-BE49-F238E27FC236}">
                <a16:creationId xmlns:a16="http://schemas.microsoft.com/office/drawing/2014/main" id="{2E7B477F-B9A5-4115-936D-B3506AA7B9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D54218C-5DA1-4715-8EDF-CB9EC4DBA2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317B0-AB07-42FF-A9E3-F637948C204B}" type="slidenum">
              <a:rPr lang="en-GB" smtClean="0"/>
              <a:t>‹#›</a:t>
            </a:fld>
            <a:endParaRPr lang="en-GB" dirty="0"/>
          </a:p>
        </p:txBody>
      </p:sp>
    </p:spTree>
    <p:extLst>
      <p:ext uri="{BB962C8B-B14F-4D97-AF65-F5344CB8AC3E}">
        <p14:creationId xmlns:p14="http://schemas.microsoft.com/office/powerpoint/2010/main" val="3650829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v.uk/government/publications/positive-environments-where-children-can-flouris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8CBD6-62B8-44A5-A565-5F0224092A50}"/>
              </a:ext>
            </a:extLst>
          </p:cNvPr>
          <p:cNvSpPr>
            <a:spLocks noGrp="1"/>
          </p:cNvSpPr>
          <p:nvPr>
            <p:ph type="ctrTitle"/>
          </p:nvPr>
        </p:nvSpPr>
        <p:spPr>
          <a:xfrm>
            <a:off x="310243" y="851517"/>
            <a:ext cx="6392636" cy="2139900"/>
          </a:xfrm>
        </p:spPr>
        <p:txBody>
          <a:bodyPr anchor="b">
            <a:normAutofit/>
          </a:bodyPr>
          <a:lstStyle/>
          <a:p>
            <a:pPr algn="l"/>
            <a:r>
              <a:rPr lang="en-GB" sz="3600" dirty="0">
                <a:latin typeface="Century Gothic" panose="020B0502020202020204" pitchFamily="34" charset="0"/>
              </a:rPr>
              <a:t>The Regulation 44 Forum</a:t>
            </a:r>
            <a:br>
              <a:rPr lang="en-GB" sz="3600" dirty="0"/>
            </a:br>
            <a:br>
              <a:rPr lang="en-GB" sz="3600" dirty="0"/>
            </a:br>
            <a:endParaRPr lang="en-GB" sz="3600" dirty="0"/>
          </a:p>
        </p:txBody>
      </p:sp>
      <p:sp>
        <p:nvSpPr>
          <p:cNvPr id="3" name="Subtitle 2">
            <a:extLst>
              <a:ext uri="{FF2B5EF4-FFF2-40B4-BE49-F238E27FC236}">
                <a16:creationId xmlns:a16="http://schemas.microsoft.com/office/drawing/2014/main" id="{0D16C9D7-72DF-4649-B19F-109CF684708A}"/>
              </a:ext>
            </a:extLst>
          </p:cNvPr>
          <p:cNvSpPr>
            <a:spLocks noGrp="1"/>
          </p:cNvSpPr>
          <p:nvPr>
            <p:ph type="subTitle" idx="1"/>
          </p:nvPr>
        </p:nvSpPr>
        <p:spPr>
          <a:xfrm>
            <a:off x="1094096" y="3842932"/>
            <a:ext cx="4167115" cy="1047475"/>
          </a:xfrm>
        </p:spPr>
        <p:txBody>
          <a:bodyPr anchor="t">
            <a:normAutofit lnSpcReduction="10000"/>
          </a:bodyPr>
          <a:lstStyle/>
          <a:p>
            <a:pPr algn="l"/>
            <a:r>
              <a:rPr lang="en-GB" sz="3200" dirty="0">
                <a:latin typeface="Century Gothic" panose="020B0502020202020204" pitchFamily="34" charset="0"/>
              </a:rPr>
              <a:t>December 6</a:t>
            </a:r>
            <a:r>
              <a:rPr lang="en-GB" sz="3200" baseline="30000" dirty="0">
                <a:latin typeface="Century Gothic" panose="020B0502020202020204" pitchFamily="34" charset="0"/>
              </a:rPr>
              <a:t>th</a:t>
            </a:r>
            <a:r>
              <a:rPr lang="en-GB" sz="3200" dirty="0">
                <a:latin typeface="Century Gothic" panose="020B0502020202020204" pitchFamily="34" charset="0"/>
              </a:rPr>
              <a:t> 2021</a:t>
            </a:r>
          </a:p>
          <a:p>
            <a:pPr algn="l"/>
            <a:r>
              <a:rPr lang="en-GB" sz="3200" dirty="0">
                <a:latin typeface="Century Gothic" panose="020B0502020202020204" pitchFamily="34" charset="0"/>
              </a:rPr>
              <a:t>    Chris Freestone </a:t>
            </a:r>
          </a:p>
        </p:txBody>
      </p:sp>
      <p:sp>
        <p:nvSpPr>
          <p:cNvPr id="11"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6B3CCD7-89CF-432B-92A8-70FCB2B77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1503" y="2993965"/>
            <a:ext cx="3217333" cy="1488016"/>
          </a:xfrm>
          <a:prstGeom prst="rect">
            <a:avLst/>
          </a:prstGeom>
        </p:spPr>
      </p:pic>
    </p:spTree>
    <p:extLst>
      <p:ext uri="{BB962C8B-B14F-4D97-AF65-F5344CB8AC3E}">
        <p14:creationId xmlns:p14="http://schemas.microsoft.com/office/powerpoint/2010/main" val="1422280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DC9CDC0-8ED3-42E3-BDB3-992A95918FEF}"/>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6700" kern="1200" dirty="0">
                <a:solidFill>
                  <a:schemeClr val="tx1"/>
                </a:solidFill>
                <a:latin typeface="+mj-lt"/>
                <a:ea typeface="+mj-ea"/>
                <a:cs typeface="+mj-cs"/>
              </a:rPr>
              <a:t>Creating positive environments- key factors </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412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508A8D8-EAF9-4CB3-823E-BEC2320AE748}"/>
              </a:ext>
            </a:extLst>
          </p:cNvPr>
          <p:cNvSpPr>
            <a:spLocks noGrp="1"/>
          </p:cNvSpPr>
          <p:nvPr>
            <p:ph type="title"/>
          </p:nvPr>
        </p:nvSpPr>
        <p:spPr>
          <a:xfrm>
            <a:off x="1139044" y="2090114"/>
            <a:ext cx="3382890" cy="2481886"/>
          </a:xfrm>
        </p:spPr>
        <p:txBody>
          <a:bodyPr>
            <a:normAutofit/>
          </a:bodyPr>
          <a:lstStyle/>
          <a:p>
            <a:pPr algn="ctr"/>
            <a:r>
              <a:rPr lang="en-GB" sz="2400" dirty="0">
                <a:latin typeface="Century Gothic" panose="020B0502020202020204" pitchFamily="34" charset="0"/>
                <a:hlinkClick r:id="rId2"/>
              </a:rPr>
              <a:t>https://www.gov.uk/government/publications/positive-environments-where-children-can-flourish</a:t>
            </a:r>
            <a:br>
              <a:rPr lang="en-GB" sz="2400" dirty="0">
                <a:latin typeface="Century Gothic" panose="020B0502020202020204" pitchFamily="34" charset="0"/>
              </a:rPr>
            </a:br>
            <a:endParaRPr lang="en-GB" sz="2400"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4841378B-4FF2-4717-A5BE-F0625467ABF8}"/>
              </a:ext>
            </a:extLst>
          </p:cNvPr>
          <p:cNvSpPr>
            <a:spLocks noGrp="1"/>
          </p:cNvSpPr>
          <p:nvPr>
            <p:ph idx="1"/>
          </p:nvPr>
        </p:nvSpPr>
        <p:spPr>
          <a:xfrm>
            <a:off x="5285014" y="964850"/>
            <a:ext cx="6068786" cy="4928300"/>
          </a:xfrm>
        </p:spPr>
        <p:txBody>
          <a:bodyPr anchor="ctr">
            <a:normAutofit/>
          </a:bodyPr>
          <a:lstStyle/>
          <a:p>
            <a:r>
              <a:rPr lang="en-GB" sz="2000" dirty="0"/>
              <a:t>Guidance for inspectors- applicable to schools and children’s social care settings.</a:t>
            </a:r>
          </a:p>
          <a:p>
            <a:r>
              <a:rPr lang="en-GB" sz="2000" dirty="0"/>
              <a:t>Good resource to be aligned to the Regulation 44 visits</a:t>
            </a:r>
          </a:p>
          <a:p>
            <a:r>
              <a:rPr lang="en-GB" sz="2000" dirty="0"/>
              <a:t>Based on children’s rights.</a:t>
            </a:r>
          </a:p>
          <a:p>
            <a:r>
              <a:rPr lang="en-GB" sz="2000" dirty="0"/>
              <a:t>Culture and presentation of the staff:</a:t>
            </a:r>
          </a:p>
          <a:p>
            <a:pPr>
              <a:buFontTx/>
              <a:buChar char="-"/>
            </a:pPr>
            <a:r>
              <a:rPr lang="en-GB" sz="2000" dirty="0"/>
              <a:t>Confident</a:t>
            </a:r>
          </a:p>
          <a:p>
            <a:pPr>
              <a:buFontTx/>
              <a:buChar char="-"/>
            </a:pPr>
            <a:r>
              <a:rPr lang="en-GB" sz="2000" dirty="0"/>
              <a:t>Positive</a:t>
            </a:r>
          </a:p>
          <a:p>
            <a:pPr>
              <a:buFontTx/>
              <a:buChar char="-"/>
            </a:pPr>
            <a:r>
              <a:rPr lang="en-GB" sz="2000" dirty="0"/>
              <a:t>Offering the least intrusive way to support the young person , empower them , keep them safe</a:t>
            </a:r>
          </a:p>
          <a:p>
            <a:pPr>
              <a:buFontTx/>
              <a:buChar char="-"/>
            </a:pPr>
            <a:endParaRPr lang="en-GB" sz="2000" dirty="0"/>
          </a:p>
          <a:p>
            <a:pPr>
              <a:buFontTx/>
              <a:buChar char="-"/>
            </a:pPr>
            <a:r>
              <a:rPr lang="en-GB" sz="2000" dirty="0">
                <a:solidFill>
                  <a:srgbClr val="FF0000"/>
                </a:solidFill>
              </a:rPr>
              <a:t>Is this what you see , hear , captured in records?</a:t>
            </a:r>
          </a:p>
        </p:txBody>
      </p:sp>
    </p:spTree>
    <p:extLst>
      <p:ext uri="{BB962C8B-B14F-4D97-AF65-F5344CB8AC3E}">
        <p14:creationId xmlns:p14="http://schemas.microsoft.com/office/powerpoint/2010/main" val="1918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62A11EA-6675-47BC-9A48-897FAF5A9171}"/>
              </a:ext>
            </a:extLst>
          </p:cNvPr>
          <p:cNvSpPr>
            <a:spLocks noGrp="1"/>
          </p:cNvSpPr>
          <p:nvPr>
            <p:ph type="title"/>
          </p:nvPr>
        </p:nvSpPr>
        <p:spPr>
          <a:xfrm>
            <a:off x="1139044" y="2090114"/>
            <a:ext cx="3382890" cy="2481886"/>
          </a:xfrm>
        </p:spPr>
        <p:txBody>
          <a:bodyPr>
            <a:normAutofit/>
          </a:bodyPr>
          <a:lstStyle/>
          <a:p>
            <a:pPr algn="ctr"/>
            <a:r>
              <a:rPr lang="en-GB" sz="3400" dirty="0">
                <a:latin typeface="Century Gothic" panose="020B0502020202020204" pitchFamily="34" charset="0"/>
              </a:rPr>
              <a:t>Culture and practice – Ofsted guidance for inspectors </a:t>
            </a:r>
          </a:p>
        </p:txBody>
      </p:sp>
      <p:sp>
        <p:nvSpPr>
          <p:cNvPr id="3" name="Content Placeholder 2">
            <a:extLst>
              <a:ext uri="{FF2B5EF4-FFF2-40B4-BE49-F238E27FC236}">
                <a16:creationId xmlns:a16="http://schemas.microsoft.com/office/drawing/2014/main" id="{BFDC29D2-2DE8-4842-B249-0A106137A10B}"/>
              </a:ext>
            </a:extLst>
          </p:cNvPr>
          <p:cNvSpPr>
            <a:spLocks noGrp="1"/>
          </p:cNvSpPr>
          <p:nvPr>
            <p:ph idx="1"/>
          </p:nvPr>
        </p:nvSpPr>
        <p:spPr>
          <a:xfrm>
            <a:off x="4754880" y="162560"/>
            <a:ext cx="7345680" cy="6593840"/>
          </a:xfrm>
        </p:spPr>
        <p:txBody>
          <a:bodyPr anchor="ctr">
            <a:normAutofit/>
          </a:bodyPr>
          <a:lstStyle/>
          <a:p>
            <a:r>
              <a:rPr lang="en-US" sz="2000" b="0" i="0" dirty="0">
                <a:effectLst/>
                <a:latin typeface="GDS Transport"/>
              </a:rPr>
              <a:t>The culture of a setting is critical in enabling good practice to flourish. How children’s behaviour is supported, and their personal development nurtured will be reflected in the environment surrounding them. </a:t>
            </a:r>
          </a:p>
          <a:p>
            <a:r>
              <a:rPr lang="en-US" sz="2000" b="0" i="0" dirty="0">
                <a:effectLst/>
                <a:latin typeface="GDS Transport"/>
              </a:rPr>
              <a:t>An open and enabling culture is one where staff carry out effective risk assessment that balances a child’s need to explore and learn new skills with the need to keep them safe. Similarly, effective assessment and planning based on an understanding of individual children’s needs, personalities and wishes will help staff to spot signs of distress at an early stage. This will help them to support children without the need for restraint or restriction.</a:t>
            </a:r>
          </a:p>
          <a:p>
            <a:r>
              <a:rPr lang="en-US" sz="2000" b="0" i="0" dirty="0">
                <a:effectLst/>
                <a:latin typeface="GDS Transport"/>
              </a:rPr>
              <a:t> Offering children information, new experiences and opportunities to develop new skills increases the choices they can make. A risk-averse culture does not support children to develop their potential.</a:t>
            </a:r>
          </a:p>
          <a:p>
            <a:r>
              <a:rPr lang="en-US" sz="2000" dirty="0">
                <a:solidFill>
                  <a:srgbClr val="FF0000"/>
                </a:solidFill>
                <a:latin typeface="GDS Transport"/>
              </a:rPr>
              <a:t>Is this in place? Is it embedded in practice? The inspector will give “significant weight” to positive relationships and that standard</a:t>
            </a:r>
            <a:endParaRPr lang="en-GB" sz="2000" dirty="0">
              <a:solidFill>
                <a:srgbClr val="FF0000"/>
              </a:solidFill>
            </a:endParaRPr>
          </a:p>
        </p:txBody>
      </p:sp>
    </p:spTree>
    <p:extLst>
      <p:ext uri="{BB962C8B-B14F-4D97-AF65-F5344CB8AC3E}">
        <p14:creationId xmlns:p14="http://schemas.microsoft.com/office/powerpoint/2010/main" val="3582574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33E5F-794F-4213-8B22-57D31233D56E}"/>
              </a:ext>
            </a:extLst>
          </p:cNvPr>
          <p:cNvSpPr>
            <a:spLocks noGrp="1"/>
          </p:cNvSpPr>
          <p:nvPr>
            <p:ph type="title"/>
          </p:nvPr>
        </p:nvSpPr>
        <p:spPr>
          <a:xfrm>
            <a:off x="838200" y="365125"/>
            <a:ext cx="10515600" cy="1741261"/>
          </a:xfrm>
        </p:spPr>
        <p:txBody>
          <a:bodyPr>
            <a:normAutofit/>
          </a:bodyPr>
          <a:lstStyle/>
          <a:p>
            <a:r>
              <a:rPr lang="en-US" sz="2000" dirty="0"/>
              <a:t>“ The practice of physical restraint includes many approaches, some of which, although lawful, are more restrictive and more likely to create an unsafe or harmful environment for children. If they are used, this may indicate that children’s needs are not being met consistently. The following triggers will always make us curious and want to explore and understand more about staff practice and its impact on children”  - </a:t>
            </a:r>
            <a:r>
              <a:rPr lang="en-US" sz="2000" dirty="0">
                <a:solidFill>
                  <a:srgbClr val="FF0000"/>
                </a:solidFill>
              </a:rPr>
              <a:t>are we tracking and reviewing the following?</a:t>
            </a:r>
            <a:endParaRPr lang="en-GB" sz="2000" dirty="0">
              <a:solidFill>
                <a:srgbClr val="FF0000"/>
              </a:solidFill>
            </a:endParaRPr>
          </a:p>
        </p:txBody>
      </p:sp>
      <p:sp>
        <p:nvSpPr>
          <p:cNvPr id="3" name="Content Placeholder 2">
            <a:extLst>
              <a:ext uri="{FF2B5EF4-FFF2-40B4-BE49-F238E27FC236}">
                <a16:creationId xmlns:a16="http://schemas.microsoft.com/office/drawing/2014/main" id="{4D9747AF-433B-4FC9-801F-F86DC1EB0246}"/>
              </a:ext>
            </a:extLst>
          </p:cNvPr>
          <p:cNvSpPr>
            <a:spLocks noGrp="1"/>
          </p:cNvSpPr>
          <p:nvPr>
            <p:ph sz="half" idx="1"/>
          </p:nvPr>
        </p:nvSpPr>
        <p:spPr>
          <a:xfrm>
            <a:off x="838200" y="2106387"/>
            <a:ext cx="5181600" cy="4070576"/>
          </a:xfrm>
        </p:spPr>
        <p:txBody>
          <a:bodyPr>
            <a:normAutofit fontScale="62500" lnSpcReduction="20000"/>
          </a:bodyPr>
          <a:lstStyle/>
          <a:p>
            <a:pPr algn="l">
              <a:buFont typeface="Arial" panose="020B0604020202020204" pitchFamily="34" charset="0"/>
              <a:buChar char="•"/>
            </a:pPr>
            <a:r>
              <a:rPr lang="en-US" sz="3200" b="0" i="0" dirty="0">
                <a:solidFill>
                  <a:srgbClr val="0B0C0C"/>
                </a:solidFill>
                <a:effectLst/>
              </a:rPr>
              <a:t>the use of prone holds and/or taking children to the floor and/or ‘ground’ holds</a:t>
            </a:r>
          </a:p>
          <a:p>
            <a:pPr algn="l">
              <a:buFont typeface="Arial" panose="020B0604020202020204" pitchFamily="34" charset="0"/>
              <a:buChar char="•"/>
            </a:pPr>
            <a:r>
              <a:rPr lang="en-US" sz="3200" b="0" i="0" dirty="0">
                <a:solidFill>
                  <a:srgbClr val="0B0C0C"/>
                </a:solidFill>
                <a:effectLst/>
              </a:rPr>
              <a:t>restraining children in their bedrooms and/or on their beds</a:t>
            </a:r>
          </a:p>
          <a:p>
            <a:pPr algn="l">
              <a:buFont typeface="Arial" panose="020B0604020202020204" pitchFamily="34" charset="0"/>
              <a:buChar char="•"/>
            </a:pPr>
            <a:r>
              <a:rPr lang="en-US" sz="3200" b="0" i="0" dirty="0">
                <a:solidFill>
                  <a:srgbClr val="0B0C0C"/>
                </a:solidFill>
                <a:effectLst/>
              </a:rPr>
              <a:t>long periods of physical intervention</a:t>
            </a:r>
          </a:p>
          <a:p>
            <a:pPr algn="l">
              <a:buFont typeface="Arial" panose="020B0604020202020204" pitchFamily="34" charset="0"/>
              <a:buChar char="•"/>
            </a:pPr>
            <a:r>
              <a:rPr lang="en-US" sz="3200" b="0" i="0" dirty="0">
                <a:solidFill>
                  <a:srgbClr val="0B0C0C"/>
                </a:solidFill>
                <a:effectLst/>
              </a:rPr>
              <a:t>frequent or lengthy periods of single separation or ‘managing away’ in secure children’s homes</a:t>
            </a:r>
          </a:p>
          <a:p>
            <a:pPr algn="l">
              <a:buFont typeface="Arial" panose="020B0604020202020204" pitchFamily="34" charset="0"/>
              <a:buChar char="•"/>
            </a:pPr>
            <a:r>
              <a:rPr lang="en-US" sz="3200" b="0" i="0" dirty="0">
                <a:solidFill>
                  <a:srgbClr val="0B0C0C"/>
                </a:solidFill>
                <a:effectLst/>
              </a:rPr>
              <a:t>high numbers of staff involved in an incident</a:t>
            </a:r>
          </a:p>
          <a:p>
            <a:pPr algn="l">
              <a:buFont typeface="Arial" panose="020B0604020202020204" pitchFamily="34" charset="0"/>
              <a:buChar char="•"/>
            </a:pPr>
            <a:r>
              <a:rPr lang="en-US" sz="3200" b="0" i="0" dirty="0">
                <a:solidFill>
                  <a:srgbClr val="0B0C0C"/>
                </a:solidFill>
                <a:effectLst/>
              </a:rPr>
              <a:t>situations that are escalating, with restraint being used more frequently</a:t>
            </a:r>
          </a:p>
          <a:p>
            <a:endParaRPr lang="en-GB" sz="2000" dirty="0"/>
          </a:p>
        </p:txBody>
      </p:sp>
      <p:sp>
        <p:nvSpPr>
          <p:cNvPr id="4" name="Content Placeholder 3">
            <a:extLst>
              <a:ext uri="{FF2B5EF4-FFF2-40B4-BE49-F238E27FC236}">
                <a16:creationId xmlns:a16="http://schemas.microsoft.com/office/drawing/2014/main" id="{C47A6784-327D-45A3-B1E1-CA8D8CF961F6}"/>
              </a:ext>
            </a:extLst>
          </p:cNvPr>
          <p:cNvSpPr>
            <a:spLocks noGrp="1"/>
          </p:cNvSpPr>
          <p:nvPr>
            <p:ph sz="half" idx="2"/>
          </p:nvPr>
        </p:nvSpPr>
        <p:spPr>
          <a:xfrm>
            <a:off x="6172200" y="2106386"/>
            <a:ext cx="5181600" cy="4070577"/>
          </a:xfrm>
        </p:spPr>
        <p:txBody>
          <a:bodyPr>
            <a:normAutofit fontScale="62500" lnSpcReduction="20000"/>
          </a:bodyPr>
          <a:lstStyle/>
          <a:p>
            <a:pPr algn="l">
              <a:buFont typeface="Arial" panose="020B0604020202020204" pitchFamily="34" charset="0"/>
              <a:buChar char="•"/>
            </a:pPr>
            <a:r>
              <a:rPr lang="en-US" b="0" i="0" dirty="0">
                <a:solidFill>
                  <a:srgbClr val="0B0C0C"/>
                </a:solidFill>
                <a:effectLst/>
                <a:latin typeface="GDS Transport"/>
              </a:rPr>
              <a:t>restraint practices becoming the norm/being applied universally or indiscriminately</a:t>
            </a:r>
          </a:p>
          <a:p>
            <a:pPr algn="l">
              <a:buFont typeface="Arial" panose="020B0604020202020204" pitchFamily="34" charset="0"/>
              <a:buChar char="•"/>
            </a:pPr>
            <a:r>
              <a:rPr lang="en-US" b="0" i="0" dirty="0">
                <a:solidFill>
                  <a:srgbClr val="0B0C0C"/>
                </a:solidFill>
                <a:effectLst/>
                <a:latin typeface="GDS Transport"/>
              </a:rPr>
              <a:t>children sustaining injuries</a:t>
            </a:r>
          </a:p>
          <a:p>
            <a:pPr algn="l">
              <a:buFont typeface="Arial" panose="020B0604020202020204" pitchFamily="34" charset="0"/>
              <a:buChar char="•"/>
            </a:pPr>
            <a:r>
              <a:rPr lang="en-US" b="0" i="0" dirty="0">
                <a:solidFill>
                  <a:srgbClr val="0B0C0C"/>
                </a:solidFill>
                <a:effectLst/>
                <a:latin typeface="GDS Transport"/>
              </a:rPr>
              <a:t>repeated incidents or patterns that are easily identifiable</a:t>
            </a:r>
          </a:p>
          <a:p>
            <a:pPr algn="l">
              <a:buFont typeface="Arial" panose="020B0604020202020204" pitchFamily="34" charset="0"/>
              <a:buChar char="•"/>
            </a:pPr>
            <a:r>
              <a:rPr lang="en-US" b="0" i="0" dirty="0">
                <a:solidFill>
                  <a:srgbClr val="0B0C0C"/>
                </a:solidFill>
                <a:effectLst/>
                <a:latin typeface="GDS Transport"/>
              </a:rPr>
              <a:t>incidents that involve care staff being used on school premises to ‘manage’ children’s behaviour (as opposed to staff who hold multiple roles)</a:t>
            </a:r>
          </a:p>
          <a:p>
            <a:pPr algn="l">
              <a:buFont typeface="Arial" panose="020B0604020202020204" pitchFamily="34" charset="0"/>
              <a:buChar char="•"/>
            </a:pPr>
            <a:r>
              <a:rPr lang="en-US" b="0" i="0" dirty="0">
                <a:solidFill>
                  <a:srgbClr val="0B0C0C"/>
                </a:solidFill>
                <a:effectLst/>
                <a:latin typeface="GDS Transport"/>
              </a:rPr>
              <a:t>incidents that involve children being administered prescribed medication on an ‘as required’ basis to calm, relax or sedate them</a:t>
            </a:r>
          </a:p>
          <a:p>
            <a:pPr algn="l">
              <a:buFont typeface="Arial" panose="020B0604020202020204" pitchFamily="34" charset="0"/>
              <a:buChar char="•"/>
            </a:pPr>
            <a:r>
              <a:rPr lang="en-US" b="0" i="0" dirty="0">
                <a:solidFill>
                  <a:srgbClr val="0B0C0C"/>
                </a:solidFill>
                <a:effectLst/>
                <a:latin typeface="GDS Transport"/>
              </a:rPr>
              <a:t>incidents that involve the intentional use of equipment to physically restrict children, with or without staff being present (for example, safe space beds, a wheelchair, reins or a safety harness or a seatbelt)</a:t>
            </a:r>
          </a:p>
          <a:p>
            <a:endParaRPr lang="en-GB" dirty="0"/>
          </a:p>
        </p:txBody>
      </p:sp>
    </p:spTree>
    <p:extLst>
      <p:ext uri="{BB962C8B-B14F-4D97-AF65-F5344CB8AC3E}">
        <p14:creationId xmlns:p14="http://schemas.microsoft.com/office/powerpoint/2010/main" val="287709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ACB99816-A8B0-4598-9C5D-B9703F1E909D}"/>
              </a:ext>
            </a:extLst>
          </p:cNvPr>
          <p:cNvSpPr>
            <a:spLocks noGrp="1"/>
          </p:cNvSpPr>
          <p:nvPr>
            <p:ph type="title"/>
          </p:nvPr>
        </p:nvSpPr>
        <p:spPr>
          <a:xfrm>
            <a:off x="1139044" y="2090114"/>
            <a:ext cx="3382890" cy="2481886"/>
          </a:xfrm>
        </p:spPr>
        <p:txBody>
          <a:bodyPr>
            <a:normAutofit/>
          </a:bodyPr>
          <a:lstStyle/>
          <a:p>
            <a:pPr algn="ctr"/>
            <a:r>
              <a:rPr lang="en-GB" sz="4100" dirty="0"/>
              <a:t>Restrictions on liberty……key points</a:t>
            </a:r>
          </a:p>
        </p:txBody>
      </p:sp>
      <p:sp>
        <p:nvSpPr>
          <p:cNvPr id="3" name="Content Placeholder 2">
            <a:extLst>
              <a:ext uri="{FF2B5EF4-FFF2-40B4-BE49-F238E27FC236}">
                <a16:creationId xmlns:a16="http://schemas.microsoft.com/office/drawing/2014/main" id="{D5B7E49A-55D7-45A9-AF2D-CC42DE9A6545}"/>
              </a:ext>
            </a:extLst>
          </p:cNvPr>
          <p:cNvSpPr>
            <a:spLocks noGrp="1"/>
          </p:cNvSpPr>
          <p:nvPr>
            <p:ph idx="1"/>
          </p:nvPr>
        </p:nvSpPr>
        <p:spPr>
          <a:xfrm>
            <a:off x="5285014" y="162560"/>
            <a:ext cx="6903938" cy="6614160"/>
          </a:xfrm>
        </p:spPr>
        <p:txBody>
          <a:bodyPr anchor="ctr">
            <a:normAutofit/>
          </a:bodyPr>
          <a:lstStyle/>
          <a:p>
            <a:r>
              <a:rPr lang="en-US" sz="2100" dirty="0">
                <a:latin typeface="+mj-lt"/>
              </a:rPr>
              <a:t>w</a:t>
            </a:r>
            <a:r>
              <a:rPr lang="en-US" sz="2100" b="0" i="0" dirty="0">
                <a:effectLst/>
                <a:latin typeface="+mj-lt"/>
              </a:rPr>
              <a:t>ere steps taken to use a less restrictive approach wherever possible?</a:t>
            </a:r>
          </a:p>
          <a:p>
            <a:r>
              <a:rPr lang="en-US" sz="2100" dirty="0">
                <a:latin typeface="+mj-lt"/>
              </a:rPr>
              <a:t>was this the best /only way to support the young person and keep them safe?</a:t>
            </a:r>
          </a:p>
          <a:p>
            <a:r>
              <a:rPr lang="en-US" sz="2100" dirty="0">
                <a:latin typeface="+mj-lt"/>
              </a:rPr>
              <a:t>q</a:t>
            </a:r>
            <a:r>
              <a:rPr lang="en-US" sz="2100" b="0" i="0" dirty="0">
                <a:effectLst/>
                <a:latin typeface="+mj-lt"/>
              </a:rPr>
              <a:t>uestioning the “blanket approach” in a home?</a:t>
            </a:r>
          </a:p>
          <a:p>
            <a:r>
              <a:rPr lang="en-US" sz="2100" dirty="0">
                <a:latin typeface="+mj-lt"/>
              </a:rPr>
              <a:t>is the service recognising ages and stages of development? </a:t>
            </a:r>
          </a:p>
          <a:p>
            <a:r>
              <a:rPr lang="en-US" sz="2100" dirty="0">
                <a:latin typeface="+mj-lt"/>
              </a:rPr>
              <a:t>u</a:t>
            </a:r>
            <a:r>
              <a:rPr lang="en-US" sz="2100" b="0" i="0" dirty="0">
                <a:effectLst/>
                <a:latin typeface="+mj-lt"/>
              </a:rPr>
              <a:t>niversal restriction or single incident?</a:t>
            </a:r>
          </a:p>
          <a:p>
            <a:r>
              <a:rPr lang="en-US" sz="2100" dirty="0">
                <a:latin typeface="+mj-lt"/>
              </a:rPr>
              <a:t>are t</a:t>
            </a:r>
            <a:r>
              <a:rPr lang="en-US" sz="2100" b="0" i="0" dirty="0">
                <a:effectLst/>
                <a:latin typeface="+mj-lt"/>
              </a:rPr>
              <a:t>erms such as time out, isolation, chill out, single separation and managing away being used – these may suggest that a child has been segregated and had their liberty restricted.</a:t>
            </a:r>
          </a:p>
          <a:p>
            <a:r>
              <a:rPr lang="en-US" sz="2100" dirty="0">
                <a:latin typeface="+mj-lt"/>
              </a:rPr>
              <a:t>if “isolation “ is mentioned – how often , for how long?</a:t>
            </a:r>
          </a:p>
          <a:p>
            <a:r>
              <a:rPr lang="en-US" sz="2100" dirty="0">
                <a:latin typeface="+mj-lt"/>
              </a:rPr>
              <a:t>a</a:t>
            </a:r>
            <a:r>
              <a:rPr lang="en-US" sz="2100" b="0" i="0" dirty="0">
                <a:effectLst/>
                <a:latin typeface="+mj-lt"/>
              </a:rPr>
              <a:t>re the adults aware of how this section of the guidance applies to their settings?</a:t>
            </a:r>
          </a:p>
          <a:p>
            <a:endParaRPr lang="en-GB" sz="1900" dirty="0"/>
          </a:p>
        </p:txBody>
      </p:sp>
    </p:spTree>
    <p:extLst>
      <p:ext uri="{BB962C8B-B14F-4D97-AF65-F5344CB8AC3E}">
        <p14:creationId xmlns:p14="http://schemas.microsoft.com/office/powerpoint/2010/main" val="423270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2DD6AFD-F916-44DE-B23C-9FA548BCFEDD}"/>
              </a:ext>
            </a:extLst>
          </p:cNvPr>
          <p:cNvSpPr>
            <a:spLocks noGrp="1"/>
          </p:cNvSpPr>
          <p:nvPr>
            <p:ph type="title"/>
          </p:nvPr>
        </p:nvSpPr>
        <p:spPr>
          <a:xfrm>
            <a:off x="1139044" y="2090114"/>
            <a:ext cx="3382890" cy="2481886"/>
          </a:xfrm>
        </p:spPr>
        <p:txBody>
          <a:bodyPr>
            <a:normAutofit/>
          </a:bodyPr>
          <a:lstStyle/>
          <a:p>
            <a:pPr algn="ctr"/>
            <a:r>
              <a:rPr lang="en-GB" sz="4100" dirty="0"/>
              <a:t>Recording and monitoring / leadership and management</a:t>
            </a:r>
          </a:p>
        </p:txBody>
      </p:sp>
      <p:sp>
        <p:nvSpPr>
          <p:cNvPr id="3" name="Content Placeholder 2">
            <a:extLst>
              <a:ext uri="{FF2B5EF4-FFF2-40B4-BE49-F238E27FC236}">
                <a16:creationId xmlns:a16="http://schemas.microsoft.com/office/drawing/2014/main" id="{4599C1BD-027C-46F3-8D1F-D32704C8ECC7}"/>
              </a:ext>
            </a:extLst>
          </p:cNvPr>
          <p:cNvSpPr>
            <a:spLocks noGrp="1"/>
          </p:cNvSpPr>
          <p:nvPr>
            <p:ph idx="1"/>
          </p:nvPr>
        </p:nvSpPr>
        <p:spPr>
          <a:xfrm>
            <a:off x="5285014" y="964850"/>
            <a:ext cx="6068786" cy="5547710"/>
          </a:xfrm>
        </p:spPr>
        <p:txBody>
          <a:bodyPr anchor="ctr">
            <a:normAutofit/>
          </a:bodyPr>
          <a:lstStyle/>
          <a:p>
            <a:pPr>
              <a:buFont typeface="Arial" panose="020B0604020202020204" pitchFamily="34" charset="0"/>
              <a:buChar char="•"/>
            </a:pPr>
            <a:r>
              <a:rPr lang="en-US" sz="2400" b="0" i="0" dirty="0">
                <a:effectLst/>
                <a:latin typeface="Century Gothic" panose="020B0502020202020204" pitchFamily="34" charset="0"/>
              </a:rPr>
              <a:t>How does the recording influence practice?</a:t>
            </a:r>
          </a:p>
          <a:p>
            <a:pPr>
              <a:buFont typeface="Arial" panose="020B0604020202020204" pitchFamily="34" charset="0"/>
              <a:buChar char="•"/>
            </a:pPr>
            <a:r>
              <a:rPr lang="en-US" sz="2400" b="0" i="0" dirty="0">
                <a:effectLst/>
                <a:latin typeface="Century Gothic" panose="020B0502020202020204" pitchFamily="34" charset="0"/>
              </a:rPr>
              <a:t>Does the manager or school leader monitor trends and patterns about individual children, individual staff and groups of staff (such as shift patterns or lessons)?</a:t>
            </a:r>
          </a:p>
          <a:p>
            <a:pPr>
              <a:buFont typeface="Arial" panose="020B0604020202020204" pitchFamily="34" charset="0"/>
              <a:buChar char="•"/>
            </a:pPr>
            <a:r>
              <a:rPr lang="en-US" sz="2400" b="0" i="0" dirty="0">
                <a:effectLst/>
                <a:latin typeface="Century Gothic" panose="020B0502020202020204" pitchFamily="34" charset="0"/>
              </a:rPr>
              <a:t>Does the manager or school leader identify, explore and take action to improve any poor staff practice?</a:t>
            </a:r>
          </a:p>
          <a:p>
            <a:pPr>
              <a:buFont typeface="Arial" panose="020B0604020202020204" pitchFamily="34" charset="0"/>
              <a:buChar char="•"/>
            </a:pPr>
            <a:r>
              <a:rPr lang="en-US" sz="2400" b="0" i="0" dirty="0">
                <a:effectLst/>
                <a:latin typeface="Century Gothic" panose="020B0502020202020204" pitchFamily="34" charset="0"/>
              </a:rPr>
              <a:t>Does the manager or school leader take account of the views of children, including those who communicate non-verbally?</a:t>
            </a:r>
          </a:p>
          <a:p>
            <a:endParaRPr lang="en-GB" sz="2000" dirty="0"/>
          </a:p>
        </p:txBody>
      </p:sp>
    </p:spTree>
    <p:extLst>
      <p:ext uri="{BB962C8B-B14F-4D97-AF65-F5344CB8AC3E}">
        <p14:creationId xmlns:p14="http://schemas.microsoft.com/office/powerpoint/2010/main" val="1329173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FBCE505-5A8B-4E3D-84CA-6F010C9162F7}"/>
              </a:ext>
            </a:extLst>
          </p:cNvPr>
          <p:cNvSpPr>
            <a:spLocks noGrp="1"/>
          </p:cNvSpPr>
          <p:nvPr>
            <p:ph type="title"/>
          </p:nvPr>
        </p:nvSpPr>
        <p:spPr>
          <a:xfrm>
            <a:off x="6513788" y="365125"/>
            <a:ext cx="5525812" cy="1087755"/>
          </a:xfrm>
        </p:spPr>
        <p:txBody>
          <a:bodyPr>
            <a:normAutofit/>
          </a:bodyPr>
          <a:lstStyle/>
          <a:p>
            <a:r>
              <a:rPr lang="en-GB" sz="3200" dirty="0"/>
              <a:t>Are we looking at culture “across the board?”</a:t>
            </a:r>
          </a:p>
        </p:txBody>
      </p:sp>
      <p:pic>
        <p:nvPicPr>
          <p:cNvPr id="5" name="Picture 4" descr="White puzzle with one red piece">
            <a:extLst>
              <a:ext uri="{FF2B5EF4-FFF2-40B4-BE49-F238E27FC236}">
                <a16:creationId xmlns:a16="http://schemas.microsoft.com/office/drawing/2014/main" id="{3CCC6530-6338-4378-9234-761106F9A486}"/>
              </a:ext>
            </a:extLst>
          </p:cNvPr>
          <p:cNvPicPr>
            <a:picLocks noChangeAspect="1"/>
          </p:cNvPicPr>
          <p:nvPr/>
        </p:nvPicPr>
        <p:blipFill rotWithShape="1">
          <a:blip r:embed="rId2"/>
          <a:srcRect l="25718" r="24114"/>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E0FE9177-A333-4E87-8BD1-AD52DB6B9017}"/>
              </a:ext>
            </a:extLst>
          </p:cNvPr>
          <p:cNvSpPr>
            <a:spLocks noGrp="1"/>
          </p:cNvSpPr>
          <p:nvPr>
            <p:ph idx="1"/>
          </p:nvPr>
        </p:nvSpPr>
        <p:spPr>
          <a:xfrm>
            <a:off x="6513788" y="1381760"/>
            <a:ext cx="5525812" cy="4795203"/>
          </a:xfrm>
        </p:spPr>
        <p:txBody>
          <a:bodyPr>
            <a:normAutofit/>
          </a:bodyPr>
          <a:lstStyle/>
          <a:p>
            <a:r>
              <a:rPr lang="en-GB" sz="2000" dirty="0"/>
              <a:t>Protective factors?</a:t>
            </a:r>
          </a:p>
          <a:p>
            <a:r>
              <a:rPr lang="en-GB" sz="2000" dirty="0"/>
              <a:t>Embedded , up to date practice? </a:t>
            </a:r>
          </a:p>
          <a:p>
            <a:r>
              <a:rPr lang="en-GB" sz="2000" dirty="0"/>
              <a:t>Known and understood by all?</a:t>
            </a:r>
          </a:p>
          <a:p>
            <a:r>
              <a:rPr lang="en-GB" sz="2000" dirty="0"/>
              <a:t>Aligned to Statement of Purpose, policies and procedures?</a:t>
            </a:r>
          </a:p>
          <a:p>
            <a:r>
              <a:rPr lang="en-GB" sz="2000" dirty="0"/>
              <a:t>Positive relationships ? </a:t>
            </a:r>
          </a:p>
          <a:p>
            <a:r>
              <a:rPr lang="en-GB" sz="2000" dirty="0"/>
              <a:t>Professional curiosity ?</a:t>
            </a:r>
          </a:p>
          <a:p>
            <a:r>
              <a:rPr lang="en-GB" sz="2000" dirty="0"/>
              <a:t>Non biased approach?</a:t>
            </a:r>
          </a:p>
          <a:p>
            <a:r>
              <a:rPr lang="en-GB" sz="2000" dirty="0"/>
              <a:t>Non assumptive approach?</a:t>
            </a:r>
          </a:p>
          <a:p>
            <a:r>
              <a:rPr lang="en-GB" sz="2000" dirty="0"/>
              <a:t>Forensic analysis?</a:t>
            </a:r>
          </a:p>
          <a:p>
            <a:r>
              <a:rPr lang="en-GB" sz="2000" dirty="0"/>
              <a:t>Anything else? </a:t>
            </a:r>
          </a:p>
        </p:txBody>
      </p:sp>
    </p:spTree>
    <p:extLst>
      <p:ext uri="{BB962C8B-B14F-4D97-AF65-F5344CB8AC3E}">
        <p14:creationId xmlns:p14="http://schemas.microsoft.com/office/powerpoint/2010/main" val="3152758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818</Words>
  <Application>Microsoft Office PowerPoint</Application>
  <PresentationFormat>Widescreen</PresentationFormat>
  <Paragraphs>59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GDS Transport</vt:lpstr>
      <vt:lpstr>Office Theme</vt:lpstr>
      <vt:lpstr>The Regulation 44 Forum  </vt:lpstr>
      <vt:lpstr>Creating positive environments- key factors </vt:lpstr>
      <vt:lpstr>https://www.gov.uk/government/publications/positive-environments-where-children-can-flourish </vt:lpstr>
      <vt:lpstr>Culture and practice – Ofsted guidance for inspectors </vt:lpstr>
      <vt:lpstr>“ The practice of physical restraint includes many approaches, some of which, although lawful, are more restrictive and more likely to create an unsafe or harmful environment for children. If they are used, this may indicate that children’s needs are not being met consistently. The following triggers will always make us curious and want to explore and understand more about staff practice and its impact on children”  - are we tracking and reviewing the following?</vt:lpstr>
      <vt:lpstr>Restrictions on liberty……key points</vt:lpstr>
      <vt:lpstr>Recording and monitoring / leadership and management</vt:lpstr>
      <vt:lpstr>Are we looking at culture “across the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Regulation 44 Forum  </dc:title>
  <dc:creator>Christine Freestone</dc:creator>
  <cp:lastModifiedBy>Christine Freestone</cp:lastModifiedBy>
  <cp:revision>1</cp:revision>
  <dcterms:created xsi:type="dcterms:W3CDTF">2021-12-03T20:02:38Z</dcterms:created>
  <dcterms:modified xsi:type="dcterms:W3CDTF">2021-12-03T20:47:56Z</dcterms:modified>
</cp:coreProperties>
</file>