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6" r:id="rId3"/>
    <p:sldId id="353" r:id="rId4"/>
    <p:sldId id="303" r:id="rId5"/>
    <p:sldId id="358" r:id="rId6"/>
    <p:sldId id="359" r:id="rId7"/>
    <p:sldId id="360" r:id="rId8"/>
    <p:sldId id="363" r:id="rId9"/>
    <p:sldId id="401" r:id="rId10"/>
    <p:sldId id="402" r:id="rId11"/>
    <p:sldId id="394" r:id="rId12"/>
    <p:sldId id="395" r:id="rId13"/>
    <p:sldId id="396" r:id="rId14"/>
    <p:sldId id="403" r:id="rId15"/>
    <p:sldId id="397" r:id="rId16"/>
    <p:sldId id="398" r:id="rId17"/>
    <p:sldId id="399" r:id="rId18"/>
    <p:sldId id="3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1" d="100"/>
          <a:sy n="71" d="100"/>
        </p:scale>
        <p:origin x="4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Freestone" userId="8e2e7b49388b5c82" providerId="LiveId" clId="{DFFEDB75-5105-44E5-B35A-78C8559A9C3A}"/>
    <pc:docChg chg="modSld">
      <pc:chgData name="Christine Freestone" userId="8e2e7b49388b5c82" providerId="LiveId" clId="{DFFEDB75-5105-44E5-B35A-78C8559A9C3A}" dt="2021-12-13T12:17:16.008" v="26" actId="20577"/>
      <pc:docMkLst>
        <pc:docMk/>
      </pc:docMkLst>
      <pc:sldChg chg="modSp mod">
        <pc:chgData name="Christine Freestone" userId="8e2e7b49388b5c82" providerId="LiveId" clId="{DFFEDB75-5105-44E5-B35A-78C8559A9C3A}" dt="2021-12-13T12:17:16.008" v="26" actId="20577"/>
        <pc:sldMkLst>
          <pc:docMk/>
          <pc:sldMk cId="1863697918" sldId="377"/>
        </pc:sldMkLst>
        <pc:spChg chg="mod">
          <ac:chgData name="Christine Freestone" userId="8e2e7b49388b5c82" providerId="LiveId" clId="{DFFEDB75-5105-44E5-B35A-78C8559A9C3A}" dt="2021-12-13T12:17:16.008" v="26" actId="20577"/>
          <ac:spMkLst>
            <pc:docMk/>
            <pc:sldMk cId="1863697918" sldId="377"/>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1F616E-2838-4FC9-982C-9E114CEB5CC9}"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GB"/>
        </a:p>
      </dgm:t>
    </dgm:pt>
    <dgm:pt modelId="{2869493E-8E52-4BD2-B0C2-49DE9819B698}">
      <dgm:prSet phldrT="[Text]"/>
      <dgm:spPr>
        <a:solidFill>
          <a:schemeClr val="accent5">
            <a:lumMod val="75000"/>
          </a:schemeClr>
        </a:solidFill>
      </dgm:spPr>
      <dgm:t>
        <a:bodyPr/>
        <a:lstStyle/>
        <a:p>
          <a:r>
            <a:rPr lang="en-GB" dirty="0">
              <a:latin typeface="Ebrima" panose="02000000000000000000" pitchFamily="2" charset="0"/>
              <a:ea typeface="Ebrima" panose="02000000000000000000" pitchFamily="2" charset="0"/>
              <a:cs typeface="Ebrima" panose="02000000000000000000" pitchFamily="2" charset="0"/>
            </a:rPr>
            <a:t>Information Gathering</a:t>
          </a:r>
        </a:p>
      </dgm:t>
    </dgm:pt>
    <dgm:pt modelId="{ED4B8633-E3CF-4527-A275-B3C21A51B848}" type="parTrans" cxnId="{4B3CE2B6-F3E4-45B1-8E11-7D853AD03118}">
      <dgm:prSet/>
      <dgm:spPr/>
      <dgm:t>
        <a:bodyPr/>
        <a:lstStyle/>
        <a:p>
          <a:endParaRPr lang="en-GB"/>
        </a:p>
      </dgm:t>
    </dgm:pt>
    <dgm:pt modelId="{FD924FA8-0FF2-4D87-B563-927D93E0CFBD}" type="sibTrans" cxnId="{4B3CE2B6-F3E4-45B1-8E11-7D853AD03118}">
      <dgm:prSet/>
      <dgm:spPr/>
      <dgm:t>
        <a:bodyPr/>
        <a:lstStyle/>
        <a:p>
          <a:endParaRPr lang="en-GB" dirty="0">
            <a:latin typeface="Ebrima" panose="02000000000000000000" pitchFamily="2" charset="0"/>
            <a:ea typeface="Ebrima" panose="02000000000000000000" pitchFamily="2" charset="0"/>
            <a:cs typeface="Ebrima" panose="02000000000000000000" pitchFamily="2" charset="0"/>
          </a:endParaRPr>
        </a:p>
      </dgm:t>
    </dgm:pt>
    <dgm:pt modelId="{F3731B13-AA4D-4EF2-A4FA-3695ECEB4689}">
      <dgm:prSet phldrT="[Text]"/>
      <dgm:spPr/>
      <dgm:t>
        <a:bodyPr/>
        <a:lstStyle/>
        <a:p>
          <a:r>
            <a:rPr lang="en-GB" dirty="0">
              <a:latin typeface="Ebrima" panose="02000000000000000000" pitchFamily="2" charset="0"/>
              <a:ea typeface="Ebrima" panose="02000000000000000000" pitchFamily="2" charset="0"/>
              <a:cs typeface="Ebrima" panose="02000000000000000000" pitchFamily="2" charset="0"/>
            </a:rPr>
            <a:t>Analysis</a:t>
          </a:r>
        </a:p>
      </dgm:t>
    </dgm:pt>
    <dgm:pt modelId="{B9907E11-5955-4C1B-B413-598A311FEBEB}" type="parTrans" cxnId="{3E86AE5A-33AF-4DEE-AEDB-BF80841D3EFB}">
      <dgm:prSet/>
      <dgm:spPr/>
      <dgm:t>
        <a:bodyPr/>
        <a:lstStyle/>
        <a:p>
          <a:endParaRPr lang="en-GB"/>
        </a:p>
      </dgm:t>
    </dgm:pt>
    <dgm:pt modelId="{DB87DCA8-258C-4718-BCD4-4D56945FC7A7}" type="sibTrans" cxnId="{3E86AE5A-33AF-4DEE-AEDB-BF80841D3EFB}">
      <dgm:prSet/>
      <dgm:spPr/>
      <dgm:t>
        <a:bodyPr/>
        <a:lstStyle/>
        <a:p>
          <a:endParaRPr lang="en-GB" dirty="0">
            <a:latin typeface="Ebrima" panose="02000000000000000000" pitchFamily="2" charset="0"/>
            <a:ea typeface="Ebrima" panose="02000000000000000000" pitchFamily="2" charset="0"/>
            <a:cs typeface="Ebrima" panose="02000000000000000000" pitchFamily="2" charset="0"/>
          </a:endParaRPr>
        </a:p>
      </dgm:t>
    </dgm:pt>
    <dgm:pt modelId="{10B9D69F-B1E6-400D-B824-AA78177554C3}">
      <dgm:prSet phldrT="[Text]"/>
      <dgm:spPr/>
      <dgm:t>
        <a:bodyPr/>
        <a:lstStyle/>
        <a:p>
          <a:r>
            <a:rPr lang="en-GB" dirty="0">
              <a:latin typeface="Ebrima" panose="02000000000000000000" pitchFamily="2" charset="0"/>
              <a:ea typeface="Ebrima" panose="02000000000000000000" pitchFamily="2" charset="0"/>
              <a:cs typeface="Ebrima" panose="02000000000000000000" pitchFamily="2" charset="0"/>
            </a:rPr>
            <a:t>Planning</a:t>
          </a:r>
        </a:p>
      </dgm:t>
    </dgm:pt>
    <dgm:pt modelId="{B0E6CA1E-A257-4686-9F57-374D65C76567}" type="parTrans" cxnId="{0B65EBC3-820A-412D-A5D9-6CC57DBC6490}">
      <dgm:prSet/>
      <dgm:spPr/>
      <dgm:t>
        <a:bodyPr/>
        <a:lstStyle/>
        <a:p>
          <a:endParaRPr lang="en-GB"/>
        </a:p>
      </dgm:t>
    </dgm:pt>
    <dgm:pt modelId="{9FF3BF04-EB45-446F-A7E3-9FD6D34F5106}" type="sibTrans" cxnId="{0B65EBC3-820A-412D-A5D9-6CC57DBC6490}">
      <dgm:prSet/>
      <dgm:spPr/>
      <dgm:t>
        <a:bodyPr/>
        <a:lstStyle/>
        <a:p>
          <a:endParaRPr lang="en-GB" dirty="0">
            <a:latin typeface="Ebrima" panose="02000000000000000000" pitchFamily="2" charset="0"/>
            <a:ea typeface="Ebrima" panose="02000000000000000000" pitchFamily="2" charset="0"/>
            <a:cs typeface="Ebrima" panose="02000000000000000000" pitchFamily="2" charset="0"/>
          </a:endParaRPr>
        </a:p>
      </dgm:t>
    </dgm:pt>
    <dgm:pt modelId="{2015117F-7F9E-4A9B-85BC-2B3F4E0D0F74}">
      <dgm:prSet phldrT="[Text]"/>
      <dgm:spPr/>
      <dgm:t>
        <a:bodyPr/>
        <a:lstStyle/>
        <a:p>
          <a:r>
            <a:rPr lang="en-GB" dirty="0">
              <a:latin typeface="Ebrima" panose="02000000000000000000" pitchFamily="2" charset="0"/>
              <a:ea typeface="Ebrima" panose="02000000000000000000" pitchFamily="2" charset="0"/>
              <a:cs typeface="Ebrima" panose="02000000000000000000" pitchFamily="2" charset="0"/>
            </a:rPr>
            <a:t>Intervention</a:t>
          </a:r>
        </a:p>
      </dgm:t>
    </dgm:pt>
    <dgm:pt modelId="{86337591-97C3-4AD9-95B3-BF7164DA346D}" type="parTrans" cxnId="{69B7B941-5E00-475B-AE27-46927CED916F}">
      <dgm:prSet/>
      <dgm:spPr/>
      <dgm:t>
        <a:bodyPr/>
        <a:lstStyle/>
        <a:p>
          <a:endParaRPr lang="en-GB"/>
        </a:p>
      </dgm:t>
    </dgm:pt>
    <dgm:pt modelId="{D8B5FCAE-1AEF-42EE-9839-D2680C077058}" type="sibTrans" cxnId="{69B7B941-5E00-475B-AE27-46927CED916F}">
      <dgm:prSet/>
      <dgm:spPr/>
      <dgm:t>
        <a:bodyPr/>
        <a:lstStyle/>
        <a:p>
          <a:endParaRPr lang="en-GB" dirty="0">
            <a:latin typeface="Ebrima" panose="02000000000000000000" pitchFamily="2" charset="0"/>
            <a:ea typeface="Ebrima" panose="02000000000000000000" pitchFamily="2" charset="0"/>
            <a:cs typeface="Ebrima" panose="02000000000000000000" pitchFamily="2" charset="0"/>
          </a:endParaRPr>
        </a:p>
      </dgm:t>
    </dgm:pt>
    <dgm:pt modelId="{E3DBA82D-9AFD-4A8B-94C5-11532A42FD51}">
      <dgm:prSet phldrT="[Text]"/>
      <dgm:spPr/>
      <dgm:t>
        <a:bodyPr/>
        <a:lstStyle/>
        <a:p>
          <a:r>
            <a:rPr lang="en-GB" dirty="0">
              <a:latin typeface="Ebrima" panose="02000000000000000000" pitchFamily="2" charset="0"/>
              <a:ea typeface="Ebrima" panose="02000000000000000000" pitchFamily="2" charset="0"/>
              <a:cs typeface="Ebrima" panose="02000000000000000000" pitchFamily="2" charset="0"/>
            </a:rPr>
            <a:t>Review</a:t>
          </a:r>
        </a:p>
      </dgm:t>
    </dgm:pt>
    <dgm:pt modelId="{524C067B-6400-4CF6-807D-BAB2EA13C16A}" type="parTrans" cxnId="{057A0C8F-E1F2-4814-AE05-7D79638C7E86}">
      <dgm:prSet/>
      <dgm:spPr/>
      <dgm:t>
        <a:bodyPr/>
        <a:lstStyle/>
        <a:p>
          <a:endParaRPr lang="en-GB"/>
        </a:p>
      </dgm:t>
    </dgm:pt>
    <dgm:pt modelId="{387D3905-ABB9-40DC-9943-20D055B79357}" type="sibTrans" cxnId="{057A0C8F-E1F2-4814-AE05-7D79638C7E86}">
      <dgm:prSet/>
      <dgm:spPr/>
      <dgm:t>
        <a:bodyPr/>
        <a:lstStyle/>
        <a:p>
          <a:endParaRPr lang="en-GB" dirty="0">
            <a:latin typeface="Ebrima" panose="02000000000000000000" pitchFamily="2" charset="0"/>
            <a:ea typeface="Ebrima" panose="02000000000000000000" pitchFamily="2" charset="0"/>
            <a:cs typeface="Ebrima" panose="02000000000000000000" pitchFamily="2" charset="0"/>
          </a:endParaRPr>
        </a:p>
      </dgm:t>
    </dgm:pt>
    <dgm:pt modelId="{99D202B4-008B-4895-B6F9-3D19F3E91560}" type="pres">
      <dgm:prSet presAssocID="{A71F616E-2838-4FC9-982C-9E114CEB5CC9}" presName="cycle" presStyleCnt="0">
        <dgm:presLayoutVars>
          <dgm:dir/>
          <dgm:resizeHandles val="exact"/>
        </dgm:presLayoutVars>
      </dgm:prSet>
      <dgm:spPr/>
    </dgm:pt>
    <dgm:pt modelId="{66A3FE62-06B3-4BDC-B950-8429380F20D7}" type="pres">
      <dgm:prSet presAssocID="{2869493E-8E52-4BD2-B0C2-49DE9819B698}" presName="node" presStyleLbl="node1" presStyleIdx="0" presStyleCnt="5" custScaleX="121686" custScaleY="120464">
        <dgm:presLayoutVars>
          <dgm:bulletEnabled val="1"/>
        </dgm:presLayoutVars>
      </dgm:prSet>
      <dgm:spPr/>
    </dgm:pt>
    <dgm:pt modelId="{5C55CD23-DF9B-4732-8028-34BB963E8BF2}" type="pres">
      <dgm:prSet presAssocID="{FD924FA8-0FF2-4D87-B563-927D93E0CFBD}" presName="sibTrans" presStyleLbl="sibTrans2D1" presStyleIdx="0" presStyleCnt="5"/>
      <dgm:spPr/>
    </dgm:pt>
    <dgm:pt modelId="{98D3A717-4634-4D37-8BD2-B040B57C6054}" type="pres">
      <dgm:prSet presAssocID="{FD924FA8-0FF2-4D87-B563-927D93E0CFBD}" presName="connectorText" presStyleLbl="sibTrans2D1" presStyleIdx="0" presStyleCnt="5"/>
      <dgm:spPr/>
    </dgm:pt>
    <dgm:pt modelId="{0E75D81D-DED2-4707-8B5F-AFCF55F22327}" type="pres">
      <dgm:prSet presAssocID="{F3731B13-AA4D-4EF2-A4FA-3695ECEB4689}" presName="node" presStyleLbl="node1" presStyleIdx="1" presStyleCnt="5" custScaleX="121686" custScaleY="120464">
        <dgm:presLayoutVars>
          <dgm:bulletEnabled val="1"/>
        </dgm:presLayoutVars>
      </dgm:prSet>
      <dgm:spPr/>
    </dgm:pt>
    <dgm:pt modelId="{934CD0AD-C3C9-4C2F-B293-69B30D29FD69}" type="pres">
      <dgm:prSet presAssocID="{DB87DCA8-258C-4718-BCD4-4D56945FC7A7}" presName="sibTrans" presStyleLbl="sibTrans2D1" presStyleIdx="1" presStyleCnt="5"/>
      <dgm:spPr/>
    </dgm:pt>
    <dgm:pt modelId="{98601A8C-7F78-4579-ACA2-9A4CFAF4CC47}" type="pres">
      <dgm:prSet presAssocID="{DB87DCA8-258C-4718-BCD4-4D56945FC7A7}" presName="connectorText" presStyleLbl="sibTrans2D1" presStyleIdx="1" presStyleCnt="5"/>
      <dgm:spPr/>
    </dgm:pt>
    <dgm:pt modelId="{A32ACA28-61D2-4284-95F9-70B03857E177}" type="pres">
      <dgm:prSet presAssocID="{10B9D69F-B1E6-400D-B824-AA78177554C3}" presName="node" presStyleLbl="node1" presStyleIdx="2" presStyleCnt="5" custScaleX="121686" custScaleY="120464">
        <dgm:presLayoutVars>
          <dgm:bulletEnabled val="1"/>
        </dgm:presLayoutVars>
      </dgm:prSet>
      <dgm:spPr/>
    </dgm:pt>
    <dgm:pt modelId="{BC1E227A-2438-4163-A6D6-44687E567AB3}" type="pres">
      <dgm:prSet presAssocID="{9FF3BF04-EB45-446F-A7E3-9FD6D34F5106}" presName="sibTrans" presStyleLbl="sibTrans2D1" presStyleIdx="2" presStyleCnt="5"/>
      <dgm:spPr/>
    </dgm:pt>
    <dgm:pt modelId="{A7F77EAC-8C9A-4992-9DD4-914462523035}" type="pres">
      <dgm:prSet presAssocID="{9FF3BF04-EB45-446F-A7E3-9FD6D34F5106}" presName="connectorText" presStyleLbl="sibTrans2D1" presStyleIdx="2" presStyleCnt="5"/>
      <dgm:spPr/>
    </dgm:pt>
    <dgm:pt modelId="{77753BB1-E9D4-4E99-9E04-77BC3CF8151A}" type="pres">
      <dgm:prSet presAssocID="{2015117F-7F9E-4A9B-85BC-2B3F4E0D0F74}" presName="node" presStyleLbl="node1" presStyleIdx="3" presStyleCnt="5" custScaleX="121686" custScaleY="120464">
        <dgm:presLayoutVars>
          <dgm:bulletEnabled val="1"/>
        </dgm:presLayoutVars>
      </dgm:prSet>
      <dgm:spPr/>
    </dgm:pt>
    <dgm:pt modelId="{07C55668-06C7-4E61-A97F-5C494F6D0AF6}" type="pres">
      <dgm:prSet presAssocID="{D8B5FCAE-1AEF-42EE-9839-D2680C077058}" presName="sibTrans" presStyleLbl="sibTrans2D1" presStyleIdx="3" presStyleCnt="5"/>
      <dgm:spPr/>
    </dgm:pt>
    <dgm:pt modelId="{CA7F0AE6-2F82-4991-A7CB-763FCBE22E84}" type="pres">
      <dgm:prSet presAssocID="{D8B5FCAE-1AEF-42EE-9839-D2680C077058}" presName="connectorText" presStyleLbl="sibTrans2D1" presStyleIdx="3" presStyleCnt="5"/>
      <dgm:spPr/>
    </dgm:pt>
    <dgm:pt modelId="{38C2E4F2-3932-426E-AC5A-315EDF1C0A89}" type="pres">
      <dgm:prSet presAssocID="{E3DBA82D-9AFD-4A8B-94C5-11532A42FD51}" presName="node" presStyleLbl="node1" presStyleIdx="4" presStyleCnt="5" custScaleX="121686" custScaleY="120464">
        <dgm:presLayoutVars>
          <dgm:bulletEnabled val="1"/>
        </dgm:presLayoutVars>
      </dgm:prSet>
      <dgm:spPr/>
    </dgm:pt>
    <dgm:pt modelId="{E4D0B198-1AA0-4344-A52B-8CE64661772D}" type="pres">
      <dgm:prSet presAssocID="{387D3905-ABB9-40DC-9943-20D055B79357}" presName="sibTrans" presStyleLbl="sibTrans2D1" presStyleIdx="4" presStyleCnt="5"/>
      <dgm:spPr/>
    </dgm:pt>
    <dgm:pt modelId="{15AA34D0-2B77-4F0D-9560-1A8931588EBE}" type="pres">
      <dgm:prSet presAssocID="{387D3905-ABB9-40DC-9943-20D055B79357}" presName="connectorText" presStyleLbl="sibTrans2D1" presStyleIdx="4" presStyleCnt="5"/>
      <dgm:spPr/>
    </dgm:pt>
  </dgm:ptLst>
  <dgm:cxnLst>
    <dgm:cxn modelId="{261F300E-CF07-40D9-8629-E25FEDD4CFD0}" type="presOf" srcId="{E3DBA82D-9AFD-4A8B-94C5-11532A42FD51}" destId="{38C2E4F2-3932-426E-AC5A-315EDF1C0A89}" srcOrd="0" destOrd="0" presId="urn:microsoft.com/office/officeart/2005/8/layout/cycle2"/>
    <dgm:cxn modelId="{5B07D32E-7879-4473-B690-2FF9337C4DE0}" type="presOf" srcId="{10B9D69F-B1E6-400D-B824-AA78177554C3}" destId="{A32ACA28-61D2-4284-95F9-70B03857E177}" srcOrd="0" destOrd="0" presId="urn:microsoft.com/office/officeart/2005/8/layout/cycle2"/>
    <dgm:cxn modelId="{19DDBE37-69BD-4710-BE20-B0128C8B63E1}" type="presOf" srcId="{9FF3BF04-EB45-446F-A7E3-9FD6D34F5106}" destId="{A7F77EAC-8C9A-4992-9DD4-914462523035}" srcOrd="1" destOrd="0" presId="urn:microsoft.com/office/officeart/2005/8/layout/cycle2"/>
    <dgm:cxn modelId="{12F7CE3A-B5CB-4623-ADAB-F334D94C00AE}" type="presOf" srcId="{F3731B13-AA4D-4EF2-A4FA-3695ECEB4689}" destId="{0E75D81D-DED2-4707-8B5F-AFCF55F22327}" srcOrd="0" destOrd="0" presId="urn:microsoft.com/office/officeart/2005/8/layout/cycle2"/>
    <dgm:cxn modelId="{69B7B941-5E00-475B-AE27-46927CED916F}" srcId="{A71F616E-2838-4FC9-982C-9E114CEB5CC9}" destId="{2015117F-7F9E-4A9B-85BC-2B3F4E0D0F74}" srcOrd="3" destOrd="0" parTransId="{86337591-97C3-4AD9-95B3-BF7164DA346D}" sibTransId="{D8B5FCAE-1AEF-42EE-9839-D2680C077058}"/>
    <dgm:cxn modelId="{8C1F1962-DD2F-4DF4-BC6E-7C5F6779775C}" type="presOf" srcId="{FD924FA8-0FF2-4D87-B563-927D93E0CFBD}" destId="{98D3A717-4634-4D37-8BD2-B040B57C6054}" srcOrd="1" destOrd="0" presId="urn:microsoft.com/office/officeart/2005/8/layout/cycle2"/>
    <dgm:cxn modelId="{DBFE4044-31B7-40C0-A635-D3DFFADE5258}" type="presOf" srcId="{387D3905-ABB9-40DC-9943-20D055B79357}" destId="{15AA34D0-2B77-4F0D-9560-1A8931588EBE}" srcOrd="1" destOrd="0" presId="urn:microsoft.com/office/officeart/2005/8/layout/cycle2"/>
    <dgm:cxn modelId="{3E86AE5A-33AF-4DEE-AEDB-BF80841D3EFB}" srcId="{A71F616E-2838-4FC9-982C-9E114CEB5CC9}" destId="{F3731B13-AA4D-4EF2-A4FA-3695ECEB4689}" srcOrd="1" destOrd="0" parTransId="{B9907E11-5955-4C1B-B413-598A311FEBEB}" sibTransId="{DB87DCA8-258C-4718-BCD4-4D56945FC7A7}"/>
    <dgm:cxn modelId="{510FF45A-7FA8-4819-9974-31DB767D0383}" type="presOf" srcId="{FD924FA8-0FF2-4D87-B563-927D93E0CFBD}" destId="{5C55CD23-DF9B-4732-8028-34BB963E8BF2}" srcOrd="0" destOrd="0" presId="urn:microsoft.com/office/officeart/2005/8/layout/cycle2"/>
    <dgm:cxn modelId="{CBB91C81-0247-4AE8-8AFA-0466CF1D4007}" type="presOf" srcId="{A71F616E-2838-4FC9-982C-9E114CEB5CC9}" destId="{99D202B4-008B-4895-B6F9-3D19F3E91560}" srcOrd="0" destOrd="0" presId="urn:microsoft.com/office/officeart/2005/8/layout/cycle2"/>
    <dgm:cxn modelId="{057A0C8F-E1F2-4814-AE05-7D79638C7E86}" srcId="{A71F616E-2838-4FC9-982C-9E114CEB5CC9}" destId="{E3DBA82D-9AFD-4A8B-94C5-11532A42FD51}" srcOrd="4" destOrd="0" parTransId="{524C067B-6400-4CF6-807D-BAB2EA13C16A}" sibTransId="{387D3905-ABB9-40DC-9943-20D055B79357}"/>
    <dgm:cxn modelId="{7A23A691-6D0F-4C9A-8048-6B01373EBA3C}" type="presOf" srcId="{387D3905-ABB9-40DC-9943-20D055B79357}" destId="{E4D0B198-1AA0-4344-A52B-8CE64661772D}" srcOrd="0" destOrd="0" presId="urn:microsoft.com/office/officeart/2005/8/layout/cycle2"/>
    <dgm:cxn modelId="{CD9A6B95-A4E8-42AD-A662-091D4041F7F1}" type="presOf" srcId="{DB87DCA8-258C-4718-BCD4-4D56945FC7A7}" destId="{98601A8C-7F78-4579-ACA2-9A4CFAF4CC47}" srcOrd="1" destOrd="0" presId="urn:microsoft.com/office/officeart/2005/8/layout/cycle2"/>
    <dgm:cxn modelId="{C1B76D98-D466-4141-A079-EC651EA12569}" type="presOf" srcId="{DB87DCA8-258C-4718-BCD4-4D56945FC7A7}" destId="{934CD0AD-C3C9-4C2F-B293-69B30D29FD69}" srcOrd="0" destOrd="0" presId="urn:microsoft.com/office/officeart/2005/8/layout/cycle2"/>
    <dgm:cxn modelId="{4B676E9A-9BCD-47A0-A0BC-276A55F4F0EA}" type="presOf" srcId="{9FF3BF04-EB45-446F-A7E3-9FD6D34F5106}" destId="{BC1E227A-2438-4163-A6D6-44687E567AB3}" srcOrd="0" destOrd="0" presId="urn:microsoft.com/office/officeart/2005/8/layout/cycle2"/>
    <dgm:cxn modelId="{D3B5DE9C-BBBE-4E6E-B84B-93004AB80225}" type="presOf" srcId="{2869493E-8E52-4BD2-B0C2-49DE9819B698}" destId="{66A3FE62-06B3-4BDC-B950-8429380F20D7}" srcOrd="0" destOrd="0" presId="urn:microsoft.com/office/officeart/2005/8/layout/cycle2"/>
    <dgm:cxn modelId="{91F9D09E-007A-492E-AEE2-09F8B53DD41A}" type="presOf" srcId="{2015117F-7F9E-4A9B-85BC-2B3F4E0D0F74}" destId="{77753BB1-E9D4-4E99-9E04-77BC3CF8151A}" srcOrd="0" destOrd="0" presId="urn:microsoft.com/office/officeart/2005/8/layout/cycle2"/>
    <dgm:cxn modelId="{B1E7D0A6-A0E2-4CDE-9650-75C1032CF402}" type="presOf" srcId="{D8B5FCAE-1AEF-42EE-9839-D2680C077058}" destId="{07C55668-06C7-4E61-A97F-5C494F6D0AF6}" srcOrd="0" destOrd="0" presId="urn:microsoft.com/office/officeart/2005/8/layout/cycle2"/>
    <dgm:cxn modelId="{4B3CE2B6-F3E4-45B1-8E11-7D853AD03118}" srcId="{A71F616E-2838-4FC9-982C-9E114CEB5CC9}" destId="{2869493E-8E52-4BD2-B0C2-49DE9819B698}" srcOrd="0" destOrd="0" parTransId="{ED4B8633-E3CF-4527-A275-B3C21A51B848}" sibTransId="{FD924FA8-0FF2-4D87-B563-927D93E0CFBD}"/>
    <dgm:cxn modelId="{0B65EBC3-820A-412D-A5D9-6CC57DBC6490}" srcId="{A71F616E-2838-4FC9-982C-9E114CEB5CC9}" destId="{10B9D69F-B1E6-400D-B824-AA78177554C3}" srcOrd="2" destOrd="0" parTransId="{B0E6CA1E-A257-4686-9F57-374D65C76567}" sibTransId="{9FF3BF04-EB45-446F-A7E3-9FD6D34F5106}"/>
    <dgm:cxn modelId="{5D353EE3-08F3-451B-9CA0-B2ADDC8044D8}" type="presOf" srcId="{D8B5FCAE-1AEF-42EE-9839-D2680C077058}" destId="{CA7F0AE6-2F82-4991-A7CB-763FCBE22E84}" srcOrd="1" destOrd="0" presId="urn:microsoft.com/office/officeart/2005/8/layout/cycle2"/>
    <dgm:cxn modelId="{01A892BA-9A93-43B4-A44F-6FF93C5969B9}" type="presParOf" srcId="{99D202B4-008B-4895-B6F9-3D19F3E91560}" destId="{66A3FE62-06B3-4BDC-B950-8429380F20D7}" srcOrd="0" destOrd="0" presId="urn:microsoft.com/office/officeart/2005/8/layout/cycle2"/>
    <dgm:cxn modelId="{EE8BA4ED-3C1A-41BC-9675-F18D88ECA978}" type="presParOf" srcId="{99D202B4-008B-4895-B6F9-3D19F3E91560}" destId="{5C55CD23-DF9B-4732-8028-34BB963E8BF2}" srcOrd="1" destOrd="0" presId="urn:microsoft.com/office/officeart/2005/8/layout/cycle2"/>
    <dgm:cxn modelId="{D4234A82-8426-4A35-AC23-C67188D8DF92}" type="presParOf" srcId="{5C55CD23-DF9B-4732-8028-34BB963E8BF2}" destId="{98D3A717-4634-4D37-8BD2-B040B57C6054}" srcOrd="0" destOrd="0" presId="urn:microsoft.com/office/officeart/2005/8/layout/cycle2"/>
    <dgm:cxn modelId="{2CD2CB97-2CF0-4CCF-8B7A-F37446ED1A3F}" type="presParOf" srcId="{99D202B4-008B-4895-B6F9-3D19F3E91560}" destId="{0E75D81D-DED2-4707-8B5F-AFCF55F22327}" srcOrd="2" destOrd="0" presId="urn:microsoft.com/office/officeart/2005/8/layout/cycle2"/>
    <dgm:cxn modelId="{C8FB4046-7FDA-4C19-8D40-BE4A7B296382}" type="presParOf" srcId="{99D202B4-008B-4895-B6F9-3D19F3E91560}" destId="{934CD0AD-C3C9-4C2F-B293-69B30D29FD69}" srcOrd="3" destOrd="0" presId="urn:microsoft.com/office/officeart/2005/8/layout/cycle2"/>
    <dgm:cxn modelId="{5D3EC98D-B096-4C42-8376-38491AF9D4B1}" type="presParOf" srcId="{934CD0AD-C3C9-4C2F-B293-69B30D29FD69}" destId="{98601A8C-7F78-4579-ACA2-9A4CFAF4CC47}" srcOrd="0" destOrd="0" presId="urn:microsoft.com/office/officeart/2005/8/layout/cycle2"/>
    <dgm:cxn modelId="{72671A35-1A84-4792-B9D9-AEC904F30225}" type="presParOf" srcId="{99D202B4-008B-4895-B6F9-3D19F3E91560}" destId="{A32ACA28-61D2-4284-95F9-70B03857E177}" srcOrd="4" destOrd="0" presId="urn:microsoft.com/office/officeart/2005/8/layout/cycle2"/>
    <dgm:cxn modelId="{5CA9909F-96F1-40D2-9E7E-CC9844ECEBC6}" type="presParOf" srcId="{99D202B4-008B-4895-B6F9-3D19F3E91560}" destId="{BC1E227A-2438-4163-A6D6-44687E567AB3}" srcOrd="5" destOrd="0" presId="urn:microsoft.com/office/officeart/2005/8/layout/cycle2"/>
    <dgm:cxn modelId="{778A4E87-A831-4F10-9491-396EED807C44}" type="presParOf" srcId="{BC1E227A-2438-4163-A6D6-44687E567AB3}" destId="{A7F77EAC-8C9A-4992-9DD4-914462523035}" srcOrd="0" destOrd="0" presId="urn:microsoft.com/office/officeart/2005/8/layout/cycle2"/>
    <dgm:cxn modelId="{DD18DEDF-90C8-498D-A743-EA8A21E7A6D1}" type="presParOf" srcId="{99D202B4-008B-4895-B6F9-3D19F3E91560}" destId="{77753BB1-E9D4-4E99-9E04-77BC3CF8151A}" srcOrd="6" destOrd="0" presId="urn:microsoft.com/office/officeart/2005/8/layout/cycle2"/>
    <dgm:cxn modelId="{F53ECF4E-049B-4E1D-8305-CA824CB530D1}" type="presParOf" srcId="{99D202B4-008B-4895-B6F9-3D19F3E91560}" destId="{07C55668-06C7-4E61-A97F-5C494F6D0AF6}" srcOrd="7" destOrd="0" presId="urn:microsoft.com/office/officeart/2005/8/layout/cycle2"/>
    <dgm:cxn modelId="{80B7A5F1-3740-4E05-94FA-1FAFD4C99975}" type="presParOf" srcId="{07C55668-06C7-4E61-A97F-5C494F6D0AF6}" destId="{CA7F0AE6-2F82-4991-A7CB-763FCBE22E84}" srcOrd="0" destOrd="0" presId="urn:microsoft.com/office/officeart/2005/8/layout/cycle2"/>
    <dgm:cxn modelId="{82AAD775-08A3-4728-92E3-7468AD336EDC}" type="presParOf" srcId="{99D202B4-008B-4895-B6F9-3D19F3E91560}" destId="{38C2E4F2-3932-426E-AC5A-315EDF1C0A89}" srcOrd="8" destOrd="0" presId="urn:microsoft.com/office/officeart/2005/8/layout/cycle2"/>
    <dgm:cxn modelId="{819539EB-7ABD-464F-BF88-FC6C16B95BC7}" type="presParOf" srcId="{99D202B4-008B-4895-B6F9-3D19F3E91560}" destId="{E4D0B198-1AA0-4344-A52B-8CE64661772D}" srcOrd="9" destOrd="0" presId="urn:microsoft.com/office/officeart/2005/8/layout/cycle2"/>
    <dgm:cxn modelId="{5868BFB6-22EF-415E-8ECF-20045C00BE9C}" type="presParOf" srcId="{E4D0B198-1AA0-4344-A52B-8CE64661772D}" destId="{15AA34D0-2B77-4F0D-9560-1A8931588EBE}"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A3FE62-06B3-4BDC-B950-8429380F20D7}">
      <dsp:nvSpPr>
        <dsp:cNvPr id="0" name=""/>
        <dsp:cNvSpPr/>
      </dsp:nvSpPr>
      <dsp:spPr>
        <a:xfrm>
          <a:off x="2681403" y="-185099"/>
          <a:ext cx="2221696" cy="2199385"/>
        </a:xfrm>
        <a:prstGeom prst="ellipse">
          <a:avLst/>
        </a:prstGeom>
        <a:solidFill>
          <a:schemeClr val="accent5">
            <a:lumMod val="7500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Ebrima" panose="02000000000000000000" pitchFamily="2" charset="0"/>
              <a:ea typeface="Ebrima" panose="02000000000000000000" pitchFamily="2" charset="0"/>
              <a:cs typeface="Ebrima" panose="02000000000000000000" pitchFamily="2" charset="0"/>
            </a:rPr>
            <a:t>Information Gathering</a:t>
          </a:r>
        </a:p>
      </dsp:txBody>
      <dsp:txXfrm>
        <a:off x="3006763" y="136993"/>
        <a:ext cx="1570976" cy="1555201"/>
      </dsp:txXfrm>
    </dsp:sp>
    <dsp:sp modelId="{5C55CD23-DF9B-4732-8028-34BB963E8BF2}">
      <dsp:nvSpPr>
        <dsp:cNvPr id="0" name=""/>
        <dsp:cNvSpPr/>
      </dsp:nvSpPr>
      <dsp:spPr>
        <a:xfrm rot="2160000">
          <a:off x="4755060" y="1407690"/>
          <a:ext cx="279880" cy="616194"/>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latin typeface="Ebrima" panose="02000000000000000000" pitchFamily="2" charset="0"/>
            <a:ea typeface="Ebrima" panose="02000000000000000000" pitchFamily="2" charset="0"/>
            <a:cs typeface="Ebrima" panose="02000000000000000000" pitchFamily="2" charset="0"/>
          </a:endParaRPr>
        </a:p>
      </dsp:txBody>
      <dsp:txXfrm>
        <a:off x="4763078" y="1506253"/>
        <a:ext cx="195916" cy="369716"/>
      </dsp:txXfrm>
    </dsp:sp>
    <dsp:sp modelId="{0E75D81D-DED2-4707-8B5F-AFCF55F22327}">
      <dsp:nvSpPr>
        <dsp:cNvPr id="0" name=""/>
        <dsp:cNvSpPr/>
      </dsp:nvSpPr>
      <dsp:spPr>
        <a:xfrm>
          <a:off x="4899718" y="1426600"/>
          <a:ext cx="2221696" cy="2199385"/>
        </a:xfrm>
        <a:prstGeom prst="ellipse">
          <a:avLst/>
        </a:prstGeom>
        <a:solidFill>
          <a:schemeClr val="accent5">
            <a:hueOff val="1758620"/>
            <a:satOff val="-14175"/>
            <a:lumOff val="402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Ebrima" panose="02000000000000000000" pitchFamily="2" charset="0"/>
              <a:ea typeface="Ebrima" panose="02000000000000000000" pitchFamily="2" charset="0"/>
              <a:cs typeface="Ebrima" panose="02000000000000000000" pitchFamily="2" charset="0"/>
            </a:rPr>
            <a:t>Analysis</a:t>
          </a:r>
        </a:p>
      </dsp:txBody>
      <dsp:txXfrm>
        <a:off x="5225078" y="1748692"/>
        <a:ext cx="1570976" cy="1555201"/>
      </dsp:txXfrm>
    </dsp:sp>
    <dsp:sp modelId="{934CD0AD-C3C9-4C2F-B293-69B30D29FD69}">
      <dsp:nvSpPr>
        <dsp:cNvPr id="0" name=""/>
        <dsp:cNvSpPr/>
      </dsp:nvSpPr>
      <dsp:spPr>
        <a:xfrm rot="6480000">
          <a:off x="5446178" y="3514377"/>
          <a:ext cx="286465" cy="616194"/>
        </a:xfrm>
        <a:prstGeom prst="rightArrow">
          <a:avLst>
            <a:gd name="adj1" fmla="val 60000"/>
            <a:gd name="adj2" fmla="val 50000"/>
          </a:avLst>
        </a:prstGeom>
        <a:solidFill>
          <a:schemeClr val="accent5">
            <a:hueOff val="1758620"/>
            <a:satOff val="-14175"/>
            <a:lumOff val="402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latin typeface="Ebrima" panose="02000000000000000000" pitchFamily="2" charset="0"/>
            <a:ea typeface="Ebrima" panose="02000000000000000000" pitchFamily="2" charset="0"/>
            <a:cs typeface="Ebrima" panose="02000000000000000000" pitchFamily="2" charset="0"/>
          </a:endParaRPr>
        </a:p>
      </dsp:txBody>
      <dsp:txXfrm rot="10800000">
        <a:off x="5502426" y="3596750"/>
        <a:ext cx="200526" cy="369716"/>
      </dsp:txXfrm>
    </dsp:sp>
    <dsp:sp modelId="{A32ACA28-61D2-4284-95F9-70B03857E177}">
      <dsp:nvSpPr>
        <dsp:cNvPr id="0" name=""/>
        <dsp:cNvSpPr/>
      </dsp:nvSpPr>
      <dsp:spPr>
        <a:xfrm>
          <a:off x="4052397" y="4034385"/>
          <a:ext cx="2221696" cy="2199385"/>
        </a:xfrm>
        <a:prstGeom prst="ellipse">
          <a:avLst/>
        </a:prstGeom>
        <a:solidFill>
          <a:schemeClr val="accent5">
            <a:hueOff val="3517239"/>
            <a:satOff val="-28349"/>
            <a:lumOff val="804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Ebrima" panose="02000000000000000000" pitchFamily="2" charset="0"/>
              <a:ea typeface="Ebrima" panose="02000000000000000000" pitchFamily="2" charset="0"/>
              <a:cs typeface="Ebrima" panose="02000000000000000000" pitchFamily="2" charset="0"/>
            </a:rPr>
            <a:t>Planning</a:t>
          </a:r>
        </a:p>
      </dsp:txBody>
      <dsp:txXfrm>
        <a:off x="4377757" y="4356477"/>
        <a:ext cx="1570976" cy="1555201"/>
      </dsp:txXfrm>
    </dsp:sp>
    <dsp:sp modelId="{BC1E227A-2438-4163-A6D6-44687E567AB3}">
      <dsp:nvSpPr>
        <dsp:cNvPr id="0" name=""/>
        <dsp:cNvSpPr/>
      </dsp:nvSpPr>
      <dsp:spPr>
        <a:xfrm rot="10800000">
          <a:off x="3662179" y="4825981"/>
          <a:ext cx="275754" cy="616194"/>
        </a:xfrm>
        <a:prstGeom prst="rightArrow">
          <a:avLst>
            <a:gd name="adj1" fmla="val 60000"/>
            <a:gd name="adj2" fmla="val 50000"/>
          </a:avLst>
        </a:prstGeom>
        <a:solidFill>
          <a:schemeClr val="accent5">
            <a:hueOff val="3517239"/>
            <a:satOff val="-28349"/>
            <a:lumOff val="804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latin typeface="Ebrima" panose="02000000000000000000" pitchFamily="2" charset="0"/>
            <a:ea typeface="Ebrima" panose="02000000000000000000" pitchFamily="2" charset="0"/>
            <a:cs typeface="Ebrima" panose="02000000000000000000" pitchFamily="2" charset="0"/>
          </a:endParaRPr>
        </a:p>
      </dsp:txBody>
      <dsp:txXfrm rot="10800000">
        <a:off x="3744905" y="4949220"/>
        <a:ext cx="193028" cy="369716"/>
      </dsp:txXfrm>
    </dsp:sp>
    <dsp:sp modelId="{77753BB1-E9D4-4E99-9E04-77BC3CF8151A}">
      <dsp:nvSpPr>
        <dsp:cNvPr id="0" name=""/>
        <dsp:cNvSpPr/>
      </dsp:nvSpPr>
      <dsp:spPr>
        <a:xfrm>
          <a:off x="1310409" y="4034385"/>
          <a:ext cx="2221696" cy="2199385"/>
        </a:xfrm>
        <a:prstGeom prst="ellipse">
          <a:avLst/>
        </a:prstGeom>
        <a:solidFill>
          <a:schemeClr val="accent5">
            <a:hueOff val="5275859"/>
            <a:satOff val="-42524"/>
            <a:lumOff val="12059"/>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Ebrima" panose="02000000000000000000" pitchFamily="2" charset="0"/>
              <a:ea typeface="Ebrima" panose="02000000000000000000" pitchFamily="2" charset="0"/>
              <a:cs typeface="Ebrima" panose="02000000000000000000" pitchFamily="2" charset="0"/>
            </a:rPr>
            <a:t>Intervention</a:t>
          </a:r>
        </a:p>
      </dsp:txBody>
      <dsp:txXfrm>
        <a:off x="1635769" y="4356477"/>
        <a:ext cx="1570976" cy="1555201"/>
      </dsp:txXfrm>
    </dsp:sp>
    <dsp:sp modelId="{07C55668-06C7-4E61-A97F-5C494F6D0AF6}">
      <dsp:nvSpPr>
        <dsp:cNvPr id="0" name=""/>
        <dsp:cNvSpPr/>
      </dsp:nvSpPr>
      <dsp:spPr>
        <a:xfrm rot="15120000">
          <a:off x="1856870" y="3529799"/>
          <a:ext cx="286465" cy="616194"/>
        </a:xfrm>
        <a:prstGeom prst="rightArrow">
          <a:avLst>
            <a:gd name="adj1" fmla="val 60000"/>
            <a:gd name="adj2" fmla="val 50000"/>
          </a:avLst>
        </a:prstGeom>
        <a:solidFill>
          <a:schemeClr val="accent5">
            <a:hueOff val="5275859"/>
            <a:satOff val="-42524"/>
            <a:lumOff val="1205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latin typeface="Ebrima" panose="02000000000000000000" pitchFamily="2" charset="0"/>
            <a:ea typeface="Ebrima" panose="02000000000000000000" pitchFamily="2" charset="0"/>
            <a:cs typeface="Ebrima" panose="02000000000000000000" pitchFamily="2" charset="0"/>
          </a:endParaRPr>
        </a:p>
      </dsp:txBody>
      <dsp:txXfrm rot="10800000">
        <a:off x="1913118" y="3693904"/>
        <a:ext cx="200526" cy="369716"/>
      </dsp:txXfrm>
    </dsp:sp>
    <dsp:sp modelId="{38C2E4F2-3932-426E-AC5A-315EDF1C0A89}">
      <dsp:nvSpPr>
        <dsp:cNvPr id="0" name=""/>
        <dsp:cNvSpPr/>
      </dsp:nvSpPr>
      <dsp:spPr>
        <a:xfrm>
          <a:off x="463089" y="1426600"/>
          <a:ext cx="2221696" cy="2199385"/>
        </a:xfrm>
        <a:prstGeom prst="ellipse">
          <a:avLst/>
        </a:prstGeom>
        <a:solidFill>
          <a:schemeClr val="accent5">
            <a:hueOff val="7034478"/>
            <a:satOff val="-56698"/>
            <a:lumOff val="16079"/>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GB" sz="2200" kern="1200" dirty="0">
              <a:latin typeface="Ebrima" panose="02000000000000000000" pitchFamily="2" charset="0"/>
              <a:ea typeface="Ebrima" panose="02000000000000000000" pitchFamily="2" charset="0"/>
              <a:cs typeface="Ebrima" panose="02000000000000000000" pitchFamily="2" charset="0"/>
            </a:rPr>
            <a:t>Review</a:t>
          </a:r>
        </a:p>
      </dsp:txBody>
      <dsp:txXfrm>
        <a:off x="788449" y="1748692"/>
        <a:ext cx="1570976" cy="1555201"/>
      </dsp:txXfrm>
    </dsp:sp>
    <dsp:sp modelId="{E4D0B198-1AA0-4344-A52B-8CE64661772D}">
      <dsp:nvSpPr>
        <dsp:cNvPr id="0" name=""/>
        <dsp:cNvSpPr/>
      </dsp:nvSpPr>
      <dsp:spPr>
        <a:xfrm rot="19440000">
          <a:off x="2536746" y="1417002"/>
          <a:ext cx="279880" cy="616194"/>
        </a:xfrm>
        <a:prstGeom prst="rightArrow">
          <a:avLst>
            <a:gd name="adj1" fmla="val 60000"/>
            <a:gd name="adj2" fmla="val 50000"/>
          </a:avLst>
        </a:prstGeom>
        <a:solidFill>
          <a:schemeClr val="accent5">
            <a:hueOff val="7034478"/>
            <a:satOff val="-56698"/>
            <a:lumOff val="1607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GB" sz="1800" kern="1200" dirty="0">
            <a:latin typeface="Ebrima" panose="02000000000000000000" pitchFamily="2" charset="0"/>
            <a:ea typeface="Ebrima" panose="02000000000000000000" pitchFamily="2" charset="0"/>
            <a:cs typeface="Ebrima" panose="02000000000000000000" pitchFamily="2" charset="0"/>
          </a:endParaRPr>
        </a:p>
      </dsp:txBody>
      <dsp:txXfrm>
        <a:off x="2544764" y="1564917"/>
        <a:ext cx="195916" cy="369716"/>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55E0EB-9E02-488D-A608-509ED620CEBC}" type="datetimeFigureOut">
              <a:rPr lang="en-GB" smtClean="0"/>
              <a:t>13/12/2021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95A6A3-9FBE-4C64-8474-A352EC158243}" type="slidenum">
              <a:rPr lang="en-GB" smtClean="0"/>
              <a:t>‹#›</a:t>
            </a:fld>
            <a:endParaRPr lang="en-GB" dirty="0"/>
          </a:p>
        </p:txBody>
      </p:sp>
    </p:spTree>
    <p:extLst>
      <p:ext uri="{BB962C8B-B14F-4D97-AF65-F5344CB8AC3E}">
        <p14:creationId xmlns:p14="http://schemas.microsoft.com/office/powerpoint/2010/main" val="2239944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record should reflect this cycle</a:t>
            </a:r>
          </a:p>
          <a:p>
            <a:r>
              <a:rPr lang="en-GB" dirty="0"/>
              <a:t>example on flipchart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7265D-5285-4EFE-92AF-1B3F5146E248}"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88102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 trigger</a:t>
            </a:r>
            <a:r>
              <a:rPr lang="en-GB" baseline="0" dirty="0"/>
              <a:t> scenarios</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7265D-5285-4EFE-92AF-1B3F5146E248}"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1969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*Adapted from The Family Assessment, : Assessment of Family Competencies, Strengths,  and  Difficulties, Bentovim and Bingley Miller 2011</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7265D-5285-4EFE-92AF-1B3F5146E248}"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1455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6581C-EA3A-4ED2-8A64-7FDBE3E4C9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62ECAF1-0AD7-4DDC-977E-F1BB706121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F528F33-CEBB-4980-9D3F-200A55ED16B1}"/>
              </a:ext>
            </a:extLst>
          </p:cNvPr>
          <p:cNvSpPr>
            <a:spLocks noGrp="1"/>
          </p:cNvSpPr>
          <p:nvPr>
            <p:ph type="dt" sz="half" idx="10"/>
          </p:nvPr>
        </p:nvSpPr>
        <p:spPr/>
        <p:txBody>
          <a:bodyPr/>
          <a:lstStyle/>
          <a:p>
            <a:fld id="{2BA552E0-E5D6-4FE1-80C4-A0D9DCAFC3D1}" type="datetimeFigureOut">
              <a:rPr lang="en-GB" smtClean="0"/>
              <a:t>13/12/2021</a:t>
            </a:fld>
            <a:endParaRPr lang="en-GB" dirty="0"/>
          </a:p>
        </p:txBody>
      </p:sp>
      <p:sp>
        <p:nvSpPr>
          <p:cNvPr id="5" name="Footer Placeholder 4">
            <a:extLst>
              <a:ext uri="{FF2B5EF4-FFF2-40B4-BE49-F238E27FC236}">
                <a16:creationId xmlns:a16="http://schemas.microsoft.com/office/drawing/2014/main" id="{A2D264A0-4A11-4A3E-9DFF-5E6AB47C426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E4CE411-CDA1-400F-8D0F-12717123EE53}"/>
              </a:ext>
            </a:extLst>
          </p:cNvPr>
          <p:cNvSpPr>
            <a:spLocks noGrp="1"/>
          </p:cNvSpPr>
          <p:nvPr>
            <p:ph type="sldNum" sz="quarter" idx="12"/>
          </p:nvPr>
        </p:nvSpPr>
        <p:spPr/>
        <p:txBody>
          <a:bodyPr/>
          <a:lstStyle/>
          <a:p>
            <a:fld id="{FC212160-6C05-4D0F-9C3C-D446A87C5658}" type="slidenum">
              <a:rPr lang="en-GB" smtClean="0"/>
              <a:t>‹#›</a:t>
            </a:fld>
            <a:endParaRPr lang="en-GB" dirty="0"/>
          </a:p>
        </p:txBody>
      </p:sp>
    </p:spTree>
    <p:extLst>
      <p:ext uri="{BB962C8B-B14F-4D97-AF65-F5344CB8AC3E}">
        <p14:creationId xmlns:p14="http://schemas.microsoft.com/office/powerpoint/2010/main" val="1879918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3644E-2643-4D73-819B-614ECF53103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B5C7172-D1B1-4F5B-8067-9BC4D31D4C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66EF48-5E4C-4274-8829-B3E39FF86973}"/>
              </a:ext>
            </a:extLst>
          </p:cNvPr>
          <p:cNvSpPr>
            <a:spLocks noGrp="1"/>
          </p:cNvSpPr>
          <p:nvPr>
            <p:ph type="dt" sz="half" idx="10"/>
          </p:nvPr>
        </p:nvSpPr>
        <p:spPr/>
        <p:txBody>
          <a:bodyPr/>
          <a:lstStyle/>
          <a:p>
            <a:fld id="{2BA552E0-E5D6-4FE1-80C4-A0D9DCAFC3D1}" type="datetimeFigureOut">
              <a:rPr lang="en-GB" smtClean="0"/>
              <a:t>13/12/2021</a:t>
            </a:fld>
            <a:endParaRPr lang="en-GB" dirty="0"/>
          </a:p>
        </p:txBody>
      </p:sp>
      <p:sp>
        <p:nvSpPr>
          <p:cNvPr id="5" name="Footer Placeholder 4">
            <a:extLst>
              <a:ext uri="{FF2B5EF4-FFF2-40B4-BE49-F238E27FC236}">
                <a16:creationId xmlns:a16="http://schemas.microsoft.com/office/drawing/2014/main" id="{842BAE2D-2E22-4B4F-A96E-AD9122BCEA5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1A16180-7E6D-4414-81F2-199EE50922B3}"/>
              </a:ext>
            </a:extLst>
          </p:cNvPr>
          <p:cNvSpPr>
            <a:spLocks noGrp="1"/>
          </p:cNvSpPr>
          <p:nvPr>
            <p:ph type="sldNum" sz="quarter" idx="12"/>
          </p:nvPr>
        </p:nvSpPr>
        <p:spPr/>
        <p:txBody>
          <a:bodyPr/>
          <a:lstStyle/>
          <a:p>
            <a:fld id="{FC212160-6C05-4D0F-9C3C-D446A87C5658}" type="slidenum">
              <a:rPr lang="en-GB" smtClean="0"/>
              <a:t>‹#›</a:t>
            </a:fld>
            <a:endParaRPr lang="en-GB" dirty="0"/>
          </a:p>
        </p:txBody>
      </p:sp>
    </p:spTree>
    <p:extLst>
      <p:ext uri="{BB962C8B-B14F-4D97-AF65-F5344CB8AC3E}">
        <p14:creationId xmlns:p14="http://schemas.microsoft.com/office/powerpoint/2010/main" val="4006813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A8718B-7927-4F60-8FA0-CAC45C48EDA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EB89C1-16F4-47E2-87A4-AC54C2A2D8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6C47FB-BBE6-4930-B253-6AF61EC80D83}"/>
              </a:ext>
            </a:extLst>
          </p:cNvPr>
          <p:cNvSpPr>
            <a:spLocks noGrp="1"/>
          </p:cNvSpPr>
          <p:nvPr>
            <p:ph type="dt" sz="half" idx="10"/>
          </p:nvPr>
        </p:nvSpPr>
        <p:spPr/>
        <p:txBody>
          <a:bodyPr/>
          <a:lstStyle/>
          <a:p>
            <a:fld id="{2BA552E0-E5D6-4FE1-80C4-A0D9DCAFC3D1}" type="datetimeFigureOut">
              <a:rPr lang="en-GB" smtClean="0"/>
              <a:t>13/12/2021</a:t>
            </a:fld>
            <a:endParaRPr lang="en-GB" dirty="0"/>
          </a:p>
        </p:txBody>
      </p:sp>
      <p:sp>
        <p:nvSpPr>
          <p:cNvPr id="5" name="Footer Placeholder 4">
            <a:extLst>
              <a:ext uri="{FF2B5EF4-FFF2-40B4-BE49-F238E27FC236}">
                <a16:creationId xmlns:a16="http://schemas.microsoft.com/office/drawing/2014/main" id="{C6007701-5BA9-4C3D-ABB5-036897D26AD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6077557-CC95-4CF2-BB7A-6527561BC2A3}"/>
              </a:ext>
            </a:extLst>
          </p:cNvPr>
          <p:cNvSpPr>
            <a:spLocks noGrp="1"/>
          </p:cNvSpPr>
          <p:nvPr>
            <p:ph type="sldNum" sz="quarter" idx="12"/>
          </p:nvPr>
        </p:nvSpPr>
        <p:spPr/>
        <p:txBody>
          <a:bodyPr/>
          <a:lstStyle/>
          <a:p>
            <a:fld id="{FC212160-6C05-4D0F-9C3C-D446A87C5658}" type="slidenum">
              <a:rPr lang="en-GB" smtClean="0"/>
              <a:t>‹#›</a:t>
            </a:fld>
            <a:endParaRPr lang="en-GB" dirty="0"/>
          </a:p>
        </p:txBody>
      </p:sp>
    </p:spTree>
    <p:extLst>
      <p:ext uri="{BB962C8B-B14F-4D97-AF65-F5344CB8AC3E}">
        <p14:creationId xmlns:p14="http://schemas.microsoft.com/office/powerpoint/2010/main" val="1393261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4952" y="155464"/>
            <a:ext cx="6102096" cy="2121408"/>
          </a:xfrm>
          <a:prstGeom prst="rect">
            <a:avLst/>
          </a:prstGeom>
        </p:spPr>
      </p:pic>
      <p:sp>
        <p:nvSpPr>
          <p:cNvPr id="2" name="Title 1"/>
          <p:cNvSpPr>
            <a:spLocks noGrp="1"/>
          </p:cNvSpPr>
          <p:nvPr>
            <p:ph type="ctrTitle" hasCustomPrompt="1"/>
          </p:nvPr>
        </p:nvSpPr>
        <p:spPr>
          <a:xfrm>
            <a:off x="914400" y="609602"/>
            <a:ext cx="10363200" cy="4187551"/>
          </a:xfrm>
        </p:spPr>
        <p:txBody>
          <a:bodyPr anchor="b">
            <a:noAutofit/>
          </a:bodyPr>
          <a:lstStyle>
            <a:lvl1pPr algn="ctr">
              <a:lnSpc>
                <a:spcPct val="100000"/>
              </a:lnSpc>
              <a:defRPr sz="5400"/>
            </a:lvl1pPr>
          </a:lstStyle>
          <a:p>
            <a:r>
              <a:rPr lang="en-US" dirty="0"/>
              <a:t>click to edit Master title style</a:t>
            </a:r>
          </a:p>
        </p:txBody>
      </p:sp>
      <p:sp>
        <p:nvSpPr>
          <p:cNvPr id="3" name="Subtitle 2"/>
          <p:cNvSpPr>
            <a:spLocks noGrp="1"/>
          </p:cNvSpPr>
          <p:nvPr>
            <p:ph type="subTitle" idx="1" hasCustomPrompt="1"/>
          </p:nvPr>
        </p:nvSpPr>
        <p:spPr>
          <a:xfrm>
            <a:off x="1828800" y="4953000"/>
            <a:ext cx="8534400" cy="12192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Date Placeholder 6"/>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8" name="Slide Number Placeholder 7"/>
          <p:cNvSpPr>
            <a:spLocks noGrp="1"/>
          </p:cNvSpPr>
          <p:nvPr>
            <p:ph type="sldNum" sz="quarter" idx="11"/>
          </p:nvPr>
        </p:nvSpPr>
        <p:spPr/>
        <p:txBody>
          <a:bodyPr/>
          <a:lstStyle/>
          <a:p>
            <a:fld id="{6294C92D-0306-4E69-9CD3-20855E849650}" type="slidenum">
              <a:rPr kumimoji="0" lang="en-US" smtClean="0"/>
              <a:t>‹#›</a:t>
            </a:fld>
            <a:endParaRPr kumimoji="0" lang="en-US" dirty="0"/>
          </a:p>
        </p:txBody>
      </p:sp>
      <p:sp>
        <p:nvSpPr>
          <p:cNvPr id="9" name="Footer Placeholder 8"/>
          <p:cNvSpPr>
            <a:spLocks noGrp="1"/>
          </p:cNvSpPr>
          <p:nvPr>
            <p:ph type="ftr" sz="quarter" idx="12"/>
          </p:nvPr>
        </p:nvSpPr>
        <p:spPr/>
        <p:txBody>
          <a:bodyPr/>
          <a:lstStyle/>
          <a:p>
            <a:endParaRPr kumimoji="0" lang="en-US" dirty="0"/>
          </a:p>
        </p:txBody>
      </p:sp>
    </p:spTree>
    <p:extLst>
      <p:ext uri="{BB962C8B-B14F-4D97-AF65-F5344CB8AC3E}">
        <p14:creationId xmlns:p14="http://schemas.microsoft.com/office/powerpoint/2010/main" val="1812752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buFont typeface="Arial" pitchFamily="34" charset="0"/>
              <a:buChar cha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92872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grpSp>
        <p:nvGrpSpPr>
          <p:cNvPr id="9" name="Group 8"/>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12" name="TextBox 11"/>
          <p:cNvSpPr txBox="1"/>
          <p:nvPr userDrawn="1"/>
        </p:nvSpPr>
        <p:spPr>
          <a:xfrm rot="10800000" flipH="1" flipV="1">
            <a:off x="9784901" y="242088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10" name="TextBox 9"/>
          <p:cNvSpPr txBox="1"/>
          <p:nvPr userDrawn="1"/>
        </p:nvSpPr>
        <p:spPr>
          <a:xfrm rot="10800000" flipH="1" flipV="1">
            <a:off x="183833" y="275158"/>
            <a:ext cx="2167751" cy="5386090"/>
          </a:xfrm>
          <a:prstGeom prst="rect">
            <a:avLst/>
          </a:prstGeom>
          <a:noFill/>
        </p:spPr>
        <p:txBody>
          <a:bodyPr wrap="square" rtlCol="0">
            <a:spAutoFit/>
          </a:bodyPr>
          <a:lstStyle/>
          <a:p>
            <a:pPr algn="ctr"/>
            <a:r>
              <a:rPr lang="en-GB" sz="34400" dirty="0">
                <a:solidFill>
                  <a:schemeClr val="bg1">
                    <a:lumMod val="65000"/>
                  </a:schemeClr>
                </a:solidFill>
                <a:latin typeface="Baskerville Old Face" panose="02020602080505020303" pitchFamily="18" charset="0"/>
                <a:cs typeface="Times New Roman" panose="02020603050405020304" pitchFamily="18" charset="0"/>
              </a:rPr>
              <a:t>“</a:t>
            </a:r>
            <a:endParaRPr lang="en-GB" sz="3200" dirty="0">
              <a:solidFill>
                <a:schemeClr val="bg1">
                  <a:lumMod val="65000"/>
                </a:schemeClr>
              </a:solidFill>
              <a:latin typeface="Baskerville Old Face" panose="02020602080505020303" pitchFamily="18" charset="0"/>
              <a:cs typeface="Times New Roman" panose="02020603050405020304" pitchFamily="18" charset="0"/>
            </a:endParaRPr>
          </a:p>
        </p:txBody>
      </p:sp>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a:xfrm>
            <a:off x="1007435" y="1593539"/>
            <a:ext cx="10258328" cy="2736305"/>
          </a:xfrm>
          <a:solidFill>
            <a:srgbClr val="95BECA">
              <a:alpha val="30196"/>
            </a:srgbClr>
          </a:solidFill>
          <a:ln>
            <a:noFill/>
          </a:ln>
        </p:spPr>
        <p:txBody>
          <a:bodyPr anchor="ctr"/>
          <a:lstStyle>
            <a:lvl1pPr marL="0" indent="0">
              <a:buNone/>
              <a:defRPr>
                <a:solidFill>
                  <a:srgbClr val="498091"/>
                </a:solidFill>
                <a:latin typeface="My Underwood" pitchFamily="2" charset="0"/>
                <a:ea typeface="My Underwood" pitchFamily="2" charset="0"/>
              </a:defRPr>
            </a:lvl1pPr>
            <a:lvl5pPr>
              <a:defRPr/>
            </a:lvl5pPr>
            <a:lvl6pPr>
              <a:defRPr/>
            </a:lvl6pPr>
            <a:lvl7pPr>
              <a:defRPr/>
            </a:lvl7pPr>
            <a:lvl8pPr>
              <a:defRPr/>
            </a:lvl8pPr>
            <a:lvl9pPr>
              <a:buFont typeface="Arial" pitchFamily="34" charset="0"/>
              <a:buChar char="•"/>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2492635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3217035" y="-787930"/>
            <a:ext cx="19490165" cy="8537410"/>
            <a:chOff x="6012160" y="4437112"/>
            <a:chExt cx="4685058" cy="2736304"/>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2" name="Rectangle 11"/>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400" kern="1200" dirty="0" smtClean="0">
                <a:solidFill>
                  <a:schemeClr val="tx2"/>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080744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4" name="Content Placeholder 3"/>
          <p:cNvSpPr>
            <a:spLocks noGrp="1"/>
          </p:cNvSpPr>
          <p:nvPr>
            <p:ph sz="half" idx="2" hasCustomPrompt="1"/>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9" name="Content Placeholder 8"/>
          <p:cNvSpPr>
            <a:spLocks noGrp="1"/>
          </p:cNvSpPr>
          <p:nvPr>
            <p:ph sz="quarter" idx="13" hasCustomPrompt="1"/>
          </p:nvPr>
        </p:nvSpPr>
        <p:spPr>
          <a:xfrm>
            <a:off x="487680" y="1600200"/>
            <a:ext cx="5388864" cy="4526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p:nvGrpSpPr>
        <p:grpSpPr>
          <a:xfrm>
            <a:off x="2927648" y="6021288"/>
            <a:ext cx="6246744" cy="2736304"/>
            <a:chOff x="6012160" y="4437112"/>
            <a:chExt cx="4685058" cy="2736304"/>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1" name="Rectangle 10"/>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25857320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6294C92D-0306-4E69-9CD3-20855E849650}" type="slidenum">
              <a:rPr kumimoji="0" lang="en-US" smtClean="0"/>
              <a:t>‹#›</a:t>
            </a:fld>
            <a:endParaRPr kumimoji="0" lang="en-US" dirty="0"/>
          </a:p>
        </p:txBody>
      </p:sp>
      <p:sp>
        <p:nvSpPr>
          <p:cNvPr id="11" name="Content Placeholder 10"/>
          <p:cNvSpPr>
            <a:spLocks noGrp="1"/>
          </p:cNvSpPr>
          <p:nvPr>
            <p:ph sz="quarter" idx="13" hasCustomPrompt="1"/>
          </p:nvPr>
        </p:nvSpPr>
        <p:spPr>
          <a:xfrm>
            <a:off x="609600" y="2212848"/>
            <a:ext cx="5388864" cy="39136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quarter" idx="14" hasCustomPrompt="1"/>
          </p:nvPr>
        </p:nvSpPr>
        <p:spPr>
          <a:xfrm>
            <a:off x="6230112" y="2212849"/>
            <a:ext cx="5388864" cy="3913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p:nvGrpSpPr>
        <p:grpSpPr>
          <a:xfrm>
            <a:off x="2927648" y="6021288"/>
            <a:ext cx="6246744" cy="2736304"/>
            <a:chOff x="6012160" y="4437112"/>
            <a:chExt cx="4685058" cy="2736304"/>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4" name="Rectangle 13"/>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Tree>
    <p:extLst>
      <p:ext uri="{BB962C8B-B14F-4D97-AF65-F5344CB8AC3E}">
        <p14:creationId xmlns:p14="http://schemas.microsoft.com/office/powerpoint/2010/main" val="35625349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p:nvGrpSpPr>
        <p:grpSpPr>
          <a:xfrm>
            <a:off x="6762024" y="4437112"/>
            <a:ext cx="6246744" cy="2736304"/>
            <a:chOff x="6012160" y="4437112"/>
            <a:chExt cx="4685058" cy="2736304"/>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8" name="Rectangle 7"/>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p:txBody>
          <a:bodyPr/>
          <a:lstStyle>
            <a:lvl1pPr>
              <a:defRPr baseline="0"/>
            </a:lvl1pPr>
          </a:lstStyle>
          <a:p>
            <a:r>
              <a:rPr lang="en-US" dirty="0"/>
              <a:t>click to edit Master title style</a:t>
            </a:r>
          </a:p>
        </p:txBody>
      </p:sp>
      <p:sp>
        <p:nvSpPr>
          <p:cNvPr id="3" name="Date Placeholder 2"/>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1485720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2457533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C59F0-7658-4FD9-912E-DD6CBD9DE9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6A929F5-BE3E-48B2-BEF2-6E3B301FDA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DF051A-03E5-4BF1-80D1-6C9301089A79}"/>
              </a:ext>
            </a:extLst>
          </p:cNvPr>
          <p:cNvSpPr>
            <a:spLocks noGrp="1"/>
          </p:cNvSpPr>
          <p:nvPr>
            <p:ph type="dt" sz="half" idx="10"/>
          </p:nvPr>
        </p:nvSpPr>
        <p:spPr/>
        <p:txBody>
          <a:bodyPr/>
          <a:lstStyle/>
          <a:p>
            <a:fld id="{2BA552E0-E5D6-4FE1-80C4-A0D9DCAFC3D1}" type="datetimeFigureOut">
              <a:rPr lang="en-GB" smtClean="0"/>
              <a:t>13/12/2021</a:t>
            </a:fld>
            <a:endParaRPr lang="en-GB" dirty="0"/>
          </a:p>
        </p:txBody>
      </p:sp>
      <p:sp>
        <p:nvSpPr>
          <p:cNvPr id="5" name="Footer Placeholder 4">
            <a:extLst>
              <a:ext uri="{FF2B5EF4-FFF2-40B4-BE49-F238E27FC236}">
                <a16:creationId xmlns:a16="http://schemas.microsoft.com/office/drawing/2014/main" id="{03F43CB8-2E50-49B2-83D1-FAD59BC498F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66D4500-B818-4AA9-A890-F1AC86B79BA1}"/>
              </a:ext>
            </a:extLst>
          </p:cNvPr>
          <p:cNvSpPr>
            <a:spLocks noGrp="1"/>
          </p:cNvSpPr>
          <p:nvPr>
            <p:ph type="sldNum" sz="quarter" idx="12"/>
          </p:nvPr>
        </p:nvSpPr>
        <p:spPr/>
        <p:txBody>
          <a:bodyPr/>
          <a:lstStyle/>
          <a:p>
            <a:fld id="{FC212160-6C05-4D0F-9C3C-D446A87C5658}" type="slidenum">
              <a:rPr lang="en-GB" smtClean="0"/>
              <a:t>‹#›</a:t>
            </a:fld>
            <a:endParaRPr lang="en-GB" dirty="0"/>
          </a:p>
        </p:txBody>
      </p:sp>
    </p:spTree>
    <p:extLst>
      <p:ext uri="{BB962C8B-B14F-4D97-AF65-F5344CB8AC3E}">
        <p14:creationId xmlns:p14="http://schemas.microsoft.com/office/powerpoint/2010/main" val="36879983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hasCustomPrompt="1"/>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dirty="0"/>
              <a:t>click to edit Master title style</a:t>
            </a:r>
          </a:p>
        </p:txBody>
      </p:sp>
      <p:sp>
        <p:nvSpPr>
          <p:cNvPr id="3" name="Content Placeholder 2"/>
          <p:cNvSpPr>
            <a:spLocks noGrp="1"/>
          </p:cNvSpPr>
          <p:nvPr>
            <p:ph idx="1" hasCustomPrompt="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9961670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762024" y="4437112"/>
            <a:ext cx="6246744" cy="2736304"/>
            <a:chOff x="6012160" y="4437112"/>
            <a:chExt cx="4685058" cy="2736304"/>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12160" y="4437112"/>
              <a:ext cx="4685058" cy="2736304"/>
            </a:xfrm>
            <a:prstGeom prst="rect">
              <a:avLst/>
            </a:prstGeom>
            <a:effectLst>
              <a:glow>
                <a:schemeClr val="accent1"/>
              </a:glow>
            </a:effectLst>
          </p:spPr>
        </p:pic>
        <p:sp>
          <p:nvSpPr>
            <p:cNvPr id="10" name="Rectangle 9"/>
            <p:cNvSpPr/>
            <p:nvPr userDrawn="1"/>
          </p:nvSpPr>
          <p:spPr>
            <a:xfrm>
              <a:off x="6012160" y="4437112"/>
              <a:ext cx="4685058" cy="2736304"/>
            </a:xfrm>
            <a:prstGeom prst="rect">
              <a:avLst/>
            </a:prstGeom>
            <a:solidFill>
              <a:srgbClr val="FFFFFF">
                <a:alpha val="3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grpSp>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28035067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6599952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AB02A5-4FE5-49D9-9E24-09F23B90C450}"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294C92D-0306-4E69-9CD3-20855E849650}" type="slidenum">
              <a:rPr kumimoji="0" lang="en-US" smtClean="0"/>
              <a:t>‹#›</a:t>
            </a:fld>
            <a:endParaRPr kumimoji="0" lang="en-US" dirty="0"/>
          </a:p>
        </p:txBody>
      </p:sp>
    </p:spTree>
    <p:extLst>
      <p:ext uri="{BB962C8B-B14F-4D97-AF65-F5344CB8AC3E}">
        <p14:creationId xmlns:p14="http://schemas.microsoft.com/office/powerpoint/2010/main" val="33340485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5"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5" y="2367093"/>
            <a:ext cx="3298976"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913775" y="2943357"/>
            <a:ext cx="3298976"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452390" y="2367093"/>
            <a:ext cx="3291521"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441350" y="2943357"/>
            <a:ext cx="3303351"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973299" y="2367093"/>
            <a:ext cx="3304928"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973299" y="2943357"/>
            <a:ext cx="3304928"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12/13/2021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90775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6" y="618519"/>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5106027"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4"/>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022792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5546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191DE-407F-4FCE-AC6C-4D7AC2970C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B0EB817-B5D5-434D-835C-57A9C347D1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081CC0-C37D-45D0-B335-BC36678DD8A0}"/>
              </a:ext>
            </a:extLst>
          </p:cNvPr>
          <p:cNvSpPr>
            <a:spLocks noGrp="1"/>
          </p:cNvSpPr>
          <p:nvPr>
            <p:ph type="dt" sz="half" idx="10"/>
          </p:nvPr>
        </p:nvSpPr>
        <p:spPr/>
        <p:txBody>
          <a:bodyPr/>
          <a:lstStyle/>
          <a:p>
            <a:fld id="{2BA552E0-E5D6-4FE1-80C4-A0D9DCAFC3D1}" type="datetimeFigureOut">
              <a:rPr lang="en-GB" smtClean="0"/>
              <a:t>13/12/2021</a:t>
            </a:fld>
            <a:endParaRPr lang="en-GB" dirty="0"/>
          </a:p>
        </p:txBody>
      </p:sp>
      <p:sp>
        <p:nvSpPr>
          <p:cNvPr id="5" name="Footer Placeholder 4">
            <a:extLst>
              <a:ext uri="{FF2B5EF4-FFF2-40B4-BE49-F238E27FC236}">
                <a16:creationId xmlns:a16="http://schemas.microsoft.com/office/drawing/2014/main" id="{B3423138-5E16-403D-9EBB-D913D848B05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84A5307-31E5-48AC-BBF1-1BEDDA4A0BEA}"/>
              </a:ext>
            </a:extLst>
          </p:cNvPr>
          <p:cNvSpPr>
            <a:spLocks noGrp="1"/>
          </p:cNvSpPr>
          <p:nvPr>
            <p:ph type="sldNum" sz="quarter" idx="12"/>
          </p:nvPr>
        </p:nvSpPr>
        <p:spPr/>
        <p:txBody>
          <a:bodyPr/>
          <a:lstStyle/>
          <a:p>
            <a:fld id="{FC212160-6C05-4D0F-9C3C-D446A87C5658}" type="slidenum">
              <a:rPr lang="en-GB" smtClean="0"/>
              <a:t>‹#›</a:t>
            </a:fld>
            <a:endParaRPr lang="en-GB" dirty="0"/>
          </a:p>
        </p:txBody>
      </p:sp>
    </p:spTree>
    <p:extLst>
      <p:ext uri="{BB962C8B-B14F-4D97-AF65-F5344CB8AC3E}">
        <p14:creationId xmlns:p14="http://schemas.microsoft.com/office/powerpoint/2010/main" val="4143942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481E9-285F-49D8-BA24-520C5D21B9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61C32B-1167-4C99-A332-CBB8BC4742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1FE2187-91C8-4753-ABBD-6F72BE9E2C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5DB1B2-9C63-43D4-ABEC-2B09F4026AEC}"/>
              </a:ext>
            </a:extLst>
          </p:cNvPr>
          <p:cNvSpPr>
            <a:spLocks noGrp="1"/>
          </p:cNvSpPr>
          <p:nvPr>
            <p:ph type="dt" sz="half" idx="10"/>
          </p:nvPr>
        </p:nvSpPr>
        <p:spPr/>
        <p:txBody>
          <a:bodyPr/>
          <a:lstStyle/>
          <a:p>
            <a:fld id="{2BA552E0-E5D6-4FE1-80C4-A0D9DCAFC3D1}" type="datetimeFigureOut">
              <a:rPr lang="en-GB" smtClean="0"/>
              <a:t>13/12/2021</a:t>
            </a:fld>
            <a:endParaRPr lang="en-GB" dirty="0"/>
          </a:p>
        </p:txBody>
      </p:sp>
      <p:sp>
        <p:nvSpPr>
          <p:cNvPr id="6" name="Footer Placeholder 5">
            <a:extLst>
              <a:ext uri="{FF2B5EF4-FFF2-40B4-BE49-F238E27FC236}">
                <a16:creationId xmlns:a16="http://schemas.microsoft.com/office/drawing/2014/main" id="{9B9D818C-118A-4FCF-A5F0-894D6CE3B5A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1C85284-DCF2-4B96-82F7-4AC565665609}"/>
              </a:ext>
            </a:extLst>
          </p:cNvPr>
          <p:cNvSpPr>
            <a:spLocks noGrp="1"/>
          </p:cNvSpPr>
          <p:nvPr>
            <p:ph type="sldNum" sz="quarter" idx="12"/>
          </p:nvPr>
        </p:nvSpPr>
        <p:spPr/>
        <p:txBody>
          <a:bodyPr/>
          <a:lstStyle/>
          <a:p>
            <a:fld id="{FC212160-6C05-4D0F-9C3C-D446A87C5658}" type="slidenum">
              <a:rPr lang="en-GB" smtClean="0"/>
              <a:t>‹#›</a:t>
            </a:fld>
            <a:endParaRPr lang="en-GB" dirty="0"/>
          </a:p>
        </p:txBody>
      </p:sp>
    </p:spTree>
    <p:extLst>
      <p:ext uri="{BB962C8B-B14F-4D97-AF65-F5344CB8AC3E}">
        <p14:creationId xmlns:p14="http://schemas.microsoft.com/office/powerpoint/2010/main" val="3978755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CF87A-D581-48B8-9A57-C8FA5C046AB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D7620E-A6DA-4D2D-A957-ED2A1A6C22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9D038D-3D9C-467A-8C1C-1BCC2A4869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D613793-CEFF-467C-9DE3-09971BD392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76B0F9-8B85-4DEE-8975-466F5685A9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4DB36D8-C628-4342-985C-5F69FB1934B2}"/>
              </a:ext>
            </a:extLst>
          </p:cNvPr>
          <p:cNvSpPr>
            <a:spLocks noGrp="1"/>
          </p:cNvSpPr>
          <p:nvPr>
            <p:ph type="dt" sz="half" idx="10"/>
          </p:nvPr>
        </p:nvSpPr>
        <p:spPr/>
        <p:txBody>
          <a:bodyPr/>
          <a:lstStyle/>
          <a:p>
            <a:fld id="{2BA552E0-E5D6-4FE1-80C4-A0D9DCAFC3D1}" type="datetimeFigureOut">
              <a:rPr lang="en-GB" smtClean="0"/>
              <a:t>13/12/2021</a:t>
            </a:fld>
            <a:endParaRPr lang="en-GB" dirty="0"/>
          </a:p>
        </p:txBody>
      </p:sp>
      <p:sp>
        <p:nvSpPr>
          <p:cNvPr id="8" name="Footer Placeholder 7">
            <a:extLst>
              <a:ext uri="{FF2B5EF4-FFF2-40B4-BE49-F238E27FC236}">
                <a16:creationId xmlns:a16="http://schemas.microsoft.com/office/drawing/2014/main" id="{D5531F28-C451-4B49-8CD7-2532F8D0406F}"/>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23601756-5F98-4B60-B016-65954CE7500E}"/>
              </a:ext>
            </a:extLst>
          </p:cNvPr>
          <p:cNvSpPr>
            <a:spLocks noGrp="1"/>
          </p:cNvSpPr>
          <p:nvPr>
            <p:ph type="sldNum" sz="quarter" idx="12"/>
          </p:nvPr>
        </p:nvSpPr>
        <p:spPr/>
        <p:txBody>
          <a:bodyPr/>
          <a:lstStyle/>
          <a:p>
            <a:fld id="{FC212160-6C05-4D0F-9C3C-D446A87C5658}" type="slidenum">
              <a:rPr lang="en-GB" smtClean="0"/>
              <a:t>‹#›</a:t>
            </a:fld>
            <a:endParaRPr lang="en-GB" dirty="0"/>
          </a:p>
        </p:txBody>
      </p:sp>
    </p:spTree>
    <p:extLst>
      <p:ext uri="{BB962C8B-B14F-4D97-AF65-F5344CB8AC3E}">
        <p14:creationId xmlns:p14="http://schemas.microsoft.com/office/powerpoint/2010/main" val="53656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84159-C00C-4098-AA5F-90D2AB894DF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B6F7DD0-7AE3-4ECF-94EE-8C2AD83CECDB}"/>
              </a:ext>
            </a:extLst>
          </p:cNvPr>
          <p:cNvSpPr>
            <a:spLocks noGrp="1"/>
          </p:cNvSpPr>
          <p:nvPr>
            <p:ph type="dt" sz="half" idx="10"/>
          </p:nvPr>
        </p:nvSpPr>
        <p:spPr/>
        <p:txBody>
          <a:bodyPr/>
          <a:lstStyle/>
          <a:p>
            <a:fld id="{2BA552E0-E5D6-4FE1-80C4-A0D9DCAFC3D1}" type="datetimeFigureOut">
              <a:rPr lang="en-GB" smtClean="0"/>
              <a:t>13/12/2021</a:t>
            </a:fld>
            <a:endParaRPr lang="en-GB" dirty="0"/>
          </a:p>
        </p:txBody>
      </p:sp>
      <p:sp>
        <p:nvSpPr>
          <p:cNvPr id="4" name="Footer Placeholder 3">
            <a:extLst>
              <a:ext uri="{FF2B5EF4-FFF2-40B4-BE49-F238E27FC236}">
                <a16:creationId xmlns:a16="http://schemas.microsoft.com/office/drawing/2014/main" id="{727DA064-D307-432D-A87E-AD9102C030A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5EF5DD7E-010A-4825-8D0E-38D3CC458824}"/>
              </a:ext>
            </a:extLst>
          </p:cNvPr>
          <p:cNvSpPr>
            <a:spLocks noGrp="1"/>
          </p:cNvSpPr>
          <p:nvPr>
            <p:ph type="sldNum" sz="quarter" idx="12"/>
          </p:nvPr>
        </p:nvSpPr>
        <p:spPr/>
        <p:txBody>
          <a:bodyPr/>
          <a:lstStyle/>
          <a:p>
            <a:fld id="{FC212160-6C05-4D0F-9C3C-D446A87C5658}" type="slidenum">
              <a:rPr lang="en-GB" smtClean="0"/>
              <a:t>‹#›</a:t>
            </a:fld>
            <a:endParaRPr lang="en-GB" dirty="0"/>
          </a:p>
        </p:txBody>
      </p:sp>
    </p:spTree>
    <p:extLst>
      <p:ext uri="{BB962C8B-B14F-4D97-AF65-F5344CB8AC3E}">
        <p14:creationId xmlns:p14="http://schemas.microsoft.com/office/powerpoint/2010/main" val="1892592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F7D207-DC5A-467B-B0D3-2E1D30DD81BC}"/>
              </a:ext>
            </a:extLst>
          </p:cNvPr>
          <p:cNvSpPr>
            <a:spLocks noGrp="1"/>
          </p:cNvSpPr>
          <p:nvPr>
            <p:ph type="dt" sz="half" idx="10"/>
          </p:nvPr>
        </p:nvSpPr>
        <p:spPr/>
        <p:txBody>
          <a:bodyPr/>
          <a:lstStyle/>
          <a:p>
            <a:fld id="{2BA552E0-E5D6-4FE1-80C4-A0D9DCAFC3D1}" type="datetimeFigureOut">
              <a:rPr lang="en-GB" smtClean="0"/>
              <a:t>13/12/2021</a:t>
            </a:fld>
            <a:endParaRPr lang="en-GB" dirty="0"/>
          </a:p>
        </p:txBody>
      </p:sp>
      <p:sp>
        <p:nvSpPr>
          <p:cNvPr id="3" name="Footer Placeholder 2">
            <a:extLst>
              <a:ext uri="{FF2B5EF4-FFF2-40B4-BE49-F238E27FC236}">
                <a16:creationId xmlns:a16="http://schemas.microsoft.com/office/drawing/2014/main" id="{E56D2C7A-E18A-463C-A485-16AC4DF89946}"/>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0715B16C-7106-4B7A-8968-C3DBC2D99574}"/>
              </a:ext>
            </a:extLst>
          </p:cNvPr>
          <p:cNvSpPr>
            <a:spLocks noGrp="1"/>
          </p:cNvSpPr>
          <p:nvPr>
            <p:ph type="sldNum" sz="quarter" idx="12"/>
          </p:nvPr>
        </p:nvSpPr>
        <p:spPr/>
        <p:txBody>
          <a:bodyPr/>
          <a:lstStyle/>
          <a:p>
            <a:fld id="{FC212160-6C05-4D0F-9C3C-D446A87C5658}" type="slidenum">
              <a:rPr lang="en-GB" smtClean="0"/>
              <a:t>‹#›</a:t>
            </a:fld>
            <a:endParaRPr lang="en-GB" dirty="0"/>
          </a:p>
        </p:txBody>
      </p:sp>
    </p:spTree>
    <p:extLst>
      <p:ext uri="{BB962C8B-B14F-4D97-AF65-F5344CB8AC3E}">
        <p14:creationId xmlns:p14="http://schemas.microsoft.com/office/powerpoint/2010/main" val="4117714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1DC02-19B8-451C-AF26-A30AB8EBCE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772D202-AC91-4552-B36A-FC3CD4A1BA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202809-A4B2-4724-A213-06D6F33C54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7E5F04-5209-44E2-B6E3-91ABFA833802}"/>
              </a:ext>
            </a:extLst>
          </p:cNvPr>
          <p:cNvSpPr>
            <a:spLocks noGrp="1"/>
          </p:cNvSpPr>
          <p:nvPr>
            <p:ph type="dt" sz="half" idx="10"/>
          </p:nvPr>
        </p:nvSpPr>
        <p:spPr/>
        <p:txBody>
          <a:bodyPr/>
          <a:lstStyle/>
          <a:p>
            <a:fld id="{2BA552E0-E5D6-4FE1-80C4-A0D9DCAFC3D1}" type="datetimeFigureOut">
              <a:rPr lang="en-GB" smtClean="0"/>
              <a:t>13/12/2021</a:t>
            </a:fld>
            <a:endParaRPr lang="en-GB" dirty="0"/>
          </a:p>
        </p:txBody>
      </p:sp>
      <p:sp>
        <p:nvSpPr>
          <p:cNvPr id="6" name="Footer Placeholder 5">
            <a:extLst>
              <a:ext uri="{FF2B5EF4-FFF2-40B4-BE49-F238E27FC236}">
                <a16:creationId xmlns:a16="http://schemas.microsoft.com/office/drawing/2014/main" id="{6744F600-C9D8-42C3-BCAD-7E52CB87E59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11F985C-AE66-4415-880D-0796DA10DEB2}"/>
              </a:ext>
            </a:extLst>
          </p:cNvPr>
          <p:cNvSpPr>
            <a:spLocks noGrp="1"/>
          </p:cNvSpPr>
          <p:nvPr>
            <p:ph type="sldNum" sz="quarter" idx="12"/>
          </p:nvPr>
        </p:nvSpPr>
        <p:spPr/>
        <p:txBody>
          <a:bodyPr/>
          <a:lstStyle/>
          <a:p>
            <a:fld id="{FC212160-6C05-4D0F-9C3C-D446A87C5658}" type="slidenum">
              <a:rPr lang="en-GB" smtClean="0"/>
              <a:t>‹#›</a:t>
            </a:fld>
            <a:endParaRPr lang="en-GB" dirty="0"/>
          </a:p>
        </p:txBody>
      </p:sp>
    </p:spTree>
    <p:extLst>
      <p:ext uri="{BB962C8B-B14F-4D97-AF65-F5344CB8AC3E}">
        <p14:creationId xmlns:p14="http://schemas.microsoft.com/office/powerpoint/2010/main" val="2809802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A8DF5-8C64-4E70-8909-A8368BB61D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F788EED-340D-47BF-9A01-880238578A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53619A6-345E-4156-A0D2-FE3612A639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7D07FF-E59F-4816-AD42-F1A394692311}"/>
              </a:ext>
            </a:extLst>
          </p:cNvPr>
          <p:cNvSpPr>
            <a:spLocks noGrp="1"/>
          </p:cNvSpPr>
          <p:nvPr>
            <p:ph type="dt" sz="half" idx="10"/>
          </p:nvPr>
        </p:nvSpPr>
        <p:spPr/>
        <p:txBody>
          <a:bodyPr/>
          <a:lstStyle/>
          <a:p>
            <a:fld id="{2BA552E0-E5D6-4FE1-80C4-A0D9DCAFC3D1}" type="datetimeFigureOut">
              <a:rPr lang="en-GB" smtClean="0"/>
              <a:t>13/12/2021</a:t>
            </a:fld>
            <a:endParaRPr lang="en-GB" dirty="0"/>
          </a:p>
        </p:txBody>
      </p:sp>
      <p:sp>
        <p:nvSpPr>
          <p:cNvPr id="6" name="Footer Placeholder 5">
            <a:extLst>
              <a:ext uri="{FF2B5EF4-FFF2-40B4-BE49-F238E27FC236}">
                <a16:creationId xmlns:a16="http://schemas.microsoft.com/office/drawing/2014/main" id="{9BED7E10-9A7E-414E-8C4A-25F3F073D0A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8E7EA8C-22D4-430F-BFF3-8E0958FA6BEC}"/>
              </a:ext>
            </a:extLst>
          </p:cNvPr>
          <p:cNvSpPr>
            <a:spLocks noGrp="1"/>
          </p:cNvSpPr>
          <p:nvPr>
            <p:ph type="sldNum" sz="quarter" idx="12"/>
          </p:nvPr>
        </p:nvSpPr>
        <p:spPr/>
        <p:txBody>
          <a:bodyPr/>
          <a:lstStyle/>
          <a:p>
            <a:fld id="{FC212160-6C05-4D0F-9C3C-D446A87C5658}" type="slidenum">
              <a:rPr lang="en-GB" smtClean="0"/>
              <a:t>‹#›</a:t>
            </a:fld>
            <a:endParaRPr lang="en-GB" dirty="0"/>
          </a:p>
        </p:txBody>
      </p:sp>
    </p:spTree>
    <p:extLst>
      <p:ext uri="{BB962C8B-B14F-4D97-AF65-F5344CB8AC3E}">
        <p14:creationId xmlns:p14="http://schemas.microsoft.com/office/powerpoint/2010/main" val="899897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F395B1-5518-4E96-82E4-61F30769FF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48C9785-B8D2-469A-9575-062762CA5D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EACF31-094B-4B8B-987B-87B975CFA2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552E0-E5D6-4FE1-80C4-A0D9DCAFC3D1}" type="datetimeFigureOut">
              <a:rPr lang="en-GB" smtClean="0"/>
              <a:t>13/12/2021</a:t>
            </a:fld>
            <a:endParaRPr lang="en-GB" dirty="0"/>
          </a:p>
        </p:txBody>
      </p:sp>
      <p:sp>
        <p:nvSpPr>
          <p:cNvPr id="5" name="Footer Placeholder 4">
            <a:extLst>
              <a:ext uri="{FF2B5EF4-FFF2-40B4-BE49-F238E27FC236}">
                <a16:creationId xmlns:a16="http://schemas.microsoft.com/office/drawing/2014/main" id="{FEAB6559-4A1C-443C-A2AE-DE670F8972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F70C46F0-F624-43D6-8997-F8F89AC234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212160-6C05-4D0F-9C3C-D446A87C5658}" type="slidenum">
              <a:rPr lang="en-GB" smtClean="0"/>
              <a:t>‹#›</a:t>
            </a:fld>
            <a:endParaRPr lang="en-GB" dirty="0"/>
          </a:p>
        </p:txBody>
      </p:sp>
    </p:spTree>
    <p:extLst>
      <p:ext uri="{BB962C8B-B14F-4D97-AF65-F5344CB8AC3E}">
        <p14:creationId xmlns:p14="http://schemas.microsoft.com/office/powerpoint/2010/main" val="172719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6024"/>
            <a:ext cx="10972800" cy="764704"/>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124745"/>
            <a:ext cx="10972800" cy="500141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lgn="r" eaLnBrk="1" latinLnBrk="0" hangingPunct="1"/>
            <a:fld id="{54AB02A5-4FE5-49D9-9E24-09F23B90C450}" type="datetimeFigureOut">
              <a:rPr lang="en-US" smtClean="0"/>
              <a:t>12/13/2021</a:t>
            </a:fld>
            <a:endParaRPr lang="en-US" sz="1200" dirty="0">
              <a:solidFill>
                <a:schemeClr val="bg2">
                  <a:shade val="50000"/>
                </a:scheme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kumimoji="0" lang="en-US" sz="1200" dirty="0">
              <a:solidFill>
                <a:schemeClr val="bg2">
                  <a:shade val="50000"/>
                </a:schemeClr>
              </a:solidFill>
              <a:effectLst/>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lgn="ctr" eaLnBrk="1" latinLnBrk="0" hangingPunct="1"/>
            <a:fld id="{6294C92D-0306-4E69-9CD3-20855E849650}" type="slidenum">
              <a:rPr kumimoji="0" lang="en-US" smtClean="0"/>
              <a:t>‹#›</a:t>
            </a:fld>
            <a:endParaRPr kumimoji="0" lang="en-US" sz="1200" dirty="0">
              <a:solidFill>
                <a:schemeClr val="bg2">
                  <a:shade val="50000"/>
                </a:schemeClr>
              </a:solidFill>
              <a:effectLst/>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40545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914400" rtl="0" eaLnBrk="1" latinLnBrk="0" hangingPunct="1">
        <a:lnSpc>
          <a:spcPts val="5800"/>
        </a:lnSpc>
        <a:spcBef>
          <a:spcPct val="0"/>
        </a:spcBef>
        <a:buNone/>
        <a:defRPr sz="4000" kern="1200">
          <a:solidFill>
            <a:srgbClr val="04A034"/>
          </a:solidFill>
          <a:effectLst>
            <a:outerShdw blurRad="63500" dist="38100" dir="5400000" algn="t" rotWithShape="0">
              <a:prstClr val="black">
                <a:alpha val="25000"/>
              </a:prstClr>
            </a:outerShdw>
          </a:effectLst>
          <a:latin typeface="Ebrima" panose="02000000000000000000" pitchFamily="2" charset="0"/>
          <a:ea typeface="Ebrima" panose="02000000000000000000" pitchFamily="2" charset="0"/>
          <a:cs typeface="Ebrima" panose="02000000000000000000" pitchFamily="2"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2400" kern="1200">
          <a:solidFill>
            <a:schemeClr val="tx1">
              <a:lumMod val="65000"/>
              <a:lumOff val="35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65000"/>
              <a:lumOff val="35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www.businessballs.com/self-awareness/howard-gardners-multiple-intelligences/" TargetMode="External"/><Relationship Id="rId2" Type="http://schemas.openxmlformats.org/officeDocument/2006/relationships/hyperlink" Target="https://www.businessballs.com/self-awareness/reflective-practice/#metacognition"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58A67142-D230-4F63-920A-9336B7A1DB2D}"/>
              </a:ext>
            </a:extLst>
          </p:cNvPr>
          <p:cNvPicPr>
            <a:picLocks noChangeAspect="1"/>
          </p:cNvPicPr>
          <p:nvPr/>
        </p:nvPicPr>
        <p:blipFill rotWithShape="1">
          <a:blip r:embed="rId2"/>
          <a:srcRect r="10887"/>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EA3E6DC-7249-40ED-9035-1B4828B6AE91}"/>
              </a:ext>
            </a:extLst>
          </p:cNvPr>
          <p:cNvSpPr>
            <a:spLocks noGrp="1"/>
          </p:cNvSpPr>
          <p:nvPr>
            <p:ph type="ctrTitle"/>
          </p:nvPr>
        </p:nvSpPr>
        <p:spPr>
          <a:xfrm>
            <a:off x="477981" y="1122363"/>
            <a:ext cx="4023360" cy="3204134"/>
          </a:xfrm>
        </p:spPr>
        <p:txBody>
          <a:bodyPr anchor="b">
            <a:normAutofit fontScale="90000"/>
          </a:bodyPr>
          <a:lstStyle/>
          <a:p>
            <a:pPr algn="l"/>
            <a:r>
              <a:rPr lang="en-GB" sz="4000" dirty="0">
                <a:latin typeface="Century Gothic" panose="020B0502020202020204" pitchFamily="34" charset="0"/>
              </a:rPr>
              <a:t>Reflecting and being a reflective practitioner – one and the same ?</a:t>
            </a:r>
          </a:p>
        </p:txBody>
      </p:sp>
      <p:sp>
        <p:nvSpPr>
          <p:cNvPr id="3" name="Subtitle 2">
            <a:extLst>
              <a:ext uri="{FF2B5EF4-FFF2-40B4-BE49-F238E27FC236}">
                <a16:creationId xmlns:a16="http://schemas.microsoft.com/office/drawing/2014/main" id="{A87AC75D-929D-4330-AC85-3B5F1B238116}"/>
              </a:ext>
            </a:extLst>
          </p:cNvPr>
          <p:cNvSpPr>
            <a:spLocks noGrp="1"/>
          </p:cNvSpPr>
          <p:nvPr>
            <p:ph type="subTitle" idx="1"/>
          </p:nvPr>
        </p:nvSpPr>
        <p:spPr>
          <a:xfrm>
            <a:off x="477980" y="4872922"/>
            <a:ext cx="4023359" cy="1208141"/>
          </a:xfrm>
        </p:spPr>
        <p:txBody>
          <a:bodyPr>
            <a:normAutofit/>
          </a:bodyPr>
          <a:lstStyle/>
          <a:p>
            <a:pPr algn="l"/>
            <a:r>
              <a:rPr lang="en-GB" dirty="0"/>
              <a:t>14</a:t>
            </a:r>
            <a:r>
              <a:rPr lang="en-GB" baseline="30000" dirty="0"/>
              <a:t>th</a:t>
            </a:r>
            <a:r>
              <a:rPr lang="en-GB" dirty="0"/>
              <a:t> December 2021</a:t>
            </a:r>
          </a:p>
          <a:p>
            <a:pPr algn="l"/>
            <a:r>
              <a:rPr lang="en-GB" dirty="0"/>
              <a:t>Responsible Individual </a:t>
            </a:r>
            <a:r>
              <a:rPr lang="en-GB" dirty="0" err="1"/>
              <a:t>CPD</a:t>
            </a:r>
            <a:r>
              <a:rPr lang="en-GB" dirty="0"/>
              <a:t> programme </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6982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9EE19-0686-4DA6-80B8-CC2229297F3C}"/>
              </a:ext>
            </a:extLst>
          </p:cNvPr>
          <p:cNvSpPr>
            <a:spLocks noGrp="1"/>
          </p:cNvSpPr>
          <p:nvPr>
            <p:ph type="title"/>
          </p:nvPr>
        </p:nvSpPr>
        <p:spPr/>
        <p:txBody>
          <a:bodyPr/>
          <a:lstStyle/>
          <a:p>
            <a:r>
              <a:rPr lang="en-GB" sz="3600" dirty="0"/>
              <a:t>Reflection…..</a:t>
            </a:r>
          </a:p>
        </p:txBody>
      </p:sp>
      <p:sp>
        <p:nvSpPr>
          <p:cNvPr id="3" name="Content Placeholder 2">
            <a:extLst>
              <a:ext uri="{FF2B5EF4-FFF2-40B4-BE49-F238E27FC236}">
                <a16:creationId xmlns:a16="http://schemas.microsoft.com/office/drawing/2014/main" id="{DA71C278-8EAF-4465-AEA1-D5AEF2F33660}"/>
              </a:ext>
            </a:extLst>
          </p:cNvPr>
          <p:cNvSpPr>
            <a:spLocks noGrp="1"/>
          </p:cNvSpPr>
          <p:nvPr>
            <p:ph idx="1"/>
          </p:nvPr>
        </p:nvSpPr>
        <p:spPr/>
        <p:txBody>
          <a:bodyPr/>
          <a:lstStyle/>
          <a:p>
            <a:pPr algn="ctr"/>
            <a:r>
              <a:rPr lang="en-US" sz="2800" dirty="0">
                <a:solidFill>
                  <a:srgbClr val="333333"/>
                </a:solidFill>
              </a:rPr>
              <a:t>Think about ... definitions</a:t>
            </a:r>
          </a:p>
          <a:p>
            <a:pPr algn="ctr"/>
            <a:r>
              <a:rPr lang="en-US" sz="2800" dirty="0">
                <a:solidFill>
                  <a:srgbClr val="333333"/>
                </a:solidFill>
              </a:rPr>
              <a:t>Take a few minutes to think about what reflective practice means to you. There is no right or wrong answer to this question and your answer will depend on many factors and your own background. Keep this definition in mind as we carry on the discussions…..</a:t>
            </a:r>
          </a:p>
          <a:p>
            <a:endParaRPr lang="en-GB" dirty="0"/>
          </a:p>
        </p:txBody>
      </p:sp>
    </p:spTree>
    <p:extLst>
      <p:ext uri="{BB962C8B-B14F-4D97-AF65-F5344CB8AC3E}">
        <p14:creationId xmlns:p14="http://schemas.microsoft.com/office/powerpoint/2010/main" val="63493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AC1AD-42AB-4DAB-9801-433C6FB0D26E}"/>
              </a:ext>
            </a:extLst>
          </p:cNvPr>
          <p:cNvSpPr>
            <a:spLocks noGrp="1"/>
          </p:cNvSpPr>
          <p:nvPr>
            <p:ph type="title"/>
          </p:nvPr>
        </p:nvSpPr>
        <p:spPr/>
        <p:txBody>
          <a:bodyPr/>
          <a:lstStyle/>
          <a:p>
            <a:r>
              <a:rPr lang="en-GB" sz="2800" dirty="0"/>
              <a:t>Questions to ask of yourself or staff……</a:t>
            </a:r>
          </a:p>
        </p:txBody>
      </p:sp>
      <p:pic>
        <p:nvPicPr>
          <p:cNvPr id="1026" name="Picture 2">
            <a:extLst>
              <a:ext uri="{FF2B5EF4-FFF2-40B4-BE49-F238E27FC236}">
                <a16:creationId xmlns:a16="http://schemas.microsoft.com/office/drawing/2014/main" id="{61DF886B-748C-4DFF-B844-0E8012A35A8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67155" y="1125539"/>
            <a:ext cx="7165181" cy="5000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7914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5E8FE-9B53-4EBA-9608-03DCB7996E36}"/>
              </a:ext>
            </a:extLst>
          </p:cNvPr>
          <p:cNvSpPr>
            <a:spLocks noGrp="1"/>
          </p:cNvSpPr>
          <p:nvPr>
            <p:ph type="title"/>
          </p:nvPr>
        </p:nvSpPr>
        <p:spPr/>
        <p:txBody>
          <a:bodyPr/>
          <a:lstStyle/>
          <a:p>
            <a:r>
              <a:rPr lang="en-GB" dirty="0"/>
              <a:t>Can be aligned with: </a:t>
            </a:r>
          </a:p>
        </p:txBody>
      </p:sp>
      <p:sp>
        <p:nvSpPr>
          <p:cNvPr id="3" name="Content Placeholder 2">
            <a:extLst>
              <a:ext uri="{FF2B5EF4-FFF2-40B4-BE49-F238E27FC236}">
                <a16:creationId xmlns:a16="http://schemas.microsoft.com/office/drawing/2014/main" id="{0C997D12-4571-4EC3-A422-CABF9A9DCDBA}"/>
              </a:ext>
            </a:extLst>
          </p:cNvPr>
          <p:cNvSpPr>
            <a:spLocks noGrp="1"/>
          </p:cNvSpPr>
          <p:nvPr>
            <p:ph idx="1"/>
          </p:nvPr>
        </p:nvSpPr>
        <p:spPr/>
        <p:txBody>
          <a:bodyPr>
            <a:normAutofit/>
          </a:bodyPr>
          <a:lstStyle/>
          <a:p>
            <a:pPr algn="l">
              <a:buFont typeface="Arial" panose="020B0604020202020204" pitchFamily="34" charset="0"/>
              <a:buChar char="•"/>
            </a:pPr>
            <a:r>
              <a:rPr lang="en-US" b="0" i="0" dirty="0">
                <a:solidFill>
                  <a:srgbClr val="212529"/>
                </a:solidFill>
                <a:effectLst/>
                <a:latin typeface="Open Sans" panose="020B0606030504020204" pitchFamily="34" charset="0"/>
              </a:rPr>
              <a:t>Personal reflection</a:t>
            </a:r>
          </a:p>
          <a:p>
            <a:pPr algn="l">
              <a:buFont typeface="Arial" panose="020B0604020202020204" pitchFamily="34" charset="0"/>
              <a:buChar char="•"/>
            </a:pPr>
            <a:r>
              <a:rPr lang="en-US" b="0" i="0" dirty="0">
                <a:solidFill>
                  <a:srgbClr val="212529"/>
                </a:solidFill>
                <a:effectLst/>
                <a:latin typeface="Open Sans" panose="020B0606030504020204" pitchFamily="34" charset="0"/>
              </a:rPr>
              <a:t>Self-review</a:t>
            </a:r>
          </a:p>
          <a:p>
            <a:pPr algn="l">
              <a:buFont typeface="Arial" panose="020B0604020202020204" pitchFamily="34" charset="0"/>
              <a:buChar char="•"/>
            </a:pPr>
            <a:r>
              <a:rPr lang="en-US" b="0" i="0" dirty="0">
                <a:solidFill>
                  <a:srgbClr val="212529"/>
                </a:solidFill>
                <a:effectLst/>
                <a:latin typeface="Open Sans" panose="020B0606030504020204" pitchFamily="34" charset="0"/>
              </a:rPr>
              <a:t>Self-awareness</a:t>
            </a:r>
          </a:p>
          <a:p>
            <a:pPr algn="l">
              <a:buFont typeface="Arial" panose="020B0604020202020204" pitchFamily="34" charset="0"/>
              <a:buChar char="•"/>
            </a:pPr>
            <a:r>
              <a:rPr lang="en-US" b="0" i="0" dirty="0">
                <a:solidFill>
                  <a:srgbClr val="212529"/>
                </a:solidFill>
                <a:effectLst/>
                <a:latin typeface="Open Sans" panose="020B0606030504020204" pitchFamily="34" charset="0"/>
              </a:rPr>
              <a:t>Self-criticism or self-critique</a:t>
            </a:r>
          </a:p>
          <a:p>
            <a:pPr algn="l">
              <a:buFont typeface="Arial" panose="020B0604020202020204" pitchFamily="34" charset="0"/>
              <a:buChar char="•"/>
            </a:pPr>
            <a:r>
              <a:rPr lang="en-US" b="0" i="0" dirty="0">
                <a:solidFill>
                  <a:srgbClr val="212529"/>
                </a:solidFill>
                <a:effectLst/>
                <a:latin typeface="Open Sans" panose="020B0606030504020204" pitchFamily="34" charset="0"/>
              </a:rPr>
              <a:t>Self-appraisal</a:t>
            </a:r>
          </a:p>
          <a:p>
            <a:pPr algn="l">
              <a:buFont typeface="Arial" panose="020B0604020202020204" pitchFamily="34" charset="0"/>
              <a:buChar char="•"/>
            </a:pPr>
            <a:r>
              <a:rPr lang="en-US" b="0" i="0" dirty="0">
                <a:solidFill>
                  <a:srgbClr val="212529"/>
                </a:solidFill>
                <a:effectLst/>
                <a:latin typeface="Open Sans" panose="020B0606030504020204" pitchFamily="34" charset="0"/>
              </a:rPr>
              <a:t>Self-assessment</a:t>
            </a:r>
          </a:p>
          <a:p>
            <a:endParaRPr lang="en-GB" dirty="0"/>
          </a:p>
        </p:txBody>
      </p:sp>
    </p:spTree>
    <p:extLst>
      <p:ext uri="{BB962C8B-B14F-4D97-AF65-F5344CB8AC3E}">
        <p14:creationId xmlns:p14="http://schemas.microsoft.com/office/powerpoint/2010/main" val="108588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AD42-A190-44E3-95BA-153BEB21E8BF}"/>
              </a:ext>
            </a:extLst>
          </p:cNvPr>
          <p:cNvSpPr>
            <a:spLocks noGrp="1"/>
          </p:cNvSpPr>
          <p:nvPr>
            <p:ph type="title"/>
          </p:nvPr>
        </p:nvSpPr>
        <p:spPr/>
        <p:txBody>
          <a:bodyPr/>
          <a:lstStyle/>
          <a:p>
            <a:r>
              <a:rPr lang="en-GB" dirty="0"/>
              <a:t>Can be aligned with: </a:t>
            </a:r>
          </a:p>
        </p:txBody>
      </p:sp>
      <p:sp>
        <p:nvSpPr>
          <p:cNvPr id="3" name="Content Placeholder 2">
            <a:extLst>
              <a:ext uri="{FF2B5EF4-FFF2-40B4-BE49-F238E27FC236}">
                <a16:creationId xmlns:a16="http://schemas.microsoft.com/office/drawing/2014/main" id="{FCE43DBD-25B2-424A-8CC1-078C7A8C67D3}"/>
              </a:ext>
            </a:extLst>
          </p:cNvPr>
          <p:cNvSpPr>
            <a:spLocks noGrp="1"/>
          </p:cNvSpPr>
          <p:nvPr>
            <p:ph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700" b="0" i="0" u="none" strike="noStrike" kern="1200" cap="none" spc="0" normalizeH="0" baseline="0" noProof="0" dirty="0">
                <a:ln>
                  <a:noFill/>
                </a:ln>
                <a:solidFill>
                  <a:srgbClr val="212529"/>
                </a:solidFill>
                <a:effectLst/>
                <a:uLnTx/>
                <a:uFillTx/>
                <a:latin typeface="Open Sans" panose="020B0606030504020204" pitchFamily="34" charset="0"/>
                <a:ea typeface="+mn-ea"/>
                <a:cs typeface="+mn-cs"/>
              </a:rPr>
              <a:t>Intra-personal awareness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700" b="0" i="0" u="none" strike="noStrike" kern="1200" cap="none" spc="0" normalizeH="0" baseline="0" noProof="0" dirty="0">
                <a:ln>
                  <a:noFill/>
                </a:ln>
                <a:solidFill>
                  <a:srgbClr val="212529"/>
                </a:solidFill>
                <a:effectLst/>
                <a:uLnTx/>
                <a:uFillTx/>
                <a:latin typeface="Open Sans" panose="020B0606030504020204" pitchFamily="34" charset="0"/>
                <a:ea typeface="+mn-ea"/>
                <a:cs typeface="+mn-cs"/>
              </a:rPr>
              <a:t>Personal cognisance- knowledge or awareness</a:t>
            </a:r>
            <a:endParaRPr lang="en-US" sz="2700" dirty="0">
              <a:solidFill>
                <a:srgbClr val="212529"/>
              </a:solidFill>
              <a:latin typeface="Open Sans" panose="020B0606030504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700" b="0" i="0" u="none" strike="noStrike" kern="1200" cap="none" spc="0" normalizeH="0" baseline="0" noProof="0" dirty="0">
                <a:ln>
                  <a:noFill/>
                </a:ln>
                <a:solidFill>
                  <a:srgbClr val="212529"/>
                </a:solidFill>
                <a:effectLst/>
                <a:uLnTx/>
                <a:uFillTx/>
                <a:latin typeface="Open Sans" panose="020B0606030504020204" pitchFamily="34" charset="0"/>
                <a:ea typeface="+mn-ea"/>
                <a:cs typeface="+mn-cs"/>
              </a:rPr>
              <a:t>Reflective dialogue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700" b="0" i="0" u="none" strike="noStrike" kern="1200" cap="none" spc="0" normalizeH="0" baseline="0" noProof="0" dirty="0">
                <a:ln>
                  <a:noFill/>
                </a:ln>
                <a:solidFill>
                  <a:srgbClr val="212529"/>
                </a:solidFill>
                <a:effectLst/>
                <a:uLnTx/>
                <a:uFillTx/>
                <a:latin typeface="Open Sans" panose="020B0606030504020204" pitchFamily="34" charset="0"/>
                <a:ea typeface="+mn-ea"/>
                <a:cs typeface="+mn-cs"/>
              </a:rPr>
              <a:t>Critical evaluation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700" b="0" i="0" u="none" strike="noStrike" kern="1200" cap="none" spc="0" normalizeH="0" baseline="0" noProof="0" dirty="0">
                <a:ln>
                  <a:noFill/>
                </a:ln>
                <a:solidFill>
                  <a:srgbClr val="212529"/>
                </a:solidFill>
                <a:effectLst/>
                <a:uLnTx/>
                <a:uFillTx/>
                <a:latin typeface="Open Sans" panose="020B0606030504020204" pitchFamily="34" charset="0"/>
                <a:ea typeface="+mn-ea"/>
                <a:cs typeface="+mn-cs"/>
              </a:rPr>
              <a:t>Self-analysis of our thoughts, feelings, actions, performance, etc.</a:t>
            </a:r>
          </a:p>
          <a:p>
            <a:endParaRPr lang="en-GB" dirty="0"/>
          </a:p>
        </p:txBody>
      </p:sp>
    </p:spTree>
    <p:extLst>
      <p:ext uri="{BB962C8B-B14F-4D97-AF65-F5344CB8AC3E}">
        <p14:creationId xmlns:p14="http://schemas.microsoft.com/office/powerpoint/2010/main" val="3224198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88C00-F2F8-4998-BB58-B930567DEEAE}"/>
              </a:ext>
            </a:extLst>
          </p:cNvPr>
          <p:cNvSpPr>
            <a:spLocks noGrp="1"/>
          </p:cNvSpPr>
          <p:nvPr>
            <p:ph type="title"/>
          </p:nvPr>
        </p:nvSpPr>
        <p:spPr/>
        <p:txBody>
          <a:bodyPr/>
          <a:lstStyle/>
          <a:p>
            <a:r>
              <a:rPr lang="en-GB" sz="3600" dirty="0"/>
              <a:t>What does it encompass - a personal profile </a:t>
            </a:r>
          </a:p>
        </p:txBody>
      </p:sp>
      <p:graphicFrame>
        <p:nvGraphicFramePr>
          <p:cNvPr id="4" name="Content Placeholder 3">
            <a:extLst>
              <a:ext uri="{FF2B5EF4-FFF2-40B4-BE49-F238E27FC236}">
                <a16:creationId xmlns:a16="http://schemas.microsoft.com/office/drawing/2014/main" id="{7F8FAC1F-D0CE-410D-B13F-99530B3667E2}"/>
              </a:ext>
            </a:extLst>
          </p:cNvPr>
          <p:cNvGraphicFramePr>
            <a:graphicFrameLocks noGrp="1"/>
          </p:cNvGraphicFramePr>
          <p:nvPr>
            <p:ph idx="1"/>
            <p:extLst>
              <p:ext uri="{D42A27DB-BD31-4B8C-83A1-F6EECF244321}">
                <p14:modId xmlns:p14="http://schemas.microsoft.com/office/powerpoint/2010/main" val="1098776071"/>
              </p:ext>
            </p:extLst>
          </p:nvPr>
        </p:nvGraphicFramePr>
        <p:xfrm>
          <a:off x="1268083" y="1477010"/>
          <a:ext cx="9220405" cy="3302024"/>
        </p:xfrm>
        <a:graphic>
          <a:graphicData uri="http://schemas.openxmlformats.org/drawingml/2006/table">
            <a:tbl>
              <a:tblPr/>
              <a:tblGrid>
                <a:gridCol w="2279488">
                  <a:extLst>
                    <a:ext uri="{9D8B030D-6E8A-4147-A177-3AD203B41FA5}">
                      <a16:colId xmlns:a16="http://schemas.microsoft.com/office/drawing/2014/main" val="2700598083"/>
                    </a:ext>
                  </a:extLst>
                </a:gridCol>
                <a:gridCol w="2313639">
                  <a:extLst>
                    <a:ext uri="{9D8B030D-6E8A-4147-A177-3AD203B41FA5}">
                      <a16:colId xmlns:a16="http://schemas.microsoft.com/office/drawing/2014/main" val="1827860147"/>
                    </a:ext>
                  </a:extLst>
                </a:gridCol>
                <a:gridCol w="2313639">
                  <a:extLst>
                    <a:ext uri="{9D8B030D-6E8A-4147-A177-3AD203B41FA5}">
                      <a16:colId xmlns:a16="http://schemas.microsoft.com/office/drawing/2014/main" val="3228484449"/>
                    </a:ext>
                  </a:extLst>
                </a:gridCol>
                <a:gridCol w="2313639">
                  <a:extLst>
                    <a:ext uri="{9D8B030D-6E8A-4147-A177-3AD203B41FA5}">
                      <a16:colId xmlns:a16="http://schemas.microsoft.com/office/drawing/2014/main" val="2568645528"/>
                    </a:ext>
                  </a:extLst>
                </a:gridCol>
              </a:tblGrid>
              <a:tr h="574265">
                <a:tc>
                  <a:txBody>
                    <a:bodyPr/>
                    <a:lstStyle/>
                    <a:p>
                      <a:pPr fontAlgn="t"/>
                      <a:r>
                        <a:rPr lang="en-GB" b="1" dirty="0">
                          <a:effectLst/>
                          <a:latin typeface="+mj-lt"/>
                        </a:rPr>
                        <a:t>Reflection</a:t>
                      </a:r>
                      <a:endParaRPr lang="en-GB" dirty="0">
                        <a:effectLst/>
                        <a:latin typeface="+mj-lt"/>
                      </a:endParaRPr>
                    </a:p>
                  </a:txBody>
                  <a:tcPr>
                    <a:lnL>
                      <a:noFill/>
                    </a:lnL>
                    <a:lnR>
                      <a:noFill/>
                    </a:lnR>
                    <a:lnT w="6350" cap="flat" cmpd="sng" algn="ctr">
                      <a:solidFill>
                        <a:srgbClr val="DEE2E6"/>
                      </a:solidFill>
                      <a:prstDash val="solid"/>
                      <a:round/>
                      <a:headEnd type="none" w="med" len="med"/>
                      <a:tailEnd type="none" w="med" len="med"/>
                    </a:lnT>
                    <a:lnB w="6350" cap="flat" cmpd="sng" algn="ctr">
                      <a:solidFill>
                        <a:srgbClr val="DEE2E6"/>
                      </a:solidFill>
                      <a:prstDash val="solid"/>
                      <a:round/>
                      <a:headEnd type="none" w="med" len="med"/>
                      <a:tailEnd type="none" w="med" len="med"/>
                    </a:lnB>
                    <a:solidFill>
                      <a:srgbClr val="FFFFFF"/>
                    </a:solidFill>
                  </a:tcPr>
                </a:tc>
                <a:tc>
                  <a:txBody>
                    <a:bodyPr/>
                    <a:lstStyle/>
                    <a:p>
                      <a:pPr fontAlgn="t"/>
                      <a:r>
                        <a:rPr lang="en-GB" b="1" dirty="0">
                          <a:effectLst/>
                          <a:latin typeface="+mj-lt"/>
                        </a:rPr>
                        <a:t>Reflexivity</a:t>
                      </a:r>
                      <a:endParaRPr lang="en-GB" dirty="0">
                        <a:effectLst/>
                        <a:latin typeface="+mj-lt"/>
                      </a:endParaRPr>
                    </a:p>
                  </a:txBody>
                  <a:tcPr>
                    <a:lnL>
                      <a:noFill/>
                    </a:lnL>
                    <a:lnR>
                      <a:noFill/>
                    </a:lnR>
                    <a:lnT w="6350" cap="flat" cmpd="sng" algn="ctr">
                      <a:solidFill>
                        <a:srgbClr val="DEE2E6"/>
                      </a:solidFill>
                      <a:prstDash val="solid"/>
                      <a:round/>
                      <a:headEnd type="none" w="med" len="med"/>
                      <a:tailEnd type="none" w="med" len="med"/>
                    </a:lnT>
                    <a:lnB w="6350" cap="flat" cmpd="sng" algn="ctr">
                      <a:solidFill>
                        <a:srgbClr val="DEE2E6"/>
                      </a:solidFill>
                      <a:prstDash val="solid"/>
                      <a:round/>
                      <a:headEnd type="none" w="med" len="med"/>
                      <a:tailEnd type="none" w="med" len="med"/>
                    </a:lnB>
                    <a:solidFill>
                      <a:srgbClr val="FFFFFF"/>
                    </a:solidFill>
                  </a:tcPr>
                </a:tc>
                <a:tc>
                  <a:txBody>
                    <a:bodyPr/>
                    <a:lstStyle/>
                    <a:p>
                      <a:pPr fontAlgn="t"/>
                      <a:r>
                        <a:rPr lang="en-GB" b="1" dirty="0">
                          <a:effectLst/>
                          <a:latin typeface="+mj-lt"/>
                        </a:rPr>
                        <a:t>Critical Reflection</a:t>
                      </a:r>
                      <a:endParaRPr lang="en-GB" dirty="0">
                        <a:effectLst/>
                        <a:latin typeface="+mj-lt"/>
                      </a:endParaRPr>
                    </a:p>
                  </a:txBody>
                  <a:tcPr>
                    <a:lnL>
                      <a:noFill/>
                    </a:lnL>
                    <a:lnR>
                      <a:noFill/>
                    </a:lnR>
                    <a:lnT w="6350" cap="flat" cmpd="sng" algn="ctr">
                      <a:solidFill>
                        <a:srgbClr val="DEE2E6"/>
                      </a:solidFill>
                      <a:prstDash val="solid"/>
                      <a:round/>
                      <a:headEnd type="none" w="med" len="med"/>
                      <a:tailEnd type="none" w="med" len="med"/>
                    </a:lnT>
                    <a:lnB w="6350" cap="flat" cmpd="sng" algn="ctr">
                      <a:solidFill>
                        <a:srgbClr val="DEE2E6"/>
                      </a:solidFill>
                      <a:prstDash val="solid"/>
                      <a:round/>
                      <a:headEnd type="none" w="med" len="med"/>
                      <a:tailEnd type="none" w="med" len="med"/>
                    </a:lnB>
                    <a:solidFill>
                      <a:srgbClr val="FFFFFF"/>
                    </a:solidFill>
                  </a:tcPr>
                </a:tc>
                <a:tc>
                  <a:txBody>
                    <a:bodyPr/>
                    <a:lstStyle/>
                    <a:p>
                      <a:pPr fontAlgn="t"/>
                      <a:r>
                        <a:rPr lang="en-GB" b="1" dirty="0">
                          <a:effectLst/>
                          <a:latin typeface="+mj-lt"/>
                        </a:rPr>
                        <a:t>Reflective Practice</a:t>
                      </a:r>
                      <a:endParaRPr lang="en-GB" dirty="0">
                        <a:effectLst/>
                        <a:latin typeface="+mj-lt"/>
                      </a:endParaRPr>
                    </a:p>
                  </a:txBody>
                  <a:tcPr>
                    <a:lnL>
                      <a:noFill/>
                    </a:lnL>
                    <a:lnR>
                      <a:noFill/>
                    </a:lnR>
                    <a:lnT w="6350" cap="flat" cmpd="sng" algn="ctr">
                      <a:solidFill>
                        <a:srgbClr val="DEE2E6"/>
                      </a:solidFill>
                      <a:prstDash val="solid"/>
                      <a:round/>
                      <a:headEnd type="none" w="med" len="med"/>
                      <a:tailEnd type="none" w="med" len="med"/>
                    </a:lnT>
                    <a:lnB w="6350"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958003142"/>
                  </a:ext>
                </a:extLst>
              </a:tr>
              <a:tr h="2727759">
                <a:tc>
                  <a:txBody>
                    <a:bodyPr/>
                    <a:lstStyle/>
                    <a:p>
                      <a:pPr fontAlgn="t"/>
                      <a:r>
                        <a:rPr lang="en-US" dirty="0">
                          <a:effectLst/>
                          <a:latin typeface="+mj-lt"/>
                        </a:rPr>
                        <a:t>Thinking about and interpreting life experiences, beliefs or knowledge.</a:t>
                      </a:r>
                    </a:p>
                  </a:txBody>
                  <a:tcPr>
                    <a:lnL>
                      <a:noFill/>
                    </a:lnL>
                    <a:lnR>
                      <a:noFill/>
                    </a:lnR>
                    <a:lnT w="6350" cap="flat" cmpd="sng" algn="ctr">
                      <a:solidFill>
                        <a:srgbClr val="DEE2E6"/>
                      </a:solidFill>
                      <a:prstDash val="solid"/>
                      <a:round/>
                      <a:headEnd type="none" w="med" len="med"/>
                      <a:tailEnd type="none" w="med" len="med"/>
                    </a:lnT>
                    <a:lnB>
                      <a:noFill/>
                    </a:lnB>
                    <a:solidFill>
                      <a:srgbClr val="FFFFFF"/>
                    </a:solidFill>
                  </a:tcPr>
                </a:tc>
                <a:tc>
                  <a:txBody>
                    <a:bodyPr/>
                    <a:lstStyle/>
                    <a:p>
                      <a:pPr fontAlgn="t"/>
                      <a:r>
                        <a:rPr lang="en-US" dirty="0">
                          <a:effectLst/>
                          <a:latin typeface="+mj-lt"/>
                        </a:rPr>
                        <a:t>Thinking objectively about ourselves, our behaviour, values and assumptions.</a:t>
                      </a:r>
                    </a:p>
                  </a:txBody>
                  <a:tcPr>
                    <a:lnL>
                      <a:noFill/>
                    </a:lnL>
                    <a:lnR>
                      <a:noFill/>
                    </a:lnR>
                    <a:lnT w="6350" cap="flat" cmpd="sng" algn="ctr">
                      <a:solidFill>
                        <a:srgbClr val="DEE2E6"/>
                      </a:solidFill>
                      <a:prstDash val="solid"/>
                      <a:round/>
                      <a:headEnd type="none" w="med" len="med"/>
                      <a:tailEnd type="none" w="med" len="med"/>
                    </a:lnT>
                    <a:lnB>
                      <a:noFill/>
                    </a:lnB>
                    <a:solidFill>
                      <a:srgbClr val="FFFFFF"/>
                    </a:solidFill>
                  </a:tcPr>
                </a:tc>
                <a:tc>
                  <a:txBody>
                    <a:bodyPr/>
                    <a:lstStyle/>
                    <a:p>
                      <a:pPr fontAlgn="t"/>
                      <a:r>
                        <a:rPr lang="en-US" dirty="0">
                          <a:effectLst/>
                          <a:latin typeface="+mj-lt"/>
                        </a:rPr>
                        <a:t>Broad contemplation to question and examine knowledge, beliefs and actions for change.</a:t>
                      </a:r>
                    </a:p>
                  </a:txBody>
                  <a:tcPr>
                    <a:lnL>
                      <a:noFill/>
                    </a:lnL>
                    <a:lnR>
                      <a:noFill/>
                    </a:lnR>
                    <a:lnT w="6350" cap="flat" cmpd="sng" algn="ctr">
                      <a:solidFill>
                        <a:srgbClr val="DEE2E6"/>
                      </a:solidFill>
                      <a:prstDash val="solid"/>
                      <a:round/>
                      <a:headEnd type="none" w="med" len="med"/>
                      <a:tailEnd type="none" w="med" len="med"/>
                    </a:lnT>
                    <a:lnB>
                      <a:noFill/>
                    </a:lnB>
                    <a:solidFill>
                      <a:srgbClr val="FFFFFF"/>
                    </a:solidFill>
                  </a:tcPr>
                </a:tc>
                <a:tc>
                  <a:txBody>
                    <a:bodyPr/>
                    <a:lstStyle/>
                    <a:p>
                      <a:pPr fontAlgn="t"/>
                      <a:r>
                        <a:rPr lang="en-US" dirty="0">
                          <a:effectLst/>
                          <a:latin typeface="+mj-lt"/>
                        </a:rPr>
                        <a:t>Use of reflective methods for personal and professional growth.</a:t>
                      </a:r>
                    </a:p>
                  </a:txBody>
                  <a:tcPr>
                    <a:lnL>
                      <a:noFill/>
                    </a:lnL>
                    <a:lnR>
                      <a:noFill/>
                    </a:lnR>
                    <a:lnT w="6350" cap="flat" cmpd="sng" algn="ctr">
                      <a:solidFill>
                        <a:srgbClr val="DEE2E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4162110634"/>
                  </a:ext>
                </a:extLst>
              </a:tr>
            </a:tbl>
          </a:graphicData>
        </a:graphic>
      </p:graphicFrame>
    </p:spTree>
    <p:extLst>
      <p:ext uri="{BB962C8B-B14F-4D97-AF65-F5344CB8AC3E}">
        <p14:creationId xmlns:p14="http://schemas.microsoft.com/office/powerpoint/2010/main" val="1655968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0F12F-48AF-4F57-85AB-B21D35C4D04A}"/>
              </a:ext>
            </a:extLst>
          </p:cNvPr>
          <p:cNvSpPr>
            <a:spLocks noGrp="1"/>
          </p:cNvSpPr>
          <p:nvPr>
            <p:ph type="title"/>
          </p:nvPr>
        </p:nvSpPr>
        <p:spPr/>
        <p:txBody>
          <a:bodyPr/>
          <a:lstStyle/>
          <a:p>
            <a:r>
              <a:rPr lang="en-GB" sz="3600" dirty="0"/>
              <a:t>A process:   </a:t>
            </a:r>
          </a:p>
        </p:txBody>
      </p:sp>
      <p:sp>
        <p:nvSpPr>
          <p:cNvPr id="3" name="Content Placeholder 2">
            <a:extLst>
              <a:ext uri="{FF2B5EF4-FFF2-40B4-BE49-F238E27FC236}">
                <a16:creationId xmlns:a16="http://schemas.microsoft.com/office/drawing/2014/main" id="{C693D7E7-7250-469B-9FEB-0B901E2F4AB9}"/>
              </a:ext>
            </a:extLst>
          </p:cNvPr>
          <p:cNvSpPr>
            <a:spLocks noGrp="1"/>
          </p:cNvSpPr>
          <p:nvPr>
            <p:ph idx="1"/>
          </p:nvPr>
        </p:nvSpPr>
        <p:spPr/>
        <p:txBody>
          <a:bodyPr>
            <a:normAutofit fontScale="47500" lnSpcReduction="20000"/>
          </a:bodyPr>
          <a:lstStyle/>
          <a:p>
            <a:pPr algn="l">
              <a:buFont typeface="+mj-lt"/>
              <a:buAutoNum type="arabicPeriod"/>
            </a:pPr>
            <a:r>
              <a:rPr lang="en-US" sz="5000" dirty="0">
                <a:solidFill>
                  <a:srgbClr val="212529"/>
                </a:solidFill>
                <a:latin typeface="Open Sans" panose="020B0606030504020204" pitchFamily="34" charset="0"/>
              </a:rPr>
              <a:t>Reflection</a:t>
            </a:r>
          </a:p>
          <a:p>
            <a:pPr algn="l">
              <a:buFont typeface="+mj-lt"/>
              <a:buAutoNum type="arabicPeriod"/>
            </a:pPr>
            <a:r>
              <a:rPr lang="en-US" sz="5000" dirty="0">
                <a:solidFill>
                  <a:srgbClr val="212529"/>
                </a:solidFill>
                <a:latin typeface="Open Sans" panose="020B0606030504020204" pitchFamily="34" charset="0"/>
              </a:rPr>
              <a:t>Understanding</a:t>
            </a:r>
          </a:p>
          <a:p>
            <a:pPr algn="l">
              <a:buFont typeface="+mj-lt"/>
              <a:buAutoNum type="arabicPeriod"/>
            </a:pPr>
            <a:r>
              <a:rPr lang="en-US" sz="5000" dirty="0">
                <a:solidFill>
                  <a:srgbClr val="212529"/>
                </a:solidFill>
                <a:latin typeface="Open Sans" panose="020B0606030504020204" pitchFamily="34" charset="0"/>
              </a:rPr>
              <a:t>Action</a:t>
            </a:r>
          </a:p>
          <a:p>
            <a:pPr marL="0" indent="0">
              <a:buNone/>
            </a:pPr>
            <a:endParaRPr lang="en-US" sz="5000" dirty="0">
              <a:solidFill>
                <a:srgbClr val="212529"/>
              </a:solidFill>
              <a:latin typeface="Open Sans" panose="020B0606030504020204" pitchFamily="34" charset="0"/>
            </a:endParaRPr>
          </a:p>
          <a:p>
            <a:pPr algn="l"/>
            <a:r>
              <a:rPr lang="en-US" sz="5000" dirty="0">
                <a:solidFill>
                  <a:srgbClr val="212529"/>
                </a:solidFill>
                <a:latin typeface="Open Sans" panose="020B0606030504020204" pitchFamily="34" charset="0"/>
              </a:rPr>
              <a:t>During this process be mindful of the requirements to:</a:t>
            </a:r>
          </a:p>
          <a:p>
            <a:pPr algn="l">
              <a:buFont typeface="Arial" panose="020B0604020202020204" pitchFamily="34" charset="0"/>
              <a:buChar char="•"/>
            </a:pPr>
            <a:r>
              <a:rPr lang="en-US" sz="5000" b="1" dirty="0">
                <a:solidFill>
                  <a:srgbClr val="212529"/>
                </a:solidFill>
                <a:latin typeface="Open Sans" panose="020B0606030504020204" pitchFamily="34" charset="0"/>
              </a:rPr>
              <a:t>Reflect at the right time</a:t>
            </a:r>
            <a:r>
              <a:rPr lang="en-US" sz="5000" dirty="0">
                <a:solidFill>
                  <a:srgbClr val="212529"/>
                </a:solidFill>
                <a:latin typeface="Open Sans" panose="020B0606030504020204" pitchFamily="34" charset="0"/>
              </a:rPr>
              <a:t> - Reflect at appropriate times in relation to any experiences which are stressful or intense (intense experiences need a cooling-off period before 'cold' reflection is possible). </a:t>
            </a:r>
          </a:p>
          <a:p>
            <a:pPr marL="0" indent="0" algn="l">
              <a:buNone/>
            </a:pPr>
            <a:endParaRPr lang="en-US" sz="5000" dirty="0">
              <a:solidFill>
                <a:srgbClr val="212529"/>
              </a:solidFill>
              <a:latin typeface="Open Sans" panose="020B0606030504020204" pitchFamily="34" charset="0"/>
            </a:endParaRPr>
          </a:p>
          <a:p>
            <a:pPr algn="l">
              <a:buFont typeface="Arial" panose="020B0604020202020204" pitchFamily="34" charset="0"/>
              <a:buChar char="•"/>
            </a:pPr>
            <a:r>
              <a:rPr lang="en-US" sz="5000" b="1" dirty="0">
                <a:solidFill>
                  <a:srgbClr val="212529"/>
                </a:solidFill>
                <a:latin typeface="Open Sans" panose="020B0606030504020204" pitchFamily="34" charset="0"/>
              </a:rPr>
              <a:t>Balance subjective and objective reflection</a:t>
            </a:r>
            <a:r>
              <a:rPr lang="en-US" sz="5000" dirty="0">
                <a:solidFill>
                  <a:srgbClr val="212529"/>
                </a:solidFill>
                <a:latin typeface="Open Sans" panose="020B0606030504020204" pitchFamily="34" charset="0"/>
              </a:rPr>
              <a:t> - Be aware of the difference between your subjective reflection and your objective reflection - both are useful and relevant, but you must understand what is subjective and what is objective, and you must strive to balance each in arriving at the most helpful and clear overall understanding.</a:t>
            </a:r>
          </a:p>
          <a:p>
            <a:endParaRPr lang="en-GB" dirty="0"/>
          </a:p>
        </p:txBody>
      </p:sp>
    </p:spTree>
    <p:extLst>
      <p:ext uri="{BB962C8B-B14F-4D97-AF65-F5344CB8AC3E}">
        <p14:creationId xmlns:p14="http://schemas.microsoft.com/office/powerpoint/2010/main" val="3802204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31720-B4B0-4ABE-8030-6B85494DDD4E}"/>
              </a:ext>
            </a:extLst>
          </p:cNvPr>
          <p:cNvSpPr>
            <a:spLocks noGrp="1"/>
          </p:cNvSpPr>
          <p:nvPr>
            <p:ph type="title"/>
          </p:nvPr>
        </p:nvSpPr>
        <p:spPr/>
        <p:txBody>
          <a:bodyPr/>
          <a:lstStyle/>
          <a:p>
            <a:r>
              <a:rPr lang="en-GB" dirty="0"/>
              <a:t>A process continued:</a:t>
            </a:r>
          </a:p>
        </p:txBody>
      </p:sp>
      <p:sp>
        <p:nvSpPr>
          <p:cNvPr id="3" name="Content Placeholder 2">
            <a:extLst>
              <a:ext uri="{FF2B5EF4-FFF2-40B4-BE49-F238E27FC236}">
                <a16:creationId xmlns:a16="http://schemas.microsoft.com/office/drawing/2014/main" id="{C89EEBD4-5876-46B2-B35D-DCE662C9B206}"/>
              </a:ext>
            </a:extLst>
          </p:cNvPr>
          <p:cNvSpPr>
            <a:spLocks noGrp="1"/>
          </p:cNvSpPr>
          <p:nvPr>
            <p:ph idx="1"/>
          </p:nvPr>
        </p:nvSpPr>
        <p:spPr/>
        <p:txBody>
          <a:bodyPr>
            <a:normAutofit fontScale="77500" lnSpcReduction="20000"/>
          </a:bodyPr>
          <a:lstStyle/>
          <a:p>
            <a:pPr algn="l">
              <a:buFont typeface="Arial" panose="020B0604020202020204" pitchFamily="34" charset="0"/>
              <a:buChar char="•"/>
            </a:pPr>
            <a:r>
              <a:rPr lang="en-US" b="1" dirty="0">
                <a:solidFill>
                  <a:srgbClr val="212529"/>
                </a:solidFill>
                <a:latin typeface="Open Sans" panose="020B0606030504020204" pitchFamily="34" charset="0"/>
              </a:rPr>
              <a:t>Understand how and why you think in the way you do</a:t>
            </a:r>
            <a:r>
              <a:rPr lang="en-US" dirty="0">
                <a:solidFill>
                  <a:srgbClr val="212529"/>
                </a:solidFill>
                <a:latin typeface="Open Sans" panose="020B0606030504020204" pitchFamily="34" charset="0"/>
              </a:rPr>
              <a:t> - generally and about specific things - this is </a:t>
            </a:r>
            <a:r>
              <a:rPr lang="en-US" dirty="0">
                <a:solidFill>
                  <a:schemeClr val="tx1"/>
                </a:solidFill>
                <a:latin typeface="Open Sans" panose="020B0606030504020204" pitchFamily="34" charset="0"/>
                <a:hlinkClick r:id="rId2">
                  <a:extLst>
                    <a:ext uri="{A12FA001-AC4F-418D-AE19-62706E023703}">
                      <ahyp:hlinkClr xmlns:ahyp="http://schemas.microsoft.com/office/drawing/2018/hyperlinkcolor" val="tx"/>
                    </a:ext>
                  </a:extLst>
                </a:hlinkClick>
              </a:rPr>
              <a:t>'metacognition'</a:t>
            </a:r>
            <a:r>
              <a:rPr lang="en-US" dirty="0">
                <a:solidFill>
                  <a:schemeClr val="tx1"/>
                </a:solidFill>
                <a:latin typeface="Open Sans" panose="020B0606030504020204" pitchFamily="34" charset="0"/>
              </a:rPr>
              <a:t> -</a:t>
            </a:r>
            <a:r>
              <a:rPr lang="en-US" dirty="0">
                <a:solidFill>
                  <a:srgbClr val="212529"/>
                </a:solidFill>
                <a:latin typeface="Open Sans" panose="020B0606030504020204" pitchFamily="34" charset="0"/>
              </a:rPr>
              <a:t> ("Awareness and understanding of one's own thought processes.")</a:t>
            </a:r>
          </a:p>
          <a:p>
            <a:pPr marL="0" indent="0" algn="l">
              <a:buNone/>
            </a:pPr>
            <a:endParaRPr lang="en-US" dirty="0">
              <a:solidFill>
                <a:srgbClr val="212529"/>
              </a:solidFill>
              <a:latin typeface="Open Sans" panose="020B0606030504020204" pitchFamily="34" charset="0"/>
            </a:endParaRPr>
          </a:p>
          <a:p>
            <a:pPr algn="l">
              <a:buFont typeface="Arial" panose="020B0604020202020204" pitchFamily="34" charset="0"/>
              <a:buChar char="•"/>
            </a:pPr>
            <a:r>
              <a:rPr lang="en-US" b="1" dirty="0">
                <a:solidFill>
                  <a:srgbClr val="212529"/>
                </a:solidFill>
                <a:latin typeface="Open Sans" panose="020B0606030504020204" pitchFamily="34" charset="0"/>
              </a:rPr>
              <a:t>Consider your personal role and responsibilities</a:t>
            </a:r>
            <a:r>
              <a:rPr lang="en-US" dirty="0">
                <a:solidFill>
                  <a:srgbClr val="212529"/>
                </a:solidFill>
                <a:latin typeface="Open Sans" panose="020B0606030504020204" pitchFamily="34" charset="0"/>
              </a:rPr>
              <a:t> - examine your strengths, skills and development needs (for example </a:t>
            </a:r>
            <a:r>
              <a:rPr lang="en-US" dirty="0">
                <a:solidFill>
                  <a:schemeClr val="tx1"/>
                </a:solidFill>
                <a:latin typeface="Open Sans" panose="020B0606030504020204" pitchFamily="34" charset="0"/>
                <a:hlinkClick r:id="rId3">
                  <a:extLst>
                    <a:ext uri="{A12FA001-AC4F-418D-AE19-62706E023703}">
                      <ahyp:hlinkClr xmlns:ahyp="http://schemas.microsoft.com/office/drawing/2018/hyperlinkcolor" val="tx"/>
                    </a:ext>
                  </a:extLst>
                </a:hlinkClick>
              </a:rPr>
              <a:t>assess your multiple intelligences</a:t>
            </a:r>
            <a:r>
              <a:rPr lang="en-US" dirty="0">
                <a:solidFill>
                  <a:schemeClr val="tx1"/>
                </a:solidFill>
                <a:latin typeface="Open Sans" panose="020B0606030504020204" pitchFamily="34" charset="0"/>
              </a:rPr>
              <a:t> </a:t>
            </a:r>
            <a:r>
              <a:rPr lang="en-US" dirty="0">
                <a:solidFill>
                  <a:srgbClr val="212529"/>
                </a:solidFill>
                <a:latin typeface="Open Sans" panose="020B0606030504020204" pitchFamily="34" charset="0"/>
              </a:rPr>
              <a:t>to understand your different skills and abilities - and perhaps find new ones)</a:t>
            </a:r>
          </a:p>
          <a:p>
            <a:pPr algn="l">
              <a:buFont typeface="Arial" panose="020B0604020202020204" pitchFamily="34" charset="0"/>
              <a:buChar char="•"/>
            </a:pPr>
            <a:r>
              <a:rPr lang="en-US" b="1" dirty="0">
                <a:solidFill>
                  <a:srgbClr val="212529"/>
                </a:solidFill>
                <a:latin typeface="Open Sans" panose="020B0606030504020204" pitchFamily="34" charset="0"/>
              </a:rPr>
              <a:t>Seek external clarifications</a:t>
            </a:r>
            <a:r>
              <a:rPr lang="en-US" dirty="0">
                <a:solidFill>
                  <a:srgbClr val="212529"/>
                </a:solidFill>
                <a:latin typeface="Open Sans" panose="020B0606030504020204" pitchFamily="34" charset="0"/>
              </a:rPr>
              <a:t> - Refer to external references, advice, information, clarifications, facts, figures, etc., especially where you believe that your thinking is not factual enough, or you are not fully informed about situations.</a:t>
            </a:r>
          </a:p>
          <a:p>
            <a:pPr algn="l">
              <a:buFont typeface="Arial" panose="020B0604020202020204" pitchFamily="34" charset="0"/>
              <a:buChar char="•"/>
            </a:pPr>
            <a:endParaRPr lang="en-US" dirty="0">
              <a:solidFill>
                <a:srgbClr val="212529"/>
              </a:solidFill>
              <a:latin typeface="Open Sans" panose="020B0606030504020204" pitchFamily="34" charset="0"/>
            </a:endParaRPr>
          </a:p>
          <a:p>
            <a:pPr algn="l"/>
            <a:r>
              <a:rPr lang="en-US" b="1" dirty="0">
                <a:solidFill>
                  <a:srgbClr val="212529"/>
                </a:solidFill>
                <a:latin typeface="Open Sans" panose="020B0606030504020204" pitchFamily="34" charset="0"/>
              </a:rPr>
              <a:t>The place where you reflect</a:t>
            </a:r>
            <a:r>
              <a:rPr lang="en-US" dirty="0">
                <a:solidFill>
                  <a:srgbClr val="212529"/>
                </a:solidFill>
                <a:latin typeface="Open Sans" panose="020B0606030504020204" pitchFamily="34" charset="0"/>
              </a:rPr>
              <a:t> can also be significant. </a:t>
            </a:r>
          </a:p>
          <a:p>
            <a:endParaRPr lang="en-GB" dirty="0"/>
          </a:p>
        </p:txBody>
      </p:sp>
    </p:spTree>
    <p:extLst>
      <p:ext uri="{BB962C8B-B14F-4D97-AF65-F5344CB8AC3E}">
        <p14:creationId xmlns:p14="http://schemas.microsoft.com/office/powerpoint/2010/main" val="3147055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1" dirty="0"/>
              <a:t>Q&amp;A</a:t>
            </a:r>
          </a:p>
        </p:txBody>
      </p:sp>
      <p:sp>
        <p:nvSpPr>
          <p:cNvPr id="3" name="Text Placeholder 2"/>
          <p:cNvSpPr>
            <a:spLocks noGrp="1"/>
          </p:cNvSpPr>
          <p:nvPr>
            <p:ph type="body" idx="1"/>
          </p:nvPr>
        </p:nvSpPr>
        <p:spPr/>
        <p:txBody>
          <a:bodyPr>
            <a:normAutofit/>
          </a:bodyPr>
          <a:lstStyle/>
          <a:p>
            <a:pPr>
              <a:defRPr/>
            </a:pPr>
            <a:r>
              <a:rPr lang="en-GB" sz="3200" dirty="0">
                <a:solidFill>
                  <a:schemeClr val="tx1"/>
                </a:solidFill>
              </a:rPr>
              <a:t>Let’s discuss and see how it applies , how comfortable you feel, </a:t>
            </a:r>
            <a:r>
              <a:rPr lang="en-GB" sz="3200">
                <a:solidFill>
                  <a:schemeClr val="tx1"/>
                </a:solidFill>
              </a:rPr>
              <a:t>transferable principles </a:t>
            </a:r>
            <a:r>
              <a:rPr lang="en-GB" sz="3200" dirty="0">
                <a:solidFill>
                  <a:schemeClr val="tx1"/>
                </a:solidFill>
              </a:rPr>
              <a:t>……..</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DB2FA0E-E607-42E9-ABCB-1BD7FFD140E8}" type="slidenum">
              <a:rPr lang="en-GB" altLang="en-US">
                <a:solidFill>
                  <a:srgbClr val="B5A788"/>
                </a:solidFill>
              </a:rPr>
              <a:pPr eaLnBrk="1" hangingPunct="1"/>
              <a:t>17</a:t>
            </a:fld>
            <a:endParaRPr lang="en-GB" altLang="en-US" dirty="0">
              <a:solidFill>
                <a:srgbClr val="B5A788"/>
              </a:solidFill>
            </a:endParaRPr>
          </a:p>
        </p:txBody>
      </p:sp>
    </p:spTree>
    <p:extLst>
      <p:ext uri="{BB962C8B-B14F-4D97-AF65-F5344CB8AC3E}">
        <p14:creationId xmlns:p14="http://schemas.microsoft.com/office/powerpoint/2010/main" val="1863697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t>Reflecting----</a:t>
            </a:r>
            <a:endParaRPr lang="en-GB" dirty="0"/>
          </a:p>
        </p:txBody>
      </p:sp>
      <p:sp>
        <p:nvSpPr>
          <p:cNvPr id="5" name="Text Placeholder 4"/>
          <p:cNvSpPr>
            <a:spLocks noGrp="1"/>
          </p:cNvSpPr>
          <p:nvPr>
            <p:ph type="body" idx="1"/>
          </p:nvPr>
        </p:nvSpPr>
        <p:spPr/>
        <p:txBody>
          <a:bodyPr/>
          <a:lstStyle/>
          <a:p>
            <a:r>
              <a:rPr lang="en-GB" dirty="0"/>
              <a:t>…. Embedded as day to day  </a:t>
            </a:r>
            <a:r>
              <a:rPr lang="en-GB" b="1" u="sng" dirty="0"/>
              <a:t>practice</a:t>
            </a:r>
            <a:r>
              <a:rPr lang="en-GB" dirty="0"/>
              <a:t>?</a:t>
            </a:r>
          </a:p>
        </p:txBody>
      </p:sp>
    </p:spTree>
    <p:extLst>
      <p:ext uri="{BB962C8B-B14F-4D97-AF65-F5344CB8AC3E}">
        <p14:creationId xmlns:p14="http://schemas.microsoft.com/office/powerpoint/2010/main" val="251697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2543944" y="476672"/>
          <a:ext cx="7584504" cy="6048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833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graphicEl>
                                              <a:dgm id="{66A3FE62-06B3-4BDC-B950-8429380F20D7}"/>
                                            </p:graphicEl>
                                          </p:spTgt>
                                        </p:tgtEl>
                                        <p:attrNameLst>
                                          <p:attrName>style.visibility</p:attrName>
                                        </p:attrNameLst>
                                      </p:cBhvr>
                                      <p:to>
                                        <p:strVal val="visible"/>
                                      </p:to>
                                    </p:set>
                                    <p:anim calcmode="lin" valueType="num">
                                      <p:cBhvr>
                                        <p:cTn id="7" dur="500" fill="hold"/>
                                        <p:tgtEl>
                                          <p:spTgt spid="3">
                                            <p:graphicEl>
                                              <a:dgm id="{66A3FE62-06B3-4BDC-B950-8429380F20D7}"/>
                                            </p:graphicEl>
                                          </p:spTgt>
                                        </p:tgtEl>
                                        <p:attrNameLst>
                                          <p:attrName>ppt_w</p:attrName>
                                        </p:attrNameLst>
                                      </p:cBhvr>
                                      <p:tavLst>
                                        <p:tav tm="0">
                                          <p:val>
                                            <p:fltVal val="0"/>
                                          </p:val>
                                        </p:tav>
                                        <p:tav tm="100000">
                                          <p:val>
                                            <p:strVal val="#ppt_w"/>
                                          </p:val>
                                        </p:tav>
                                      </p:tavLst>
                                    </p:anim>
                                    <p:anim calcmode="lin" valueType="num">
                                      <p:cBhvr>
                                        <p:cTn id="8" dur="500" fill="hold"/>
                                        <p:tgtEl>
                                          <p:spTgt spid="3">
                                            <p:graphicEl>
                                              <a:dgm id="{66A3FE62-06B3-4BDC-B950-8429380F20D7}"/>
                                            </p:graphicEl>
                                          </p:spTgt>
                                        </p:tgtEl>
                                        <p:attrNameLst>
                                          <p:attrName>ppt_h</p:attrName>
                                        </p:attrNameLst>
                                      </p:cBhvr>
                                      <p:tavLst>
                                        <p:tav tm="0">
                                          <p:val>
                                            <p:fltVal val="0"/>
                                          </p:val>
                                        </p:tav>
                                        <p:tav tm="100000">
                                          <p:val>
                                            <p:strVal val="#ppt_h"/>
                                          </p:val>
                                        </p:tav>
                                      </p:tavLst>
                                    </p:anim>
                                    <p:animEffect transition="in" filter="fade">
                                      <p:cBhvr>
                                        <p:cTn id="9" dur="500"/>
                                        <p:tgtEl>
                                          <p:spTgt spid="3">
                                            <p:graphicEl>
                                              <a:dgm id="{66A3FE62-06B3-4BDC-B950-8429380F20D7}"/>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graphicEl>
                                              <a:dgm id="{5C55CD23-DF9B-4732-8028-34BB963E8BF2}"/>
                                            </p:graphicEl>
                                          </p:spTgt>
                                        </p:tgtEl>
                                        <p:attrNameLst>
                                          <p:attrName>style.visibility</p:attrName>
                                        </p:attrNameLst>
                                      </p:cBhvr>
                                      <p:to>
                                        <p:strVal val="visible"/>
                                      </p:to>
                                    </p:set>
                                    <p:anim calcmode="lin" valueType="num">
                                      <p:cBhvr>
                                        <p:cTn id="14" dur="500" fill="hold"/>
                                        <p:tgtEl>
                                          <p:spTgt spid="3">
                                            <p:graphicEl>
                                              <a:dgm id="{5C55CD23-DF9B-4732-8028-34BB963E8BF2}"/>
                                            </p:graphicEl>
                                          </p:spTgt>
                                        </p:tgtEl>
                                        <p:attrNameLst>
                                          <p:attrName>ppt_w</p:attrName>
                                        </p:attrNameLst>
                                      </p:cBhvr>
                                      <p:tavLst>
                                        <p:tav tm="0">
                                          <p:val>
                                            <p:fltVal val="0"/>
                                          </p:val>
                                        </p:tav>
                                        <p:tav tm="100000">
                                          <p:val>
                                            <p:strVal val="#ppt_w"/>
                                          </p:val>
                                        </p:tav>
                                      </p:tavLst>
                                    </p:anim>
                                    <p:anim calcmode="lin" valueType="num">
                                      <p:cBhvr>
                                        <p:cTn id="15" dur="500" fill="hold"/>
                                        <p:tgtEl>
                                          <p:spTgt spid="3">
                                            <p:graphicEl>
                                              <a:dgm id="{5C55CD23-DF9B-4732-8028-34BB963E8BF2}"/>
                                            </p:graphicEl>
                                          </p:spTgt>
                                        </p:tgtEl>
                                        <p:attrNameLst>
                                          <p:attrName>ppt_h</p:attrName>
                                        </p:attrNameLst>
                                      </p:cBhvr>
                                      <p:tavLst>
                                        <p:tav tm="0">
                                          <p:val>
                                            <p:fltVal val="0"/>
                                          </p:val>
                                        </p:tav>
                                        <p:tav tm="100000">
                                          <p:val>
                                            <p:strVal val="#ppt_h"/>
                                          </p:val>
                                        </p:tav>
                                      </p:tavLst>
                                    </p:anim>
                                    <p:animEffect transition="in" filter="fade">
                                      <p:cBhvr>
                                        <p:cTn id="16" dur="500"/>
                                        <p:tgtEl>
                                          <p:spTgt spid="3">
                                            <p:graphicEl>
                                              <a:dgm id="{5C55CD23-DF9B-4732-8028-34BB963E8BF2}"/>
                                            </p:graphic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graphicEl>
                                              <a:dgm id="{0E75D81D-DED2-4707-8B5F-AFCF55F22327}"/>
                                            </p:graphicEl>
                                          </p:spTgt>
                                        </p:tgtEl>
                                        <p:attrNameLst>
                                          <p:attrName>style.visibility</p:attrName>
                                        </p:attrNameLst>
                                      </p:cBhvr>
                                      <p:to>
                                        <p:strVal val="visible"/>
                                      </p:to>
                                    </p:set>
                                    <p:anim calcmode="lin" valueType="num">
                                      <p:cBhvr>
                                        <p:cTn id="19" dur="500" fill="hold"/>
                                        <p:tgtEl>
                                          <p:spTgt spid="3">
                                            <p:graphicEl>
                                              <a:dgm id="{0E75D81D-DED2-4707-8B5F-AFCF55F22327}"/>
                                            </p:graphicEl>
                                          </p:spTgt>
                                        </p:tgtEl>
                                        <p:attrNameLst>
                                          <p:attrName>ppt_w</p:attrName>
                                        </p:attrNameLst>
                                      </p:cBhvr>
                                      <p:tavLst>
                                        <p:tav tm="0">
                                          <p:val>
                                            <p:fltVal val="0"/>
                                          </p:val>
                                        </p:tav>
                                        <p:tav tm="100000">
                                          <p:val>
                                            <p:strVal val="#ppt_w"/>
                                          </p:val>
                                        </p:tav>
                                      </p:tavLst>
                                    </p:anim>
                                    <p:anim calcmode="lin" valueType="num">
                                      <p:cBhvr>
                                        <p:cTn id="20" dur="500" fill="hold"/>
                                        <p:tgtEl>
                                          <p:spTgt spid="3">
                                            <p:graphicEl>
                                              <a:dgm id="{0E75D81D-DED2-4707-8B5F-AFCF55F22327}"/>
                                            </p:graphicEl>
                                          </p:spTgt>
                                        </p:tgtEl>
                                        <p:attrNameLst>
                                          <p:attrName>ppt_h</p:attrName>
                                        </p:attrNameLst>
                                      </p:cBhvr>
                                      <p:tavLst>
                                        <p:tav tm="0">
                                          <p:val>
                                            <p:fltVal val="0"/>
                                          </p:val>
                                        </p:tav>
                                        <p:tav tm="100000">
                                          <p:val>
                                            <p:strVal val="#ppt_h"/>
                                          </p:val>
                                        </p:tav>
                                      </p:tavLst>
                                    </p:anim>
                                    <p:animEffect transition="in" filter="fade">
                                      <p:cBhvr>
                                        <p:cTn id="21" dur="500"/>
                                        <p:tgtEl>
                                          <p:spTgt spid="3">
                                            <p:graphicEl>
                                              <a:dgm id="{0E75D81D-DED2-4707-8B5F-AFCF55F22327}"/>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graphicEl>
                                              <a:dgm id="{934CD0AD-C3C9-4C2F-B293-69B30D29FD69}"/>
                                            </p:graphicEl>
                                          </p:spTgt>
                                        </p:tgtEl>
                                        <p:attrNameLst>
                                          <p:attrName>style.visibility</p:attrName>
                                        </p:attrNameLst>
                                      </p:cBhvr>
                                      <p:to>
                                        <p:strVal val="visible"/>
                                      </p:to>
                                    </p:set>
                                    <p:anim calcmode="lin" valueType="num">
                                      <p:cBhvr>
                                        <p:cTn id="26" dur="500" fill="hold"/>
                                        <p:tgtEl>
                                          <p:spTgt spid="3">
                                            <p:graphicEl>
                                              <a:dgm id="{934CD0AD-C3C9-4C2F-B293-69B30D29FD69}"/>
                                            </p:graphicEl>
                                          </p:spTgt>
                                        </p:tgtEl>
                                        <p:attrNameLst>
                                          <p:attrName>ppt_w</p:attrName>
                                        </p:attrNameLst>
                                      </p:cBhvr>
                                      <p:tavLst>
                                        <p:tav tm="0">
                                          <p:val>
                                            <p:fltVal val="0"/>
                                          </p:val>
                                        </p:tav>
                                        <p:tav tm="100000">
                                          <p:val>
                                            <p:strVal val="#ppt_w"/>
                                          </p:val>
                                        </p:tav>
                                      </p:tavLst>
                                    </p:anim>
                                    <p:anim calcmode="lin" valueType="num">
                                      <p:cBhvr>
                                        <p:cTn id="27" dur="500" fill="hold"/>
                                        <p:tgtEl>
                                          <p:spTgt spid="3">
                                            <p:graphicEl>
                                              <a:dgm id="{934CD0AD-C3C9-4C2F-B293-69B30D29FD69}"/>
                                            </p:graphicEl>
                                          </p:spTgt>
                                        </p:tgtEl>
                                        <p:attrNameLst>
                                          <p:attrName>ppt_h</p:attrName>
                                        </p:attrNameLst>
                                      </p:cBhvr>
                                      <p:tavLst>
                                        <p:tav tm="0">
                                          <p:val>
                                            <p:fltVal val="0"/>
                                          </p:val>
                                        </p:tav>
                                        <p:tav tm="100000">
                                          <p:val>
                                            <p:strVal val="#ppt_h"/>
                                          </p:val>
                                        </p:tav>
                                      </p:tavLst>
                                    </p:anim>
                                    <p:animEffect transition="in" filter="fade">
                                      <p:cBhvr>
                                        <p:cTn id="28" dur="500"/>
                                        <p:tgtEl>
                                          <p:spTgt spid="3">
                                            <p:graphicEl>
                                              <a:dgm id="{934CD0AD-C3C9-4C2F-B293-69B30D29FD69}"/>
                                            </p:graphic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3">
                                            <p:graphicEl>
                                              <a:dgm id="{A32ACA28-61D2-4284-95F9-70B03857E177}"/>
                                            </p:graphicEl>
                                          </p:spTgt>
                                        </p:tgtEl>
                                        <p:attrNameLst>
                                          <p:attrName>style.visibility</p:attrName>
                                        </p:attrNameLst>
                                      </p:cBhvr>
                                      <p:to>
                                        <p:strVal val="visible"/>
                                      </p:to>
                                    </p:set>
                                    <p:anim calcmode="lin" valueType="num">
                                      <p:cBhvr>
                                        <p:cTn id="31" dur="500" fill="hold"/>
                                        <p:tgtEl>
                                          <p:spTgt spid="3">
                                            <p:graphicEl>
                                              <a:dgm id="{A32ACA28-61D2-4284-95F9-70B03857E177}"/>
                                            </p:graphicEl>
                                          </p:spTgt>
                                        </p:tgtEl>
                                        <p:attrNameLst>
                                          <p:attrName>ppt_w</p:attrName>
                                        </p:attrNameLst>
                                      </p:cBhvr>
                                      <p:tavLst>
                                        <p:tav tm="0">
                                          <p:val>
                                            <p:fltVal val="0"/>
                                          </p:val>
                                        </p:tav>
                                        <p:tav tm="100000">
                                          <p:val>
                                            <p:strVal val="#ppt_w"/>
                                          </p:val>
                                        </p:tav>
                                      </p:tavLst>
                                    </p:anim>
                                    <p:anim calcmode="lin" valueType="num">
                                      <p:cBhvr>
                                        <p:cTn id="32" dur="500" fill="hold"/>
                                        <p:tgtEl>
                                          <p:spTgt spid="3">
                                            <p:graphicEl>
                                              <a:dgm id="{A32ACA28-61D2-4284-95F9-70B03857E177}"/>
                                            </p:graphicEl>
                                          </p:spTgt>
                                        </p:tgtEl>
                                        <p:attrNameLst>
                                          <p:attrName>ppt_h</p:attrName>
                                        </p:attrNameLst>
                                      </p:cBhvr>
                                      <p:tavLst>
                                        <p:tav tm="0">
                                          <p:val>
                                            <p:fltVal val="0"/>
                                          </p:val>
                                        </p:tav>
                                        <p:tav tm="100000">
                                          <p:val>
                                            <p:strVal val="#ppt_h"/>
                                          </p:val>
                                        </p:tav>
                                      </p:tavLst>
                                    </p:anim>
                                    <p:animEffect transition="in" filter="fade">
                                      <p:cBhvr>
                                        <p:cTn id="33" dur="500"/>
                                        <p:tgtEl>
                                          <p:spTgt spid="3">
                                            <p:graphicEl>
                                              <a:dgm id="{A32ACA28-61D2-4284-95F9-70B03857E177}"/>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3">
                                            <p:graphicEl>
                                              <a:dgm id="{BC1E227A-2438-4163-A6D6-44687E567AB3}"/>
                                            </p:graphicEl>
                                          </p:spTgt>
                                        </p:tgtEl>
                                        <p:attrNameLst>
                                          <p:attrName>style.visibility</p:attrName>
                                        </p:attrNameLst>
                                      </p:cBhvr>
                                      <p:to>
                                        <p:strVal val="visible"/>
                                      </p:to>
                                    </p:set>
                                    <p:anim calcmode="lin" valueType="num">
                                      <p:cBhvr>
                                        <p:cTn id="38" dur="500" fill="hold"/>
                                        <p:tgtEl>
                                          <p:spTgt spid="3">
                                            <p:graphicEl>
                                              <a:dgm id="{BC1E227A-2438-4163-A6D6-44687E567AB3}"/>
                                            </p:graphicEl>
                                          </p:spTgt>
                                        </p:tgtEl>
                                        <p:attrNameLst>
                                          <p:attrName>ppt_w</p:attrName>
                                        </p:attrNameLst>
                                      </p:cBhvr>
                                      <p:tavLst>
                                        <p:tav tm="0">
                                          <p:val>
                                            <p:fltVal val="0"/>
                                          </p:val>
                                        </p:tav>
                                        <p:tav tm="100000">
                                          <p:val>
                                            <p:strVal val="#ppt_w"/>
                                          </p:val>
                                        </p:tav>
                                      </p:tavLst>
                                    </p:anim>
                                    <p:anim calcmode="lin" valueType="num">
                                      <p:cBhvr>
                                        <p:cTn id="39" dur="500" fill="hold"/>
                                        <p:tgtEl>
                                          <p:spTgt spid="3">
                                            <p:graphicEl>
                                              <a:dgm id="{BC1E227A-2438-4163-A6D6-44687E567AB3}"/>
                                            </p:graphicEl>
                                          </p:spTgt>
                                        </p:tgtEl>
                                        <p:attrNameLst>
                                          <p:attrName>ppt_h</p:attrName>
                                        </p:attrNameLst>
                                      </p:cBhvr>
                                      <p:tavLst>
                                        <p:tav tm="0">
                                          <p:val>
                                            <p:fltVal val="0"/>
                                          </p:val>
                                        </p:tav>
                                        <p:tav tm="100000">
                                          <p:val>
                                            <p:strVal val="#ppt_h"/>
                                          </p:val>
                                        </p:tav>
                                      </p:tavLst>
                                    </p:anim>
                                    <p:animEffect transition="in" filter="fade">
                                      <p:cBhvr>
                                        <p:cTn id="40" dur="500"/>
                                        <p:tgtEl>
                                          <p:spTgt spid="3">
                                            <p:graphicEl>
                                              <a:dgm id="{BC1E227A-2438-4163-A6D6-44687E567AB3}"/>
                                            </p:graphicEl>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3">
                                            <p:graphicEl>
                                              <a:dgm id="{77753BB1-E9D4-4E99-9E04-77BC3CF8151A}"/>
                                            </p:graphicEl>
                                          </p:spTgt>
                                        </p:tgtEl>
                                        <p:attrNameLst>
                                          <p:attrName>style.visibility</p:attrName>
                                        </p:attrNameLst>
                                      </p:cBhvr>
                                      <p:to>
                                        <p:strVal val="visible"/>
                                      </p:to>
                                    </p:set>
                                    <p:anim calcmode="lin" valueType="num">
                                      <p:cBhvr>
                                        <p:cTn id="43" dur="500" fill="hold"/>
                                        <p:tgtEl>
                                          <p:spTgt spid="3">
                                            <p:graphicEl>
                                              <a:dgm id="{77753BB1-E9D4-4E99-9E04-77BC3CF8151A}"/>
                                            </p:graphicEl>
                                          </p:spTgt>
                                        </p:tgtEl>
                                        <p:attrNameLst>
                                          <p:attrName>ppt_w</p:attrName>
                                        </p:attrNameLst>
                                      </p:cBhvr>
                                      <p:tavLst>
                                        <p:tav tm="0">
                                          <p:val>
                                            <p:fltVal val="0"/>
                                          </p:val>
                                        </p:tav>
                                        <p:tav tm="100000">
                                          <p:val>
                                            <p:strVal val="#ppt_w"/>
                                          </p:val>
                                        </p:tav>
                                      </p:tavLst>
                                    </p:anim>
                                    <p:anim calcmode="lin" valueType="num">
                                      <p:cBhvr>
                                        <p:cTn id="44" dur="500" fill="hold"/>
                                        <p:tgtEl>
                                          <p:spTgt spid="3">
                                            <p:graphicEl>
                                              <a:dgm id="{77753BB1-E9D4-4E99-9E04-77BC3CF8151A}"/>
                                            </p:graphicEl>
                                          </p:spTgt>
                                        </p:tgtEl>
                                        <p:attrNameLst>
                                          <p:attrName>ppt_h</p:attrName>
                                        </p:attrNameLst>
                                      </p:cBhvr>
                                      <p:tavLst>
                                        <p:tav tm="0">
                                          <p:val>
                                            <p:fltVal val="0"/>
                                          </p:val>
                                        </p:tav>
                                        <p:tav tm="100000">
                                          <p:val>
                                            <p:strVal val="#ppt_h"/>
                                          </p:val>
                                        </p:tav>
                                      </p:tavLst>
                                    </p:anim>
                                    <p:animEffect transition="in" filter="fade">
                                      <p:cBhvr>
                                        <p:cTn id="45" dur="500"/>
                                        <p:tgtEl>
                                          <p:spTgt spid="3">
                                            <p:graphicEl>
                                              <a:dgm id="{77753BB1-E9D4-4E99-9E04-77BC3CF8151A}"/>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3">
                                            <p:graphicEl>
                                              <a:dgm id="{07C55668-06C7-4E61-A97F-5C494F6D0AF6}"/>
                                            </p:graphicEl>
                                          </p:spTgt>
                                        </p:tgtEl>
                                        <p:attrNameLst>
                                          <p:attrName>style.visibility</p:attrName>
                                        </p:attrNameLst>
                                      </p:cBhvr>
                                      <p:to>
                                        <p:strVal val="visible"/>
                                      </p:to>
                                    </p:set>
                                    <p:anim calcmode="lin" valueType="num">
                                      <p:cBhvr>
                                        <p:cTn id="50" dur="500" fill="hold"/>
                                        <p:tgtEl>
                                          <p:spTgt spid="3">
                                            <p:graphicEl>
                                              <a:dgm id="{07C55668-06C7-4E61-A97F-5C494F6D0AF6}"/>
                                            </p:graphicEl>
                                          </p:spTgt>
                                        </p:tgtEl>
                                        <p:attrNameLst>
                                          <p:attrName>ppt_w</p:attrName>
                                        </p:attrNameLst>
                                      </p:cBhvr>
                                      <p:tavLst>
                                        <p:tav tm="0">
                                          <p:val>
                                            <p:fltVal val="0"/>
                                          </p:val>
                                        </p:tav>
                                        <p:tav tm="100000">
                                          <p:val>
                                            <p:strVal val="#ppt_w"/>
                                          </p:val>
                                        </p:tav>
                                      </p:tavLst>
                                    </p:anim>
                                    <p:anim calcmode="lin" valueType="num">
                                      <p:cBhvr>
                                        <p:cTn id="51" dur="500" fill="hold"/>
                                        <p:tgtEl>
                                          <p:spTgt spid="3">
                                            <p:graphicEl>
                                              <a:dgm id="{07C55668-06C7-4E61-A97F-5C494F6D0AF6}"/>
                                            </p:graphicEl>
                                          </p:spTgt>
                                        </p:tgtEl>
                                        <p:attrNameLst>
                                          <p:attrName>ppt_h</p:attrName>
                                        </p:attrNameLst>
                                      </p:cBhvr>
                                      <p:tavLst>
                                        <p:tav tm="0">
                                          <p:val>
                                            <p:fltVal val="0"/>
                                          </p:val>
                                        </p:tav>
                                        <p:tav tm="100000">
                                          <p:val>
                                            <p:strVal val="#ppt_h"/>
                                          </p:val>
                                        </p:tav>
                                      </p:tavLst>
                                    </p:anim>
                                    <p:animEffect transition="in" filter="fade">
                                      <p:cBhvr>
                                        <p:cTn id="52" dur="500"/>
                                        <p:tgtEl>
                                          <p:spTgt spid="3">
                                            <p:graphicEl>
                                              <a:dgm id="{07C55668-06C7-4E61-A97F-5C494F6D0AF6}"/>
                                            </p:graphicEl>
                                          </p:spTgt>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3">
                                            <p:graphicEl>
                                              <a:dgm id="{38C2E4F2-3932-426E-AC5A-315EDF1C0A89}"/>
                                            </p:graphicEl>
                                          </p:spTgt>
                                        </p:tgtEl>
                                        <p:attrNameLst>
                                          <p:attrName>style.visibility</p:attrName>
                                        </p:attrNameLst>
                                      </p:cBhvr>
                                      <p:to>
                                        <p:strVal val="visible"/>
                                      </p:to>
                                    </p:set>
                                    <p:anim calcmode="lin" valueType="num">
                                      <p:cBhvr>
                                        <p:cTn id="55" dur="500" fill="hold"/>
                                        <p:tgtEl>
                                          <p:spTgt spid="3">
                                            <p:graphicEl>
                                              <a:dgm id="{38C2E4F2-3932-426E-AC5A-315EDF1C0A89}"/>
                                            </p:graphicEl>
                                          </p:spTgt>
                                        </p:tgtEl>
                                        <p:attrNameLst>
                                          <p:attrName>ppt_w</p:attrName>
                                        </p:attrNameLst>
                                      </p:cBhvr>
                                      <p:tavLst>
                                        <p:tav tm="0">
                                          <p:val>
                                            <p:fltVal val="0"/>
                                          </p:val>
                                        </p:tav>
                                        <p:tav tm="100000">
                                          <p:val>
                                            <p:strVal val="#ppt_w"/>
                                          </p:val>
                                        </p:tav>
                                      </p:tavLst>
                                    </p:anim>
                                    <p:anim calcmode="lin" valueType="num">
                                      <p:cBhvr>
                                        <p:cTn id="56" dur="500" fill="hold"/>
                                        <p:tgtEl>
                                          <p:spTgt spid="3">
                                            <p:graphicEl>
                                              <a:dgm id="{38C2E4F2-3932-426E-AC5A-315EDF1C0A89}"/>
                                            </p:graphicEl>
                                          </p:spTgt>
                                        </p:tgtEl>
                                        <p:attrNameLst>
                                          <p:attrName>ppt_h</p:attrName>
                                        </p:attrNameLst>
                                      </p:cBhvr>
                                      <p:tavLst>
                                        <p:tav tm="0">
                                          <p:val>
                                            <p:fltVal val="0"/>
                                          </p:val>
                                        </p:tav>
                                        <p:tav tm="100000">
                                          <p:val>
                                            <p:strVal val="#ppt_h"/>
                                          </p:val>
                                        </p:tav>
                                      </p:tavLst>
                                    </p:anim>
                                    <p:animEffect transition="in" filter="fade">
                                      <p:cBhvr>
                                        <p:cTn id="57" dur="500"/>
                                        <p:tgtEl>
                                          <p:spTgt spid="3">
                                            <p:graphicEl>
                                              <a:dgm id="{38C2E4F2-3932-426E-AC5A-315EDF1C0A89}"/>
                                            </p:graphicEl>
                                          </p:spTgt>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3">
                                            <p:graphicEl>
                                              <a:dgm id="{E4D0B198-1AA0-4344-A52B-8CE64661772D}"/>
                                            </p:graphicEl>
                                          </p:spTgt>
                                        </p:tgtEl>
                                        <p:attrNameLst>
                                          <p:attrName>style.visibility</p:attrName>
                                        </p:attrNameLst>
                                      </p:cBhvr>
                                      <p:to>
                                        <p:strVal val="visible"/>
                                      </p:to>
                                    </p:set>
                                    <p:anim calcmode="lin" valueType="num">
                                      <p:cBhvr>
                                        <p:cTn id="60" dur="500" fill="hold"/>
                                        <p:tgtEl>
                                          <p:spTgt spid="3">
                                            <p:graphicEl>
                                              <a:dgm id="{E4D0B198-1AA0-4344-A52B-8CE64661772D}"/>
                                            </p:graphicEl>
                                          </p:spTgt>
                                        </p:tgtEl>
                                        <p:attrNameLst>
                                          <p:attrName>ppt_w</p:attrName>
                                        </p:attrNameLst>
                                      </p:cBhvr>
                                      <p:tavLst>
                                        <p:tav tm="0">
                                          <p:val>
                                            <p:fltVal val="0"/>
                                          </p:val>
                                        </p:tav>
                                        <p:tav tm="100000">
                                          <p:val>
                                            <p:strVal val="#ppt_w"/>
                                          </p:val>
                                        </p:tav>
                                      </p:tavLst>
                                    </p:anim>
                                    <p:anim calcmode="lin" valueType="num">
                                      <p:cBhvr>
                                        <p:cTn id="61" dur="500" fill="hold"/>
                                        <p:tgtEl>
                                          <p:spTgt spid="3">
                                            <p:graphicEl>
                                              <a:dgm id="{E4D0B198-1AA0-4344-A52B-8CE64661772D}"/>
                                            </p:graphicEl>
                                          </p:spTgt>
                                        </p:tgtEl>
                                        <p:attrNameLst>
                                          <p:attrName>ppt_h</p:attrName>
                                        </p:attrNameLst>
                                      </p:cBhvr>
                                      <p:tavLst>
                                        <p:tav tm="0">
                                          <p:val>
                                            <p:fltVal val="0"/>
                                          </p:val>
                                        </p:tav>
                                        <p:tav tm="100000">
                                          <p:val>
                                            <p:strVal val="#ppt_h"/>
                                          </p:val>
                                        </p:tav>
                                      </p:tavLst>
                                    </p:anim>
                                    <p:animEffect transition="in" filter="fade">
                                      <p:cBhvr>
                                        <p:cTn id="62" dur="500"/>
                                        <p:tgtEl>
                                          <p:spTgt spid="3">
                                            <p:graphicEl>
                                              <a:dgm id="{E4D0B198-1AA0-4344-A52B-8CE64661772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analysis, analysis, analysis…</a:t>
            </a:r>
          </a:p>
        </p:txBody>
      </p:sp>
      <p:sp>
        <p:nvSpPr>
          <p:cNvPr id="3" name="Content Placeholder 2"/>
          <p:cNvSpPr>
            <a:spLocks noGrp="1"/>
          </p:cNvSpPr>
          <p:nvPr>
            <p:ph idx="1"/>
          </p:nvPr>
        </p:nvSpPr>
        <p:spPr>
          <a:xfrm>
            <a:off x="1981200" y="1124744"/>
            <a:ext cx="8229600" cy="5328592"/>
          </a:xfrm>
        </p:spPr>
        <p:txBody>
          <a:bodyPr>
            <a:normAutofit/>
          </a:bodyPr>
          <a:lstStyle/>
          <a:p>
            <a:endParaRPr lang="en-GB" dirty="0"/>
          </a:p>
          <a:p>
            <a:r>
              <a:rPr lang="en-GB" dirty="0"/>
              <a:t>what do we </a:t>
            </a:r>
            <a:r>
              <a:rPr lang="en-GB" b="1" dirty="0"/>
              <a:t>know?</a:t>
            </a:r>
          </a:p>
          <a:p>
            <a:r>
              <a:rPr lang="en-GB" dirty="0"/>
              <a:t>what do we </a:t>
            </a:r>
            <a:r>
              <a:rPr lang="en-GB" b="1" dirty="0"/>
              <a:t>think?</a:t>
            </a:r>
          </a:p>
          <a:p>
            <a:r>
              <a:rPr lang="en-GB" dirty="0"/>
              <a:t>what should we </a:t>
            </a:r>
            <a:r>
              <a:rPr lang="en-GB" b="1" dirty="0"/>
              <a:t>do?</a:t>
            </a:r>
          </a:p>
          <a:p>
            <a:endParaRPr lang="en-GB" sz="2400" b="1" dirty="0"/>
          </a:p>
          <a:p>
            <a:pPr marL="0" indent="0" algn="r">
              <a:buNone/>
            </a:pPr>
            <a:endParaRPr lang="en-GB" b="1" dirty="0"/>
          </a:p>
          <a:p>
            <a:pPr marL="0" indent="0" algn="r">
              <a:buNone/>
            </a:pPr>
            <a:endParaRPr lang="en-GB" b="1" dirty="0"/>
          </a:p>
          <a:p>
            <a:pPr marL="0" indent="0" algn="r">
              <a:buNone/>
            </a:pPr>
            <a:endParaRPr lang="en-GB" b="1" dirty="0"/>
          </a:p>
          <a:p>
            <a:pPr marL="0" indent="0" algn="r">
              <a:buNone/>
            </a:pPr>
            <a:r>
              <a:rPr lang="en-GB" b="1" dirty="0"/>
              <a:t>(then make sure it happens!)</a:t>
            </a:r>
            <a:endParaRPr lang="en-GB" dirty="0"/>
          </a:p>
        </p:txBody>
      </p:sp>
    </p:spTree>
    <p:extLst>
      <p:ext uri="{BB962C8B-B14F-4D97-AF65-F5344CB8AC3E}">
        <p14:creationId xmlns:p14="http://schemas.microsoft.com/office/powerpoint/2010/main" val="459632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a:t>
            </a:r>
            <a:r>
              <a:rPr lang="en-GB" b="1" dirty="0"/>
              <a:t>know</a:t>
            </a:r>
            <a:endParaRPr lang="en-GB" dirty="0"/>
          </a:p>
        </p:txBody>
      </p:sp>
      <p:sp>
        <p:nvSpPr>
          <p:cNvPr id="3" name="Content Placeholder 2"/>
          <p:cNvSpPr>
            <a:spLocks noGrp="1"/>
          </p:cNvSpPr>
          <p:nvPr>
            <p:ph idx="1"/>
          </p:nvPr>
        </p:nvSpPr>
        <p:spPr/>
        <p:txBody>
          <a:bodyPr/>
          <a:lstStyle/>
          <a:p>
            <a:r>
              <a:rPr lang="en-GB" dirty="0"/>
              <a:t>summarise </a:t>
            </a:r>
            <a:r>
              <a:rPr lang="en-GB" b="1" dirty="0"/>
              <a:t>risks</a:t>
            </a:r>
          </a:p>
          <a:p>
            <a:r>
              <a:rPr lang="en-GB" dirty="0"/>
              <a:t>avoid </a:t>
            </a:r>
            <a:r>
              <a:rPr lang="en-GB" b="1" dirty="0"/>
              <a:t>assumptions</a:t>
            </a:r>
          </a:p>
          <a:p>
            <a:r>
              <a:rPr lang="en-GB" dirty="0"/>
              <a:t>link to </a:t>
            </a:r>
            <a:r>
              <a:rPr lang="en-GB" b="1" dirty="0"/>
              <a:t>plans</a:t>
            </a:r>
            <a:r>
              <a:rPr lang="en-GB" dirty="0"/>
              <a:t> (e.g. positive behaviour management, risk assessments, care plans)</a:t>
            </a:r>
          </a:p>
          <a:p>
            <a:r>
              <a:rPr lang="en-GB" dirty="0"/>
              <a:t>link to </a:t>
            </a:r>
            <a:r>
              <a:rPr lang="en-GB" b="1" dirty="0"/>
              <a:t>policies</a:t>
            </a:r>
            <a:r>
              <a:rPr lang="en-GB" dirty="0"/>
              <a:t> (e.g. CSE, lifting &amp; handling, child protection) and </a:t>
            </a:r>
            <a:r>
              <a:rPr lang="en-GB" b="1" dirty="0"/>
              <a:t>law</a:t>
            </a:r>
            <a:endParaRPr lang="en-GB" dirty="0"/>
          </a:p>
          <a:p>
            <a:r>
              <a:rPr lang="en-GB" dirty="0"/>
              <a:t>what is </a:t>
            </a:r>
            <a:r>
              <a:rPr lang="en-GB" b="1" dirty="0"/>
              <a:t>missing</a:t>
            </a:r>
            <a:r>
              <a:rPr lang="en-GB" dirty="0"/>
              <a:t>?</a:t>
            </a:r>
          </a:p>
          <a:p>
            <a:endParaRPr lang="en-GB" dirty="0"/>
          </a:p>
        </p:txBody>
      </p:sp>
    </p:spTree>
    <p:extLst>
      <p:ext uri="{BB962C8B-B14F-4D97-AF65-F5344CB8AC3E}">
        <p14:creationId xmlns:p14="http://schemas.microsoft.com/office/powerpoint/2010/main" val="966734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a:t>
            </a:r>
            <a:r>
              <a:rPr lang="en-GB" b="1" dirty="0"/>
              <a:t>think</a:t>
            </a:r>
            <a:endParaRPr lang="en-GB" dirty="0"/>
          </a:p>
        </p:txBody>
      </p:sp>
      <p:sp>
        <p:nvSpPr>
          <p:cNvPr id="3" name="Content Placeholder 2"/>
          <p:cNvSpPr>
            <a:spLocks noGrp="1"/>
          </p:cNvSpPr>
          <p:nvPr>
            <p:ph idx="1"/>
          </p:nvPr>
        </p:nvSpPr>
        <p:spPr/>
        <p:txBody>
          <a:bodyPr/>
          <a:lstStyle/>
          <a:p>
            <a:r>
              <a:rPr lang="en-GB" dirty="0"/>
              <a:t>hypothesising</a:t>
            </a:r>
          </a:p>
          <a:p>
            <a:r>
              <a:rPr lang="en-GB" dirty="0"/>
              <a:t>use of tools </a:t>
            </a:r>
          </a:p>
          <a:p>
            <a:r>
              <a:rPr lang="en-GB" dirty="0"/>
              <a:t>compare evidence to thresholds</a:t>
            </a:r>
          </a:p>
          <a:p>
            <a:r>
              <a:rPr lang="en-GB" dirty="0"/>
              <a:t>use of root cause analysis</a:t>
            </a:r>
          </a:p>
          <a:p>
            <a:r>
              <a:rPr lang="en-GB" dirty="0"/>
              <a:t>use of external sources</a:t>
            </a:r>
          </a:p>
        </p:txBody>
      </p:sp>
    </p:spTree>
    <p:extLst>
      <p:ext uri="{BB962C8B-B14F-4D97-AF65-F5344CB8AC3E}">
        <p14:creationId xmlns:p14="http://schemas.microsoft.com/office/powerpoint/2010/main" val="875086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3200" dirty="0"/>
              <a:t>principles leading into reflection-</a:t>
            </a:r>
          </a:p>
        </p:txBody>
      </p:sp>
      <p:sp>
        <p:nvSpPr>
          <p:cNvPr id="3" name="Content Placeholder 2"/>
          <p:cNvSpPr>
            <a:spLocks noGrp="1"/>
          </p:cNvSpPr>
          <p:nvPr>
            <p:ph idx="1"/>
          </p:nvPr>
        </p:nvSpPr>
        <p:spPr>
          <a:xfrm>
            <a:off x="1631504" y="1124745"/>
            <a:ext cx="8928992" cy="5001419"/>
          </a:xfrm>
        </p:spPr>
        <p:txBody>
          <a:bodyPr>
            <a:normAutofit/>
          </a:bodyPr>
          <a:lstStyle/>
          <a:p>
            <a:pPr marL="82550" indent="0">
              <a:buNone/>
              <a:defRPr/>
            </a:pPr>
            <a:endParaRPr lang="en-GB" sz="1000" dirty="0"/>
          </a:p>
          <a:p>
            <a:pPr marL="82550" indent="0">
              <a:buNone/>
              <a:defRPr/>
            </a:pPr>
            <a:r>
              <a:rPr lang="en-GB" dirty="0"/>
              <a:t>We need to </a:t>
            </a:r>
            <a:r>
              <a:rPr lang="en-GB" b="1" dirty="0"/>
              <a:t>distinguish…</a:t>
            </a:r>
          </a:p>
          <a:p>
            <a:pPr marL="82550" indent="0">
              <a:buNone/>
              <a:defRPr/>
            </a:pPr>
            <a:endParaRPr lang="en-GB" b="1" dirty="0"/>
          </a:p>
          <a:p>
            <a:pPr>
              <a:defRPr/>
            </a:pPr>
            <a:r>
              <a:rPr lang="en-GB" dirty="0"/>
              <a:t>what has brought things about in the </a:t>
            </a:r>
            <a:r>
              <a:rPr lang="en-GB" b="1" dirty="0"/>
              <a:t>past</a:t>
            </a:r>
          </a:p>
          <a:p>
            <a:pPr>
              <a:defRPr/>
            </a:pPr>
            <a:r>
              <a:rPr lang="en-GB" dirty="0"/>
              <a:t>what keeps things going in the </a:t>
            </a:r>
            <a:r>
              <a:rPr lang="en-GB" b="1" dirty="0"/>
              <a:t>present</a:t>
            </a:r>
          </a:p>
          <a:p>
            <a:pPr>
              <a:defRPr/>
            </a:pPr>
            <a:r>
              <a:rPr lang="en-GB" dirty="0"/>
              <a:t>what is likely to happen in the </a:t>
            </a:r>
            <a:r>
              <a:rPr lang="en-GB" b="1" dirty="0"/>
              <a:t>future</a:t>
            </a:r>
          </a:p>
          <a:p>
            <a:pPr>
              <a:defRPr/>
            </a:pPr>
            <a:endParaRPr lang="en-GB" dirty="0"/>
          </a:p>
          <a:p>
            <a:pPr>
              <a:defRPr/>
            </a:pPr>
            <a:endParaRPr lang="en-GB" dirty="0"/>
          </a:p>
          <a:p>
            <a:pPr>
              <a:defRPr/>
            </a:pPr>
            <a:endParaRPr lang="en-GB" dirty="0"/>
          </a:p>
          <a:p>
            <a:pPr>
              <a:defRPr/>
            </a:pPr>
            <a:endParaRPr lang="en-GB"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CBAA37B-CED5-4095-B109-E8550F36F287}" type="slidenum">
              <a:rPr lang="en-GB" altLang="en-US">
                <a:solidFill>
                  <a:srgbClr val="B5A788"/>
                </a:solidFill>
              </a:rPr>
              <a:pPr eaLnBrk="1" hangingPunct="1"/>
              <a:t>7</a:t>
            </a:fld>
            <a:endParaRPr lang="en-GB" altLang="en-US" dirty="0">
              <a:solidFill>
                <a:srgbClr val="B5A788"/>
              </a:solidFill>
            </a:endParaRPr>
          </a:p>
        </p:txBody>
      </p:sp>
    </p:spTree>
    <p:extLst>
      <p:ext uri="{BB962C8B-B14F-4D97-AF65-F5344CB8AC3E}">
        <p14:creationId xmlns:p14="http://schemas.microsoft.com/office/powerpoint/2010/main" val="3063888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8F58E-DA73-4210-93B6-B95F0A89B769}"/>
              </a:ext>
            </a:extLst>
          </p:cNvPr>
          <p:cNvSpPr>
            <a:spLocks noGrp="1"/>
          </p:cNvSpPr>
          <p:nvPr>
            <p:ph type="title"/>
          </p:nvPr>
        </p:nvSpPr>
        <p:spPr/>
        <p:txBody>
          <a:bodyPr/>
          <a:lstStyle/>
          <a:p>
            <a:r>
              <a:rPr lang="en-GB" dirty="0"/>
              <a:t>BUT…..</a:t>
            </a:r>
          </a:p>
        </p:txBody>
      </p:sp>
      <p:sp>
        <p:nvSpPr>
          <p:cNvPr id="3" name="Content Placeholder 2">
            <a:extLst>
              <a:ext uri="{FF2B5EF4-FFF2-40B4-BE49-F238E27FC236}">
                <a16:creationId xmlns:a16="http://schemas.microsoft.com/office/drawing/2014/main" id="{58B5564B-570A-4980-B9A6-D5659ABFEA48}"/>
              </a:ext>
            </a:extLst>
          </p:cNvPr>
          <p:cNvSpPr>
            <a:spLocks noGrp="1"/>
          </p:cNvSpPr>
          <p:nvPr>
            <p:ph idx="1"/>
          </p:nvPr>
        </p:nvSpPr>
        <p:spPr>
          <a:xfrm>
            <a:off x="609600" y="1124745"/>
            <a:ext cx="10972800" cy="5733255"/>
          </a:xfrm>
        </p:spPr>
        <p:txBody>
          <a:bodyPr>
            <a:normAutofit fontScale="92500" lnSpcReduction="10000"/>
          </a:bodyPr>
          <a:lstStyle/>
          <a:p>
            <a:r>
              <a:rPr lang="en-GB" dirty="0"/>
              <a:t>Is this wholly </a:t>
            </a:r>
            <a:r>
              <a:rPr lang="en-GB" b="1" u="sng" dirty="0"/>
              <a:t>reflective practice</a:t>
            </a:r>
            <a:r>
              <a:rPr lang="en-GB" dirty="0"/>
              <a:t>?</a:t>
            </a:r>
          </a:p>
          <a:p>
            <a:r>
              <a:rPr lang="en-GB" dirty="0"/>
              <a:t>Reflective practice is an embedded practitioner response which is refined in its’ application for Managers and Leaders.</a:t>
            </a:r>
          </a:p>
          <a:p>
            <a:r>
              <a:rPr lang="en-GB" dirty="0"/>
              <a:t>In terms of leadership it is a key quality which informs operational and strategic decision making</a:t>
            </a:r>
          </a:p>
          <a:p>
            <a:r>
              <a:rPr lang="en-GB" dirty="0"/>
              <a:t>It is a skill which can be used in all areas of life </a:t>
            </a:r>
          </a:p>
          <a:p>
            <a:r>
              <a:rPr lang="en-GB" dirty="0"/>
              <a:t>As we go through this next section- challenge yourself – is this you, your manager , your service? Are there areas you need to explore and develop ? Do you need to refine your support processes/ </a:t>
            </a:r>
            <a:r>
              <a:rPr lang="en-GB" dirty="0" err="1"/>
              <a:t>suopervision</a:t>
            </a:r>
            <a:r>
              <a:rPr lang="en-GB" dirty="0"/>
              <a:t> processes in the home , with the RM?</a:t>
            </a:r>
          </a:p>
        </p:txBody>
      </p:sp>
    </p:spTree>
    <p:extLst>
      <p:ext uri="{BB962C8B-B14F-4D97-AF65-F5344CB8AC3E}">
        <p14:creationId xmlns:p14="http://schemas.microsoft.com/office/powerpoint/2010/main" val="934190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E361A-CB80-4EB5-AB41-DFD3D1B0710D}"/>
              </a:ext>
            </a:extLst>
          </p:cNvPr>
          <p:cNvSpPr>
            <a:spLocks noGrp="1"/>
          </p:cNvSpPr>
          <p:nvPr>
            <p:ph type="title"/>
          </p:nvPr>
        </p:nvSpPr>
        <p:spPr/>
        <p:txBody>
          <a:bodyPr/>
          <a:lstStyle/>
          <a:p>
            <a:r>
              <a:rPr kumimoji="0" lang="en-GB" sz="3600" b="0" i="0" u="sng" strike="noStrike" kern="1200" cap="none" spc="0" normalizeH="0" baseline="0" noProof="0" dirty="0">
                <a:ln>
                  <a:noFill/>
                </a:ln>
                <a:solidFill>
                  <a:srgbClr val="04A034"/>
                </a:solidFill>
                <a:effectLst>
                  <a:outerShdw blurRad="63500" dist="38100" dir="5400000" algn="t" rotWithShape="0">
                    <a:prstClr val="black">
                      <a:alpha val="25000"/>
                    </a:prstClr>
                  </a:outerShdw>
                </a:effectLst>
                <a:uLnTx/>
                <a:uFillTx/>
                <a:latin typeface="Ebrima" panose="02000000000000000000" pitchFamily="2" charset="0"/>
                <a:ea typeface="Ebrima" panose="02000000000000000000" pitchFamily="2" charset="0"/>
                <a:cs typeface="Ebrima" panose="02000000000000000000" pitchFamily="2" charset="0"/>
              </a:rPr>
              <a:t>Principles</a:t>
            </a:r>
            <a:r>
              <a:rPr kumimoji="0" lang="en-GB" sz="3600" b="0" i="0" u="none" strike="noStrike" kern="1200" cap="none" spc="0" normalizeH="0" baseline="0" noProof="0" dirty="0">
                <a:ln>
                  <a:noFill/>
                </a:ln>
                <a:solidFill>
                  <a:srgbClr val="04A034"/>
                </a:solidFill>
                <a:effectLst>
                  <a:outerShdw blurRad="63500" dist="38100" dir="5400000" algn="t" rotWithShape="0">
                    <a:prstClr val="black">
                      <a:alpha val="25000"/>
                    </a:prstClr>
                  </a:outerShdw>
                </a:effectLst>
                <a:uLnTx/>
                <a:uFillTx/>
                <a:latin typeface="Ebrima" panose="02000000000000000000" pitchFamily="2" charset="0"/>
                <a:ea typeface="Ebrima" panose="02000000000000000000" pitchFamily="2" charset="0"/>
                <a:cs typeface="Ebrima" panose="02000000000000000000" pitchFamily="2" charset="0"/>
              </a:rPr>
              <a:t> of reflective practice</a:t>
            </a:r>
            <a:endParaRPr lang="en-GB" dirty="0"/>
          </a:p>
        </p:txBody>
      </p:sp>
      <p:sp>
        <p:nvSpPr>
          <p:cNvPr id="3" name="Content Placeholder 2">
            <a:extLst>
              <a:ext uri="{FF2B5EF4-FFF2-40B4-BE49-F238E27FC236}">
                <a16:creationId xmlns:a16="http://schemas.microsoft.com/office/drawing/2014/main" id="{529F7679-A4A6-4980-93DE-13BAC1B19A44}"/>
              </a:ext>
            </a:extLst>
          </p:cNvPr>
          <p:cNvSpPr>
            <a:spLocks noGrp="1"/>
          </p:cNvSpPr>
          <p:nvPr>
            <p:ph idx="1"/>
          </p:nvPr>
        </p:nvSpPr>
        <p:spPr/>
        <p:txBody>
          <a:bodyPr/>
          <a:lstStyle/>
          <a:p>
            <a:pPr marL="0" marR="0" lvl="0" indent="0" algn="l" defTabSz="914400" rtl="0" eaLnBrk="1" fontAlgn="auto" latinLnBrk="0" hangingPunct="1">
              <a:lnSpc>
                <a:spcPct val="110000"/>
              </a:lnSpc>
              <a:spcBef>
                <a:spcPct val="20000"/>
              </a:spcBef>
              <a:spcAft>
                <a:spcPts val="0"/>
              </a:spcAft>
              <a:buClrTx/>
              <a:buSzTx/>
              <a:buFont typeface="Arial" pitchFamily="34" charset="0"/>
              <a:buNone/>
              <a:tabLst/>
              <a:defRPr/>
            </a:pPr>
            <a:r>
              <a:rPr lang="en-US" sz="2000" dirty="0">
                <a:solidFill>
                  <a:srgbClr val="202124"/>
                </a:solidFill>
                <a:latin typeface="Century Gothic"/>
              </a:rPr>
              <a:t>-</a:t>
            </a:r>
            <a:r>
              <a:rPr kumimoji="0" lang="en-US" sz="2800" b="0" i="0" u="none" strike="noStrike" kern="1200" cap="none" spc="0" normalizeH="0" baseline="0" noProof="0" dirty="0">
                <a:ln>
                  <a:noFill/>
                </a:ln>
                <a:solidFill>
                  <a:srgbClr val="202124"/>
                </a:solidFill>
                <a:effectLst/>
                <a:uLnTx/>
                <a:uFillTx/>
                <a:latin typeface="Century Gothic"/>
                <a:ea typeface="+mn-ea"/>
                <a:cs typeface="+mn-cs"/>
              </a:rPr>
              <a:t>Reflective practice </a:t>
            </a:r>
            <a:r>
              <a:rPr kumimoji="0" lang="en-US" sz="2800" b="1" i="0" u="none" strike="noStrike" kern="1200" cap="none" spc="0" normalizeH="0" baseline="0" noProof="0" dirty="0">
                <a:ln>
                  <a:noFill/>
                </a:ln>
                <a:solidFill>
                  <a:srgbClr val="202124"/>
                </a:solidFill>
                <a:effectLst/>
                <a:uLnTx/>
                <a:uFillTx/>
                <a:latin typeface="Century Gothic"/>
                <a:ea typeface="+mn-ea"/>
                <a:cs typeface="+mn-cs"/>
              </a:rPr>
              <a:t>enables us to learn from what happened to develop and improve our future practice</a:t>
            </a:r>
            <a:r>
              <a:rPr kumimoji="0" lang="en-US" sz="2800" b="0" i="0" u="none" strike="noStrike" kern="1200" cap="none" spc="0" normalizeH="0" baseline="0" noProof="0" dirty="0">
                <a:ln>
                  <a:noFill/>
                </a:ln>
                <a:solidFill>
                  <a:srgbClr val="202124"/>
                </a:solidFill>
                <a:effectLst/>
                <a:uLnTx/>
                <a:uFillTx/>
                <a:latin typeface="Century Gothic"/>
                <a:ea typeface="+mn-ea"/>
                <a:cs typeface="+mn-cs"/>
              </a:rPr>
              <a:t>. Reflective practice enables us to achieve a better awareness of ourselves, our knowledge and understanding, our skills and competencies, and professional practice in general</a:t>
            </a:r>
          </a:p>
          <a:p>
            <a:pPr marL="0" marR="0" lvl="0" indent="0" algn="l" defTabSz="914400" rtl="0" eaLnBrk="1" fontAlgn="auto" latinLnBrk="0" hangingPunct="1">
              <a:lnSpc>
                <a:spcPct val="11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a:ln>
                  <a:noFill/>
                </a:ln>
                <a:solidFill>
                  <a:srgbClr val="202124"/>
                </a:solidFill>
                <a:effectLst/>
                <a:uLnTx/>
                <a:uFillTx/>
                <a:latin typeface="arial" panose="020B0604020202020204" pitchFamily="34" charset="0"/>
                <a:ea typeface="+mn-ea"/>
                <a:cs typeface="+mn-cs"/>
              </a:rPr>
              <a:t>- </a:t>
            </a:r>
            <a:r>
              <a:rPr kumimoji="0" lang="en-US" sz="2800" b="0" i="0" u="none" strike="noStrike" kern="1200" cap="none" spc="0" normalizeH="0" baseline="0" noProof="0" dirty="0">
                <a:ln>
                  <a:noFill/>
                </a:ln>
                <a:solidFill>
                  <a:srgbClr val="202124"/>
                </a:solidFill>
                <a:effectLst/>
                <a:uLnTx/>
                <a:uFillTx/>
                <a:latin typeface="Century Gothic"/>
                <a:ea typeface="+mn-ea"/>
                <a:cs typeface="+mn-cs"/>
              </a:rPr>
              <a:t>Reflective practice is defined as '</a:t>
            </a:r>
            <a:r>
              <a:rPr kumimoji="0" lang="en-US" sz="2800" b="1" i="0" u="none" strike="noStrike" kern="1200" cap="none" spc="0" normalizeH="0" baseline="0" noProof="0" dirty="0">
                <a:ln>
                  <a:noFill/>
                </a:ln>
                <a:solidFill>
                  <a:srgbClr val="202124"/>
                </a:solidFill>
                <a:effectLst/>
                <a:uLnTx/>
                <a:uFillTx/>
                <a:latin typeface="Century Gothic"/>
                <a:ea typeface="+mn-ea"/>
                <a:cs typeface="+mn-cs"/>
              </a:rPr>
              <a:t>the capacity to reflect on action, so as to engage in a process of continuous learning'</a:t>
            </a:r>
            <a:r>
              <a:rPr kumimoji="0" lang="en-US" sz="2800" b="0" i="0" u="none" strike="noStrike" kern="1200" cap="none" spc="0" normalizeH="0" baseline="0" noProof="0" dirty="0">
                <a:ln>
                  <a:noFill/>
                </a:ln>
                <a:solidFill>
                  <a:srgbClr val="202124"/>
                </a:solidFill>
                <a:effectLst/>
                <a:uLnTx/>
                <a:uFillTx/>
                <a:latin typeface="Century Gothic"/>
                <a:ea typeface="+mn-ea"/>
                <a:cs typeface="+mn-cs"/>
              </a:rPr>
              <a:t>.</a:t>
            </a:r>
            <a:endParaRPr kumimoji="0" lang="en-GB" sz="2800" b="0" i="0" u="none" strike="noStrike" kern="1200" cap="none" spc="0" normalizeH="0" baseline="0" noProof="0" dirty="0">
              <a:ln>
                <a:noFill/>
              </a:ln>
              <a:solidFill>
                <a:prstClr val="black">
                  <a:lumMod val="50000"/>
                  <a:lumOff val="50000"/>
                </a:prstClr>
              </a:solidFill>
              <a:effectLst/>
              <a:uLnTx/>
              <a:uFillTx/>
              <a:latin typeface="Century Gothic"/>
              <a:ea typeface="+mn-ea"/>
              <a:cs typeface="+mn-cs"/>
            </a:endParaRPr>
          </a:p>
          <a:p>
            <a:endParaRPr lang="en-GB" dirty="0"/>
          </a:p>
        </p:txBody>
      </p:sp>
    </p:spTree>
    <p:extLst>
      <p:ext uri="{BB962C8B-B14F-4D97-AF65-F5344CB8AC3E}">
        <p14:creationId xmlns:p14="http://schemas.microsoft.com/office/powerpoint/2010/main" val="74961844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alogue2014">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800</Words>
  <Application>Microsoft Office PowerPoint</Application>
  <PresentationFormat>Widescreen</PresentationFormat>
  <Paragraphs>103</Paragraphs>
  <Slides>17</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17</vt:i4>
      </vt:variant>
    </vt:vector>
  </HeadingPairs>
  <TitlesOfParts>
    <vt:vector size="30" baseType="lpstr">
      <vt:lpstr>Arial</vt:lpstr>
      <vt:lpstr>Arial</vt:lpstr>
      <vt:lpstr>Baskerville Old Face</vt:lpstr>
      <vt:lpstr>Calibri</vt:lpstr>
      <vt:lpstr>Calibri Light</vt:lpstr>
      <vt:lpstr>Century Gothic</vt:lpstr>
      <vt:lpstr>Courier New</vt:lpstr>
      <vt:lpstr>Ebrima</vt:lpstr>
      <vt:lpstr>My Underwood</vt:lpstr>
      <vt:lpstr>Open Sans</vt:lpstr>
      <vt:lpstr>Palatino Linotype</vt:lpstr>
      <vt:lpstr>Office Theme</vt:lpstr>
      <vt:lpstr>Dialogue2014</vt:lpstr>
      <vt:lpstr>Reflecting and being a reflective practitioner – one and the same ?</vt:lpstr>
      <vt:lpstr>Reflecting----</vt:lpstr>
      <vt:lpstr>PowerPoint Presentation</vt:lpstr>
      <vt:lpstr>analysis, analysis, analysis…</vt:lpstr>
      <vt:lpstr>what do we know</vt:lpstr>
      <vt:lpstr>what do we think</vt:lpstr>
      <vt:lpstr>principles leading into reflection-</vt:lpstr>
      <vt:lpstr>BUT…..</vt:lpstr>
      <vt:lpstr>Principles of reflective practice</vt:lpstr>
      <vt:lpstr>Reflection…..</vt:lpstr>
      <vt:lpstr>Questions to ask of yourself or staff……</vt:lpstr>
      <vt:lpstr>Can be aligned with: </vt:lpstr>
      <vt:lpstr>Can be aligned with: </vt:lpstr>
      <vt:lpstr>What does it encompass - a personal profile </vt:lpstr>
      <vt:lpstr>A process:   </vt:lpstr>
      <vt:lpstr>A process continued:</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Reflecting and being a reflective practitioner – one and the same ?</dc:title>
  <dc:creator>Christine Freestone</dc:creator>
  <cp:lastModifiedBy>Christine Freestone</cp:lastModifiedBy>
  <cp:revision>2</cp:revision>
  <dcterms:created xsi:type="dcterms:W3CDTF">2021-12-09T16:04:15Z</dcterms:created>
  <dcterms:modified xsi:type="dcterms:W3CDTF">2021-12-13T12:17:23Z</dcterms:modified>
</cp:coreProperties>
</file>