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8E3DA-2727-46FA-A2CC-545F3983BCA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5FD1C1-E2DB-4291-82E9-8B3284322E51}">
      <dgm:prSet/>
      <dgm:spPr/>
      <dgm:t>
        <a:bodyPr/>
        <a:lstStyle/>
        <a:p>
          <a:r>
            <a:rPr lang="en-GB"/>
            <a:t>3.12.21 rounded data</a:t>
          </a:r>
          <a:endParaRPr lang="en-US"/>
        </a:p>
      </dgm:t>
    </dgm:pt>
    <dgm:pt modelId="{3818174E-A831-49F7-8A7B-86B79A226230}" type="parTrans" cxnId="{B03CDD86-AC90-4BD8-B8D8-1E47D2637D98}">
      <dgm:prSet/>
      <dgm:spPr/>
      <dgm:t>
        <a:bodyPr/>
        <a:lstStyle/>
        <a:p>
          <a:endParaRPr lang="en-US"/>
        </a:p>
      </dgm:t>
    </dgm:pt>
    <dgm:pt modelId="{0208A939-093F-48DD-BC81-D3071B73818D}" type="sibTrans" cxnId="{B03CDD86-AC90-4BD8-B8D8-1E47D2637D98}">
      <dgm:prSet/>
      <dgm:spPr/>
      <dgm:t>
        <a:bodyPr/>
        <a:lstStyle/>
        <a:p>
          <a:endParaRPr lang="en-US"/>
        </a:p>
      </dgm:t>
    </dgm:pt>
    <dgm:pt modelId="{F861E2FE-D39F-43CF-8C7D-B7BE47D0B0A8}">
      <dgm:prSet/>
      <dgm:spPr/>
      <dgm:t>
        <a:bodyPr/>
        <a:lstStyle/>
        <a:p>
          <a:r>
            <a:rPr lang="en-GB"/>
            <a:t>R rate England – 0.9-1.1</a:t>
          </a:r>
          <a:endParaRPr lang="en-US"/>
        </a:p>
      </dgm:t>
    </dgm:pt>
    <dgm:pt modelId="{A013AA3A-DBCF-4025-8EF1-688D63A1DA22}" type="parTrans" cxnId="{67060966-9925-4BF4-9869-47013DAD59E9}">
      <dgm:prSet/>
      <dgm:spPr/>
      <dgm:t>
        <a:bodyPr/>
        <a:lstStyle/>
        <a:p>
          <a:endParaRPr lang="en-US"/>
        </a:p>
      </dgm:t>
    </dgm:pt>
    <dgm:pt modelId="{3F4F8F4C-D207-47A1-BA4F-E97A22C64C50}" type="sibTrans" cxnId="{67060966-9925-4BF4-9869-47013DAD59E9}">
      <dgm:prSet/>
      <dgm:spPr/>
      <dgm:t>
        <a:bodyPr/>
        <a:lstStyle/>
        <a:p>
          <a:endParaRPr lang="en-US"/>
        </a:p>
      </dgm:t>
    </dgm:pt>
    <dgm:pt modelId="{4E7E4D81-5EB8-43D1-BC08-1C38379BBE20}">
      <dgm:prSet/>
      <dgm:spPr/>
      <dgm:t>
        <a:bodyPr/>
        <a:lstStyle/>
        <a:p>
          <a:r>
            <a:rPr lang="en-GB"/>
            <a:t>R rate variations in England  0.9-1.2</a:t>
          </a:r>
          <a:endParaRPr lang="en-US"/>
        </a:p>
      </dgm:t>
    </dgm:pt>
    <dgm:pt modelId="{E3C6DFB0-6404-4412-8155-C11D69117F2C}" type="parTrans" cxnId="{D6FF9C6A-4305-4E0F-9A72-749D4194871A}">
      <dgm:prSet/>
      <dgm:spPr/>
      <dgm:t>
        <a:bodyPr/>
        <a:lstStyle/>
        <a:p>
          <a:endParaRPr lang="en-US"/>
        </a:p>
      </dgm:t>
    </dgm:pt>
    <dgm:pt modelId="{A8A18801-30A0-4415-BB45-F9C0BDA932F8}" type="sibTrans" cxnId="{D6FF9C6A-4305-4E0F-9A72-749D4194871A}">
      <dgm:prSet/>
      <dgm:spPr/>
      <dgm:t>
        <a:bodyPr/>
        <a:lstStyle/>
        <a:p>
          <a:endParaRPr lang="en-US"/>
        </a:p>
      </dgm:t>
    </dgm:pt>
    <dgm:pt modelId="{05187741-B001-4CE1-BC7A-684BFCA02E6C}">
      <dgm:prSet/>
      <dgm:spPr/>
      <dgm:t>
        <a:bodyPr/>
        <a:lstStyle/>
        <a:p>
          <a:r>
            <a:rPr lang="en-GB"/>
            <a:t>80.8% both vaccines – 12+ years</a:t>
          </a:r>
          <a:endParaRPr lang="en-US"/>
        </a:p>
      </dgm:t>
    </dgm:pt>
    <dgm:pt modelId="{2065C68F-2A71-47DC-A63B-0043BD9739B3}" type="parTrans" cxnId="{B335BBDD-384C-4781-BE4A-F45DE320ABE9}">
      <dgm:prSet/>
      <dgm:spPr/>
      <dgm:t>
        <a:bodyPr/>
        <a:lstStyle/>
        <a:p>
          <a:endParaRPr lang="en-US"/>
        </a:p>
      </dgm:t>
    </dgm:pt>
    <dgm:pt modelId="{447F4211-324C-43E1-BDF7-5A91B3198BB0}" type="sibTrans" cxnId="{B335BBDD-384C-4781-BE4A-F45DE320ABE9}">
      <dgm:prSet/>
      <dgm:spPr/>
      <dgm:t>
        <a:bodyPr/>
        <a:lstStyle/>
        <a:p>
          <a:endParaRPr lang="en-US"/>
        </a:p>
      </dgm:t>
    </dgm:pt>
    <dgm:pt modelId="{06C38ADB-D232-4E24-895C-7E82F4F50B43}">
      <dgm:prSet/>
      <dgm:spPr/>
      <dgm:t>
        <a:bodyPr/>
        <a:lstStyle/>
        <a:p>
          <a:r>
            <a:rPr lang="en-GB"/>
            <a:t>33.8% eligible had their booster or third dose</a:t>
          </a:r>
          <a:endParaRPr lang="en-US"/>
        </a:p>
      </dgm:t>
    </dgm:pt>
    <dgm:pt modelId="{5BCB3F56-4877-4FE1-9907-F09CF731243E}" type="parTrans" cxnId="{07B8AA42-BC55-43B2-81D7-AD85C7FA8EFC}">
      <dgm:prSet/>
      <dgm:spPr/>
      <dgm:t>
        <a:bodyPr/>
        <a:lstStyle/>
        <a:p>
          <a:endParaRPr lang="en-US"/>
        </a:p>
      </dgm:t>
    </dgm:pt>
    <dgm:pt modelId="{75C402D9-327F-44C4-9198-AC11C00CBCD8}" type="sibTrans" cxnId="{07B8AA42-BC55-43B2-81D7-AD85C7FA8EFC}">
      <dgm:prSet/>
      <dgm:spPr/>
      <dgm:t>
        <a:bodyPr/>
        <a:lstStyle/>
        <a:p>
          <a:endParaRPr lang="en-US"/>
        </a:p>
      </dgm:t>
    </dgm:pt>
    <dgm:pt modelId="{E27BF449-4215-466A-A88E-7C3040ADA108}">
      <dgm:prSet/>
      <dgm:spPr/>
      <dgm:t>
        <a:bodyPr/>
        <a:lstStyle/>
        <a:p>
          <a:r>
            <a:rPr lang="en-GB"/>
            <a:t>48-50K positive daily cases</a:t>
          </a:r>
          <a:endParaRPr lang="en-US"/>
        </a:p>
      </dgm:t>
    </dgm:pt>
    <dgm:pt modelId="{7580A806-1D98-4119-B662-CEF7A5E35711}" type="parTrans" cxnId="{0DB5BD91-F656-4665-A396-FEAE5076F2DC}">
      <dgm:prSet/>
      <dgm:spPr/>
      <dgm:t>
        <a:bodyPr/>
        <a:lstStyle/>
        <a:p>
          <a:endParaRPr lang="en-US"/>
        </a:p>
      </dgm:t>
    </dgm:pt>
    <dgm:pt modelId="{68D3DD51-3F27-4472-9C45-BF6E5825752E}" type="sibTrans" cxnId="{0DB5BD91-F656-4665-A396-FEAE5076F2DC}">
      <dgm:prSet/>
      <dgm:spPr/>
      <dgm:t>
        <a:bodyPr/>
        <a:lstStyle/>
        <a:p>
          <a:endParaRPr lang="en-US"/>
        </a:p>
      </dgm:t>
    </dgm:pt>
    <dgm:pt modelId="{A752107F-399C-48AA-93FF-4EE794CC0CBA}">
      <dgm:prSet/>
      <dgm:spPr/>
      <dgm:t>
        <a:bodyPr/>
        <a:lstStyle/>
        <a:p>
          <a:r>
            <a:rPr lang="en-GB"/>
            <a:t>830+ deaths daily</a:t>
          </a:r>
          <a:endParaRPr lang="en-US"/>
        </a:p>
      </dgm:t>
    </dgm:pt>
    <dgm:pt modelId="{F1C1118A-CE19-4098-B5BB-44A779FDC040}" type="parTrans" cxnId="{684C9650-AED8-4F8F-BB7C-F88BB6DAEB64}">
      <dgm:prSet/>
      <dgm:spPr/>
      <dgm:t>
        <a:bodyPr/>
        <a:lstStyle/>
        <a:p>
          <a:endParaRPr lang="en-US"/>
        </a:p>
      </dgm:t>
    </dgm:pt>
    <dgm:pt modelId="{4D8C8572-A7C9-4FD6-A579-7CA18431BB84}" type="sibTrans" cxnId="{684C9650-AED8-4F8F-BB7C-F88BB6DAEB64}">
      <dgm:prSet/>
      <dgm:spPr/>
      <dgm:t>
        <a:bodyPr/>
        <a:lstStyle/>
        <a:p>
          <a:endParaRPr lang="en-US"/>
        </a:p>
      </dgm:t>
    </dgm:pt>
    <dgm:pt modelId="{78761358-E6D0-4AC7-B84A-F66D8EC3D19E}">
      <dgm:prSet/>
      <dgm:spPr/>
      <dgm:t>
        <a:bodyPr/>
        <a:lstStyle/>
        <a:p>
          <a:r>
            <a:rPr lang="en-GB" dirty="0"/>
            <a:t>Approx.800 admissions per day</a:t>
          </a:r>
          <a:endParaRPr lang="en-US" dirty="0"/>
        </a:p>
      </dgm:t>
    </dgm:pt>
    <dgm:pt modelId="{4A08275C-D1EB-4E60-B9EA-461A75F501CA}" type="parTrans" cxnId="{AFDF4FC5-0B9E-4DFC-B4BC-78E5EDC68D39}">
      <dgm:prSet/>
      <dgm:spPr/>
      <dgm:t>
        <a:bodyPr/>
        <a:lstStyle/>
        <a:p>
          <a:endParaRPr lang="en-US"/>
        </a:p>
      </dgm:t>
    </dgm:pt>
    <dgm:pt modelId="{6EAD573E-5C2E-4398-AA81-1E08F52CD137}" type="sibTrans" cxnId="{AFDF4FC5-0B9E-4DFC-B4BC-78E5EDC68D39}">
      <dgm:prSet/>
      <dgm:spPr/>
      <dgm:t>
        <a:bodyPr/>
        <a:lstStyle/>
        <a:p>
          <a:endParaRPr lang="en-US"/>
        </a:p>
      </dgm:t>
    </dgm:pt>
    <dgm:pt modelId="{CD29C812-C809-429F-8E10-6DB0D5761C9A}" type="pres">
      <dgm:prSet presAssocID="{CB08E3DA-2727-46FA-A2CC-545F3983BCA4}" presName="linear" presStyleCnt="0">
        <dgm:presLayoutVars>
          <dgm:animLvl val="lvl"/>
          <dgm:resizeHandles val="exact"/>
        </dgm:presLayoutVars>
      </dgm:prSet>
      <dgm:spPr/>
    </dgm:pt>
    <dgm:pt modelId="{04772D1F-C128-47C4-A1CA-C5C2B15C8DC1}" type="pres">
      <dgm:prSet presAssocID="{DE5FD1C1-E2DB-4291-82E9-8B3284322E5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5EA6ED9-55FF-4337-8CE4-F7CD1B892620}" type="pres">
      <dgm:prSet presAssocID="{0208A939-093F-48DD-BC81-D3071B73818D}" presName="spacer" presStyleCnt="0"/>
      <dgm:spPr/>
    </dgm:pt>
    <dgm:pt modelId="{002C8B76-B990-46C2-A0A4-DDAD2601BF2F}" type="pres">
      <dgm:prSet presAssocID="{F861E2FE-D39F-43CF-8C7D-B7BE47D0B0A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4D92B3E-9732-41AA-8303-A304360B54E1}" type="pres">
      <dgm:prSet presAssocID="{3F4F8F4C-D207-47A1-BA4F-E97A22C64C50}" presName="spacer" presStyleCnt="0"/>
      <dgm:spPr/>
    </dgm:pt>
    <dgm:pt modelId="{75EF54F8-E1AC-4F26-B509-393AE5CD3E37}" type="pres">
      <dgm:prSet presAssocID="{4E7E4D81-5EB8-43D1-BC08-1C38379BBE20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06429A9-C883-4BE0-84B9-9CF74A7227CD}" type="pres">
      <dgm:prSet presAssocID="{A8A18801-30A0-4415-BB45-F9C0BDA932F8}" presName="spacer" presStyleCnt="0"/>
      <dgm:spPr/>
    </dgm:pt>
    <dgm:pt modelId="{0B2FD06C-B2ED-4D0B-9966-B0B9CE3FFABD}" type="pres">
      <dgm:prSet presAssocID="{05187741-B001-4CE1-BC7A-684BFCA02E6C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06238F4-C22C-4709-B82D-D408055BF245}" type="pres">
      <dgm:prSet presAssocID="{447F4211-324C-43E1-BDF7-5A91B3198BB0}" presName="spacer" presStyleCnt="0"/>
      <dgm:spPr/>
    </dgm:pt>
    <dgm:pt modelId="{6E7CEEF4-5002-4CD6-AB23-401909D3E035}" type="pres">
      <dgm:prSet presAssocID="{06C38ADB-D232-4E24-895C-7E82F4F50B4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65C681B-B434-4F93-8F26-88CE6F963378}" type="pres">
      <dgm:prSet presAssocID="{75C402D9-327F-44C4-9198-AC11C00CBCD8}" presName="spacer" presStyleCnt="0"/>
      <dgm:spPr/>
    </dgm:pt>
    <dgm:pt modelId="{0CFBC21E-63FD-4B94-AD58-C5306F80095A}" type="pres">
      <dgm:prSet presAssocID="{E27BF449-4215-466A-A88E-7C3040ADA108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EBC4E8A-6A74-4A07-8710-111DB1339B99}" type="pres">
      <dgm:prSet presAssocID="{68D3DD51-3F27-4472-9C45-BF6E5825752E}" presName="spacer" presStyleCnt="0"/>
      <dgm:spPr/>
    </dgm:pt>
    <dgm:pt modelId="{F750667C-BB27-4AF6-A73A-D6D1C516BB32}" type="pres">
      <dgm:prSet presAssocID="{A752107F-399C-48AA-93FF-4EE794CC0CBA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36BE5D53-CF89-4739-B6E6-CB854DBF045C}" type="pres">
      <dgm:prSet presAssocID="{4D8C8572-A7C9-4FD6-A579-7CA18431BB84}" presName="spacer" presStyleCnt="0"/>
      <dgm:spPr/>
    </dgm:pt>
    <dgm:pt modelId="{A869EF0B-2308-43B4-B0BD-BCC7EC482E25}" type="pres">
      <dgm:prSet presAssocID="{78761358-E6D0-4AC7-B84A-F66D8EC3D19E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982A6716-F1D1-4E9C-9D78-78AF53F8758C}" type="presOf" srcId="{78761358-E6D0-4AC7-B84A-F66D8EC3D19E}" destId="{A869EF0B-2308-43B4-B0BD-BCC7EC482E25}" srcOrd="0" destOrd="0" presId="urn:microsoft.com/office/officeart/2005/8/layout/vList2"/>
    <dgm:cxn modelId="{66DB6317-F777-4177-84BF-A38F2BB42357}" type="presOf" srcId="{A752107F-399C-48AA-93FF-4EE794CC0CBA}" destId="{F750667C-BB27-4AF6-A73A-D6D1C516BB32}" srcOrd="0" destOrd="0" presId="urn:microsoft.com/office/officeart/2005/8/layout/vList2"/>
    <dgm:cxn modelId="{07B8AA42-BC55-43B2-81D7-AD85C7FA8EFC}" srcId="{CB08E3DA-2727-46FA-A2CC-545F3983BCA4}" destId="{06C38ADB-D232-4E24-895C-7E82F4F50B43}" srcOrd="4" destOrd="0" parTransId="{5BCB3F56-4877-4FE1-9907-F09CF731243E}" sibTransId="{75C402D9-327F-44C4-9198-AC11C00CBCD8}"/>
    <dgm:cxn modelId="{CDBDF164-9E2A-45B7-BBE1-3F0480B3AB50}" type="presOf" srcId="{05187741-B001-4CE1-BC7A-684BFCA02E6C}" destId="{0B2FD06C-B2ED-4D0B-9966-B0B9CE3FFABD}" srcOrd="0" destOrd="0" presId="urn:microsoft.com/office/officeart/2005/8/layout/vList2"/>
    <dgm:cxn modelId="{67060966-9925-4BF4-9869-47013DAD59E9}" srcId="{CB08E3DA-2727-46FA-A2CC-545F3983BCA4}" destId="{F861E2FE-D39F-43CF-8C7D-B7BE47D0B0A8}" srcOrd="1" destOrd="0" parTransId="{A013AA3A-DBCF-4025-8EF1-688D63A1DA22}" sibTransId="{3F4F8F4C-D207-47A1-BA4F-E97A22C64C50}"/>
    <dgm:cxn modelId="{9F38C647-B5A2-4718-BE96-A511A71D5071}" type="presOf" srcId="{06C38ADB-D232-4E24-895C-7E82F4F50B43}" destId="{6E7CEEF4-5002-4CD6-AB23-401909D3E035}" srcOrd="0" destOrd="0" presId="urn:microsoft.com/office/officeart/2005/8/layout/vList2"/>
    <dgm:cxn modelId="{2C15776A-49ED-4074-9C10-FD3C1A180E66}" type="presOf" srcId="{4E7E4D81-5EB8-43D1-BC08-1C38379BBE20}" destId="{75EF54F8-E1AC-4F26-B509-393AE5CD3E37}" srcOrd="0" destOrd="0" presId="urn:microsoft.com/office/officeart/2005/8/layout/vList2"/>
    <dgm:cxn modelId="{D6FF9C6A-4305-4E0F-9A72-749D4194871A}" srcId="{CB08E3DA-2727-46FA-A2CC-545F3983BCA4}" destId="{4E7E4D81-5EB8-43D1-BC08-1C38379BBE20}" srcOrd="2" destOrd="0" parTransId="{E3C6DFB0-6404-4412-8155-C11D69117F2C}" sibTransId="{A8A18801-30A0-4415-BB45-F9C0BDA932F8}"/>
    <dgm:cxn modelId="{EAF76250-88E7-4AC5-B0C3-3BBEC210536E}" type="presOf" srcId="{DE5FD1C1-E2DB-4291-82E9-8B3284322E51}" destId="{04772D1F-C128-47C4-A1CA-C5C2B15C8DC1}" srcOrd="0" destOrd="0" presId="urn:microsoft.com/office/officeart/2005/8/layout/vList2"/>
    <dgm:cxn modelId="{684C9650-AED8-4F8F-BB7C-F88BB6DAEB64}" srcId="{CB08E3DA-2727-46FA-A2CC-545F3983BCA4}" destId="{A752107F-399C-48AA-93FF-4EE794CC0CBA}" srcOrd="6" destOrd="0" parTransId="{F1C1118A-CE19-4098-B5BB-44A779FDC040}" sibTransId="{4D8C8572-A7C9-4FD6-A579-7CA18431BB84}"/>
    <dgm:cxn modelId="{6C6FF672-E4BD-4485-9C71-53456663BD6D}" type="presOf" srcId="{F861E2FE-D39F-43CF-8C7D-B7BE47D0B0A8}" destId="{002C8B76-B990-46C2-A0A4-DDAD2601BF2F}" srcOrd="0" destOrd="0" presId="urn:microsoft.com/office/officeart/2005/8/layout/vList2"/>
    <dgm:cxn modelId="{B03CDD86-AC90-4BD8-B8D8-1E47D2637D98}" srcId="{CB08E3DA-2727-46FA-A2CC-545F3983BCA4}" destId="{DE5FD1C1-E2DB-4291-82E9-8B3284322E51}" srcOrd="0" destOrd="0" parTransId="{3818174E-A831-49F7-8A7B-86B79A226230}" sibTransId="{0208A939-093F-48DD-BC81-D3071B73818D}"/>
    <dgm:cxn modelId="{0DB5BD91-F656-4665-A396-FEAE5076F2DC}" srcId="{CB08E3DA-2727-46FA-A2CC-545F3983BCA4}" destId="{E27BF449-4215-466A-A88E-7C3040ADA108}" srcOrd="5" destOrd="0" parTransId="{7580A806-1D98-4119-B662-CEF7A5E35711}" sibTransId="{68D3DD51-3F27-4472-9C45-BF6E5825752E}"/>
    <dgm:cxn modelId="{70CCA3A0-05EB-4DB9-A635-2861852CBC13}" type="presOf" srcId="{E27BF449-4215-466A-A88E-7C3040ADA108}" destId="{0CFBC21E-63FD-4B94-AD58-C5306F80095A}" srcOrd="0" destOrd="0" presId="urn:microsoft.com/office/officeart/2005/8/layout/vList2"/>
    <dgm:cxn modelId="{502E66BE-0EA2-4B6E-87C0-6C61D4FD9656}" type="presOf" srcId="{CB08E3DA-2727-46FA-A2CC-545F3983BCA4}" destId="{CD29C812-C809-429F-8E10-6DB0D5761C9A}" srcOrd="0" destOrd="0" presId="urn:microsoft.com/office/officeart/2005/8/layout/vList2"/>
    <dgm:cxn modelId="{AFDF4FC5-0B9E-4DFC-B4BC-78E5EDC68D39}" srcId="{CB08E3DA-2727-46FA-A2CC-545F3983BCA4}" destId="{78761358-E6D0-4AC7-B84A-F66D8EC3D19E}" srcOrd="7" destOrd="0" parTransId="{4A08275C-D1EB-4E60-B9EA-461A75F501CA}" sibTransId="{6EAD573E-5C2E-4398-AA81-1E08F52CD137}"/>
    <dgm:cxn modelId="{B335BBDD-384C-4781-BE4A-F45DE320ABE9}" srcId="{CB08E3DA-2727-46FA-A2CC-545F3983BCA4}" destId="{05187741-B001-4CE1-BC7A-684BFCA02E6C}" srcOrd="3" destOrd="0" parTransId="{2065C68F-2A71-47DC-A63B-0043BD9739B3}" sibTransId="{447F4211-324C-43E1-BDF7-5A91B3198BB0}"/>
    <dgm:cxn modelId="{C7D087D2-4218-4E66-88FC-79134E96E6F3}" type="presParOf" srcId="{CD29C812-C809-429F-8E10-6DB0D5761C9A}" destId="{04772D1F-C128-47C4-A1CA-C5C2B15C8DC1}" srcOrd="0" destOrd="0" presId="urn:microsoft.com/office/officeart/2005/8/layout/vList2"/>
    <dgm:cxn modelId="{14EA3F0D-31EC-4915-BCC1-CA91158A06F5}" type="presParOf" srcId="{CD29C812-C809-429F-8E10-6DB0D5761C9A}" destId="{65EA6ED9-55FF-4337-8CE4-F7CD1B892620}" srcOrd="1" destOrd="0" presId="urn:microsoft.com/office/officeart/2005/8/layout/vList2"/>
    <dgm:cxn modelId="{450BFAB7-43A6-4790-9904-1801C86EAB9D}" type="presParOf" srcId="{CD29C812-C809-429F-8E10-6DB0D5761C9A}" destId="{002C8B76-B990-46C2-A0A4-DDAD2601BF2F}" srcOrd="2" destOrd="0" presId="urn:microsoft.com/office/officeart/2005/8/layout/vList2"/>
    <dgm:cxn modelId="{3DB832DB-BE01-488D-B12E-3C0B3E315F90}" type="presParOf" srcId="{CD29C812-C809-429F-8E10-6DB0D5761C9A}" destId="{E4D92B3E-9732-41AA-8303-A304360B54E1}" srcOrd="3" destOrd="0" presId="urn:microsoft.com/office/officeart/2005/8/layout/vList2"/>
    <dgm:cxn modelId="{1EF942D8-4D3C-4730-A407-D7D5C64D3DE6}" type="presParOf" srcId="{CD29C812-C809-429F-8E10-6DB0D5761C9A}" destId="{75EF54F8-E1AC-4F26-B509-393AE5CD3E37}" srcOrd="4" destOrd="0" presId="urn:microsoft.com/office/officeart/2005/8/layout/vList2"/>
    <dgm:cxn modelId="{2DF12105-BFE5-4234-BB3C-BE0B5977C93E}" type="presParOf" srcId="{CD29C812-C809-429F-8E10-6DB0D5761C9A}" destId="{906429A9-C883-4BE0-84B9-9CF74A7227CD}" srcOrd="5" destOrd="0" presId="urn:microsoft.com/office/officeart/2005/8/layout/vList2"/>
    <dgm:cxn modelId="{AD3175F5-D7D6-428F-810C-FD7E432A692E}" type="presParOf" srcId="{CD29C812-C809-429F-8E10-6DB0D5761C9A}" destId="{0B2FD06C-B2ED-4D0B-9966-B0B9CE3FFABD}" srcOrd="6" destOrd="0" presId="urn:microsoft.com/office/officeart/2005/8/layout/vList2"/>
    <dgm:cxn modelId="{5059508A-DA65-49D2-998C-44D060868567}" type="presParOf" srcId="{CD29C812-C809-429F-8E10-6DB0D5761C9A}" destId="{906238F4-C22C-4709-B82D-D408055BF245}" srcOrd="7" destOrd="0" presId="urn:microsoft.com/office/officeart/2005/8/layout/vList2"/>
    <dgm:cxn modelId="{1151AB3F-A66A-49CA-BBCB-6322C18724D7}" type="presParOf" srcId="{CD29C812-C809-429F-8E10-6DB0D5761C9A}" destId="{6E7CEEF4-5002-4CD6-AB23-401909D3E035}" srcOrd="8" destOrd="0" presId="urn:microsoft.com/office/officeart/2005/8/layout/vList2"/>
    <dgm:cxn modelId="{5D0D4392-44BB-47D6-825C-CDB7259D4436}" type="presParOf" srcId="{CD29C812-C809-429F-8E10-6DB0D5761C9A}" destId="{065C681B-B434-4F93-8F26-88CE6F963378}" srcOrd="9" destOrd="0" presId="urn:microsoft.com/office/officeart/2005/8/layout/vList2"/>
    <dgm:cxn modelId="{CB5F70DB-4A11-4464-872C-44190F3F264A}" type="presParOf" srcId="{CD29C812-C809-429F-8E10-6DB0D5761C9A}" destId="{0CFBC21E-63FD-4B94-AD58-C5306F80095A}" srcOrd="10" destOrd="0" presId="urn:microsoft.com/office/officeart/2005/8/layout/vList2"/>
    <dgm:cxn modelId="{DC3E5FF3-2FF6-4C94-8A2B-0D40D53E5506}" type="presParOf" srcId="{CD29C812-C809-429F-8E10-6DB0D5761C9A}" destId="{7EBC4E8A-6A74-4A07-8710-111DB1339B99}" srcOrd="11" destOrd="0" presId="urn:microsoft.com/office/officeart/2005/8/layout/vList2"/>
    <dgm:cxn modelId="{DE70FF38-2508-48B0-AB83-ED18644A8CC8}" type="presParOf" srcId="{CD29C812-C809-429F-8E10-6DB0D5761C9A}" destId="{F750667C-BB27-4AF6-A73A-D6D1C516BB32}" srcOrd="12" destOrd="0" presId="urn:microsoft.com/office/officeart/2005/8/layout/vList2"/>
    <dgm:cxn modelId="{8AF270F0-5CB8-4BAB-A57B-6248FCBD431E}" type="presParOf" srcId="{CD29C812-C809-429F-8E10-6DB0D5761C9A}" destId="{36BE5D53-CF89-4739-B6E6-CB854DBF045C}" srcOrd="13" destOrd="0" presId="urn:microsoft.com/office/officeart/2005/8/layout/vList2"/>
    <dgm:cxn modelId="{1F4C9567-82D6-498D-AD4D-0F29508AFC7C}" type="presParOf" srcId="{CD29C812-C809-429F-8E10-6DB0D5761C9A}" destId="{A869EF0B-2308-43B4-B0BD-BCC7EC482E2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72D1F-C128-47C4-A1CA-C5C2B15C8DC1}">
      <dsp:nvSpPr>
        <dsp:cNvPr id="0" name=""/>
        <dsp:cNvSpPr/>
      </dsp:nvSpPr>
      <dsp:spPr>
        <a:xfrm>
          <a:off x="0" y="358179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3.12.21 rounded data</a:t>
          </a:r>
          <a:endParaRPr lang="en-US" sz="2700" kern="1200"/>
        </a:p>
      </dsp:txBody>
      <dsp:txXfrm>
        <a:off x="31613" y="389792"/>
        <a:ext cx="6603607" cy="584369"/>
      </dsp:txXfrm>
    </dsp:sp>
    <dsp:sp modelId="{002C8B76-B990-46C2-A0A4-DDAD2601BF2F}">
      <dsp:nvSpPr>
        <dsp:cNvPr id="0" name=""/>
        <dsp:cNvSpPr/>
      </dsp:nvSpPr>
      <dsp:spPr>
        <a:xfrm>
          <a:off x="0" y="1083534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 rate England – 0.9-1.1</a:t>
          </a:r>
          <a:endParaRPr lang="en-US" sz="2700" kern="1200"/>
        </a:p>
      </dsp:txBody>
      <dsp:txXfrm>
        <a:off x="31613" y="1115147"/>
        <a:ext cx="6603607" cy="584369"/>
      </dsp:txXfrm>
    </dsp:sp>
    <dsp:sp modelId="{75EF54F8-E1AC-4F26-B509-393AE5CD3E37}">
      <dsp:nvSpPr>
        <dsp:cNvPr id="0" name=""/>
        <dsp:cNvSpPr/>
      </dsp:nvSpPr>
      <dsp:spPr>
        <a:xfrm>
          <a:off x="0" y="180889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 rate variations in England  0.9-1.2</a:t>
          </a:r>
          <a:endParaRPr lang="en-US" sz="2700" kern="1200"/>
        </a:p>
      </dsp:txBody>
      <dsp:txXfrm>
        <a:off x="31613" y="1840503"/>
        <a:ext cx="6603607" cy="584369"/>
      </dsp:txXfrm>
    </dsp:sp>
    <dsp:sp modelId="{0B2FD06C-B2ED-4D0B-9966-B0B9CE3FFABD}">
      <dsp:nvSpPr>
        <dsp:cNvPr id="0" name=""/>
        <dsp:cNvSpPr/>
      </dsp:nvSpPr>
      <dsp:spPr>
        <a:xfrm>
          <a:off x="0" y="253424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80.8% both vaccines – 12+ years</a:t>
          </a:r>
          <a:endParaRPr lang="en-US" sz="2700" kern="1200"/>
        </a:p>
      </dsp:txBody>
      <dsp:txXfrm>
        <a:off x="31613" y="2565858"/>
        <a:ext cx="6603607" cy="584369"/>
      </dsp:txXfrm>
    </dsp:sp>
    <dsp:sp modelId="{6E7CEEF4-5002-4CD6-AB23-401909D3E035}">
      <dsp:nvSpPr>
        <dsp:cNvPr id="0" name=""/>
        <dsp:cNvSpPr/>
      </dsp:nvSpPr>
      <dsp:spPr>
        <a:xfrm>
          <a:off x="0" y="325960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33.8% eligible had their booster or third dose</a:t>
          </a:r>
          <a:endParaRPr lang="en-US" sz="2700" kern="1200"/>
        </a:p>
      </dsp:txBody>
      <dsp:txXfrm>
        <a:off x="31613" y="3291213"/>
        <a:ext cx="6603607" cy="584369"/>
      </dsp:txXfrm>
    </dsp:sp>
    <dsp:sp modelId="{0CFBC21E-63FD-4B94-AD58-C5306F80095A}">
      <dsp:nvSpPr>
        <dsp:cNvPr id="0" name=""/>
        <dsp:cNvSpPr/>
      </dsp:nvSpPr>
      <dsp:spPr>
        <a:xfrm>
          <a:off x="0" y="398495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48-50K positive daily cases</a:t>
          </a:r>
          <a:endParaRPr lang="en-US" sz="2700" kern="1200"/>
        </a:p>
      </dsp:txBody>
      <dsp:txXfrm>
        <a:off x="31613" y="4016568"/>
        <a:ext cx="6603607" cy="584369"/>
      </dsp:txXfrm>
    </dsp:sp>
    <dsp:sp modelId="{F750667C-BB27-4AF6-A73A-D6D1C516BB32}">
      <dsp:nvSpPr>
        <dsp:cNvPr id="0" name=""/>
        <dsp:cNvSpPr/>
      </dsp:nvSpPr>
      <dsp:spPr>
        <a:xfrm>
          <a:off x="0" y="4710310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830+ deaths daily</a:t>
          </a:r>
          <a:endParaRPr lang="en-US" sz="2700" kern="1200"/>
        </a:p>
      </dsp:txBody>
      <dsp:txXfrm>
        <a:off x="31613" y="4741923"/>
        <a:ext cx="6603607" cy="584369"/>
      </dsp:txXfrm>
    </dsp:sp>
    <dsp:sp modelId="{A869EF0B-2308-43B4-B0BD-BCC7EC482E25}">
      <dsp:nvSpPr>
        <dsp:cNvPr id="0" name=""/>
        <dsp:cNvSpPr/>
      </dsp:nvSpPr>
      <dsp:spPr>
        <a:xfrm>
          <a:off x="0" y="5435665"/>
          <a:ext cx="6666833" cy="64759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Approx.800 admissions per day</a:t>
          </a:r>
          <a:endParaRPr lang="en-US" sz="2700" kern="1200" dirty="0"/>
        </a:p>
      </dsp:txBody>
      <dsp:txXfrm>
        <a:off x="31613" y="5467278"/>
        <a:ext cx="6603607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ED31D-F8E4-493D-B9F9-97FFB649169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30491-8597-4880-BCD7-1BB764454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1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Community Care 10.21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30491-8597-4880-BCD7-1BB7644541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0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92C6-0841-4067-A062-9889A61E7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BFBB7-2E40-4725-BC4F-3B3970CB6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D819F-619E-4EB3-83AE-6F6813D1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25CFB-C96D-4FB9-9720-4866E4A6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06DE9-9E4B-4DA1-BCBB-8C313F91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CA5B-C8F3-454C-833E-BBC2C5E7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99788-195B-480A-A1D9-94206196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9A174-8D83-45D4-92DA-D91A44D5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909D-DF51-4588-923B-A8A381D2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A41A7-BA83-463A-82FC-273F323D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7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700DF-BDD1-4F3A-9DB7-E927A4D22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1082D-B12B-4BC2-BEB4-BC9A70761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CA6F-2735-430C-B316-CB581C28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5C73-EFD0-4030-A459-048E54C9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2422-1072-4F8E-A426-5A87F00B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0999-C0F8-4718-9EBD-9D6E0C0B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246C-A521-4197-8910-BE75EF3A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7021-A681-4BCE-B067-E56E879C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7503-9261-4B1C-893A-73611C61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940A5-EF59-4901-9944-B358CD08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1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ECE5-BD1A-459B-98EC-04F0DFFB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501A5-EEF0-4992-8671-E1596FBB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4D80-37EE-464B-84E6-FB171EF0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1245C-5C44-4FDD-B4AD-76EE7812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C95E4-01EC-41C1-8AAF-D2D46D32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79CB-1339-4941-9294-29ED15CE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F10C-7CAF-46E5-BD31-0C849D3D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6C6AC-DCD0-4E85-8DF4-016510AED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31D86-1A95-4E21-8A88-7CDD52F9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F4601-7023-4CA5-8409-74199EC1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8AE48-1254-409E-9A0C-DF53BE8D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F7BA-6E72-4B71-A19B-9869119F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C4DD8-F70D-487C-AAFA-5B311CA6A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425AB-2874-4C58-9FDE-E6665E431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C371A-2B72-4426-97F4-E3F470E5F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1FBDA-68C7-46CA-BAF8-794361ED3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607AB3-DB06-40C7-8C04-180D0963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BC779-566F-47B3-9913-00E4641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7A172-0254-4C83-A0FF-F52BBAE1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2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5110-A79B-4E8C-B9FC-6A66E1DC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B090F-43E5-4DCE-AE9B-F76C7705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F2795-79FB-4FB3-93A6-A42F40F2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E9A8B-ACB1-4175-8705-1827390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0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8FCB4-A56E-46A7-B8F4-681EF189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0260E-B070-4E7D-BA0A-D59D8C41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709E-465E-4B96-9853-39A147E5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5453-9D96-4413-A435-97F6C901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8995E-4579-4BF7-9BB7-AF0BEC60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A0E10-298E-4AEE-BC8A-65A13BD7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BB0C4-C422-403B-81B9-3E6E21C8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A4133-3118-4626-A81C-108730B4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4443C-1A8B-4DAC-AB52-22C4B767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3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EC7-5A75-45A0-9F7D-1C3A89FE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CB729-37D3-4E4A-86D1-9A8E7ACC2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B8AE5-87FB-4A59-A4CA-30C44AAE8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DAAB1-08F4-43D1-B06D-4C36D041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562BD-BEA3-4CF8-8BC5-1C983290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BAE25-C51D-4555-B9DC-E1B2B5DB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79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4E0E6-C4F6-4AE4-9673-FAC7C0B9C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6CA68-74E3-4053-AB51-11773D09F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C3DD5-C8B3-43FC-8CC7-D005E8F2F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CA4F-CCF6-47B7-BCA4-BA284E9B9930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B353C-9850-400C-9459-D7BE0CD1E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63FE-8D7B-41F0-B447-A85E3ADF4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1321-C863-47DC-86C3-EFF2D58A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8CBD6-62B8-44A5-A565-5F0224092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43" y="851517"/>
            <a:ext cx="6392636" cy="2139900"/>
          </a:xfrm>
        </p:spPr>
        <p:txBody>
          <a:bodyPr anchor="b">
            <a:normAutofit/>
          </a:bodyPr>
          <a:lstStyle/>
          <a:p>
            <a:pPr algn="l"/>
            <a:r>
              <a:rPr lang="en-GB" sz="3600" dirty="0">
                <a:latin typeface="Century Gothic" panose="020B0502020202020204" pitchFamily="34" charset="0"/>
              </a:rPr>
              <a:t>The Regulation 44 Forum</a:t>
            </a:r>
            <a:br>
              <a:rPr lang="en-GB" sz="3600" dirty="0"/>
            </a:b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6C9D7-72DF-4649-B19F-109CF6847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1047475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GB" sz="3200" dirty="0">
                <a:latin typeface="Century Gothic" panose="020B0502020202020204" pitchFamily="34" charset="0"/>
              </a:rPr>
              <a:t>December 6</a:t>
            </a:r>
            <a:r>
              <a:rPr lang="en-GB" sz="3200" baseline="30000" dirty="0">
                <a:latin typeface="Century Gothic" panose="020B0502020202020204" pitchFamily="34" charset="0"/>
              </a:rPr>
              <a:t>th</a:t>
            </a:r>
            <a:r>
              <a:rPr lang="en-GB" sz="3200" dirty="0">
                <a:latin typeface="Century Gothic" panose="020B0502020202020204" pitchFamily="34" charset="0"/>
              </a:rPr>
              <a:t> 2021</a:t>
            </a:r>
          </a:p>
          <a:p>
            <a:pPr algn="l"/>
            <a:r>
              <a:rPr lang="en-GB" sz="3200" dirty="0">
                <a:latin typeface="Century Gothic" panose="020B0502020202020204" pitchFamily="34" charset="0"/>
              </a:rPr>
              <a:t>    Chris Freestone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3CCD7-89CF-432B-92A8-70FCB2B7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993965"/>
            <a:ext cx="3217333" cy="148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8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7F8C-663C-4EE0-93E4-A9B71E84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65125"/>
            <a:ext cx="10515600" cy="37598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>
                <a:latin typeface="Century Gothic" panose="020B0502020202020204" pitchFamily="34" charset="0"/>
              </a:rPr>
              <a:t>Update :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sector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- pandemic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7C6BD4-5DC5-4B08-8248-AFBA025E4F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280" y="4471511"/>
            <a:ext cx="372872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1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A9697-2119-4BC6-940A-A2852B7A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Pandemic update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C57E05-6BE1-4DA1-8BA1-39CC6A6D3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926412"/>
              </p:ext>
            </p:extLst>
          </p:nvPr>
        </p:nvGraphicFramePr>
        <p:xfrm>
          <a:off x="4905052" y="314960"/>
          <a:ext cx="6666833" cy="644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3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vid: New Omicron variant not a disaster, says Sage scientist - BBC News">
            <a:extLst>
              <a:ext uri="{FF2B5EF4-FFF2-40B4-BE49-F238E27FC236}">
                <a16:creationId xmlns:a16="http://schemas.microsoft.com/office/drawing/2014/main" id="{F066CA5F-614A-46E5-A7EC-4A8ED137BB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765" y="643467"/>
            <a:ext cx="5942469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1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E3E0-B58E-421C-8EC7-9859A59F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Omicron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DF80-6E63-4EC2-BBC8-6E482D78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570"/>
            <a:ext cx="10515600" cy="5388429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New virus variant detected and identified by the WHO as a variant of concern.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Omicron variant heavily mutated and substantial variance from the Delta variant. Likely more transmissible. Possibly vaccine avoidant- to what extent? Waiting for the science ………….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Schools year 7 + guidance re. wearing masks in social areas of schools. ? </a:t>
            </a:r>
            <a:r>
              <a:rPr lang="en-GB" sz="1800" dirty="0" err="1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LFT</a:t>
            </a: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before returning to school after Christmas.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Facemasks on public transport and in shops.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Boosters / vaccinations:</a:t>
            </a:r>
          </a:p>
          <a:p>
            <a:pPr marL="342900" lvl="0" indent="-342900">
              <a:lnSpc>
                <a:spcPct val="107000"/>
              </a:lnSpc>
              <a:buFont typeface="Ebrima" panose="02000000000000000000" pitchFamily="2" charset="0"/>
              <a:buChar char="-"/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18-39 to be offered booster 3 months after second vaccine</a:t>
            </a:r>
          </a:p>
          <a:p>
            <a:pPr marL="342900" lvl="0" indent="-342900">
              <a:lnSpc>
                <a:spcPct val="107000"/>
              </a:lnSpc>
              <a:buFont typeface="Ebrima" panose="02000000000000000000" pitchFamily="2" charset="0"/>
              <a:buChar char="-"/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12-15 years second vaccine no sooner than 12 weeks after first</a:t>
            </a:r>
          </a:p>
          <a:p>
            <a:pPr marL="342900" lvl="0" indent="-342900">
              <a:lnSpc>
                <a:spcPct val="107000"/>
              </a:lnSpc>
              <a:buFont typeface="Ebrima" panose="02000000000000000000" pitchFamily="2" charset="0"/>
              <a:buChar char="-"/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16-17 + dose 2 twelve weeks after the first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Ebrima" panose="02000000000000000000" pitchFamily="2" charset="0"/>
              <a:buChar char="-"/>
            </a:pPr>
            <a:r>
              <a:rPr lang="en-GB" sz="1800" dirty="0">
                <a:solidFill>
                  <a:srgbClr val="3B3838"/>
                </a:solidFill>
                <a:effectLst/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 to offer all adults booster by end of January 2022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3B3838"/>
                </a:solidFill>
                <a:latin typeface="Ebrim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114 million extra booster doses already ordered- enough for the next two years . Other orders ongoing.</a:t>
            </a:r>
            <a:endParaRPr lang="en-GB" sz="1800" dirty="0">
              <a:solidFill>
                <a:srgbClr val="3B3838"/>
              </a:solidFill>
              <a:effectLst/>
              <a:latin typeface="Ebrima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Ebrima" panose="02000000000000000000" pitchFamily="2" charset="0"/>
              <a:buChar char="-"/>
            </a:pPr>
            <a:endParaRPr lang="en-GB" sz="1800" dirty="0">
              <a:solidFill>
                <a:srgbClr val="3B3838"/>
              </a:solidFill>
              <a:effectLst/>
              <a:latin typeface="Ebrima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2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677D-E722-42CE-8C97-F4CDF8E6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For us to think about--- have services……..?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342B-8528-4858-96D1-00D36041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Reviewed the local situation</a:t>
            </a:r>
          </a:p>
          <a:p>
            <a:r>
              <a:rPr lang="en-GB" dirty="0"/>
              <a:t>Reviewed their visitors policies</a:t>
            </a:r>
          </a:p>
          <a:p>
            <a:r>
              <a:rPr lang="en-GB" dirty="0"/>
              <a:t>Discussed with children and young people ?</a:t>
            </a:r>
          </a:p>
          <a:p>
            <a:r>
              <a:rPr lang="en-GB" dirty="0"/>
              <a:t>Reviewed risk assessments ?</a:t>
            </a:r>
          </a:p>
          <a:p>
            <a:r>
              <a:rPr lang="en-GB" dirty="0"/>
              <a:t>Got effective communication with schools and colleges re. changes there and post Christmas planning?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33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047D1-1005-45EE-AC62-D070B5E7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Other updates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E107018-7507-42B4-9B3D-DA2AC1D579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6526" y="406400"/>
            <a:ext cx="7843394" cy="618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0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4218-2102-4A29-8FA7-FB94809F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>
                <a:solidFill>
                  <a:srgbClr val="FFFFFF"/>
                </a:solidFill>
                <a:latin typeface="Century Gothic" panose="020B0502020202020204" pitchFamily="34" charset="0"/>
              </a:rPr>
              <a:t>Updates and headlines: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9F7FBF-38FF-44B3-8B8D-8F27DDBF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b="0" i="0">
                <a:effectLst/>
                <a:latin typeface="Century Gothic" panose="020B0502020202020204" pitchFamily="34" charset="0"/>
              </a:rPr>
              <a:t>“The LGA said the number of looked-after children has risen from 64,470 children in care in 2009-10, or 57 in every 100,000, to 80,080 or 67 in every 100,000 in 2019-20.”</a:t>
            </a:r>
          </a:p>
          <a:p>
            <a:r>
              <a:rPr lang="en-US" sz="2600">
                <a:latin typeface="Century Gothic" panose="020B0502020202020204" pitchFamily="34" charset="0"/>
              </a:rPr>
              <a:t>Possible increase to over </a:t>
            </a:r>
            <a:r>
              <a:rPr lang="en-US" sz="2600" b="1" u="sng">
                <a:latin typeface="Century Gothic" panose="020B0502020202020204" pitchFamily="34" charset="0"/>
              </a:rPr>
              <a:t>100,000</a:t>
            </a:r>
            <a:r>
              <a:rPr lang="en-US" sz="2600">
                <a:latin typeface="Century Gothic" panose="020B0502020202020204" pitchFamily="34" charset="0"/>
              </a:rPr>
              <a:t> looked after children by 2025.</a:t>
            </a:r>
          </a:p>
          <a:p>
            <a:r>
              <a:rPr lang="en-US" sz="2600">
                <a:latin typeface="Century Gothic" panose="020B0502020202020204" pitchFamily="34" charset="0"/>
              </a:rPr>
              <a:t>LGA noted the funding needed – £2.7bn by 2024-2025</a:t>
            </a:r>
          </a:p>
          <a:p>
            <a:r>
              <a:rPr lang="en-US" sz="2600">
                <a:latin typeface="Century Gothic" panose="020B0502020202020204" pitchFamily="34" charset="0"/>
              </a:rPr>
              <a:t>Independent Care Review calls for views on “solutions.” reply by December 15</a:t>
            </a:r>
            <a:r>
              <a:rPr lang="en-US" sz="2600" baseline="30000">
                <a:latin typeface="Century Gothic" panose="020B0502020202020204" pitchFamily="34" charset="0"/>
              </a:rPr>
              <a:t>th</a:t>
            </a:r>
            <a:r>
              <a:rPr lang="en-US" sz="2600">
                <a:latin typeface="Century Gothic" panose="020B0502020202020204" pitchFamily="34" charset="0"/>
              </a:rPr>
              <a:t> 2021.</a:t>
            </a:r>
            <a:endParaRPr lang="en-GB" sz="26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CE45-5D6F-4CD7-8C74-D8D55555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2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Ofsted / CIW  ------ from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A70B-880B-4CD3-A470-B891B57D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Supervision- robust , reflective basis for learning , outcomes tracked</a:t>
            </a:r>
          </a:p>
          <a:p>
            <a:pPr marL="0" indent="0">
              <a:buNone/>
            </a:pPr>
            <a:r>
              <a:rPr lang="en-GB" sz="2400" dirty="0"/>
              <a:t>2. Statement of Purpose aligning with observed and recorded practice</a:t>
            </a:r>
          </a:p>
          <a:p>
            <a:pPr marL="0" indent="0">
              <a:buNone/>
            </a:pPr>
            <a:r>
              <a:rPr lang="en-GB" sz="2400" dirty="0"/>
              <a:t>3. Record keeping</a:t>
            </a:r>
          </a:p>
          <a:p>
            <a:pPr marL="0" indent="0">
              <a:buNone/>
            </a:pPr>
            <a:r>
              <a:rPr lang="en-GB" sz="2400" dirty="0"/>
              <a:t>4. Voice of the child</a:t>
            </a:r>
          </a:p>
          <a:p>
            <a:pPr marL="0" indent="0">
              <a:buNone/>
            </a:pPr>
            <a:r>
              <a:rPr lang="en-GB" sz="2400" dirty="0"/>
              <a:t>5. Effective use of Regulation 45 reports</a:t>
            </a:r>
          </a:p>
          <a:p>
            <a:pPr marL="0" indent="0">
              <a:buNone/>
            </a:pPr>
            <a:r>
              <a:rPr lang="en-GB" sz="2400" dirty="0"/>
              <a:t>6. Keeping safeguarding policies up to date</a:t>
            </a:r>
          </a:p>
          <a:p>
            <a:pPr marL="0" indent="0">
              <a:buNone/>
            </a:pPr>
            <a:r>
              <a:rPr lang="en-GB" sz="2400" dirty="0"/>
              <a:t>7. Completion of regulatory qualifications </a:t>
            </a:r>
            <a:r>
              <a:rPr lang="en-GB" sz="2400"/>
              <a:t>within timescales.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Any other current thoughts……………..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77301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402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Ebrima</vt:lpstr>
      <vt:lpstr>Wingdings</vt:lpstr>
      <vt:lpstr>Office Theme</vt:lpstr>
      <vt:lpstr>The Regulation 44 Forum  </vt:lpstr>
      <vt:lpstr>Update : - sector - pandemic</vt:lpstr>
      <vt:lpstr>Pandemic update </vt:lpstr>
      <vt:lpstr>PowerPoint Presentation</vt:lpstr>
      <vt:lpstr>Omicron variant</vt:lpstr>
      <vt:lpstr>For us to think about--- have services……..?</vt:lpstr>
      <vt:lpstr>Other updates</vt:lpstr>
      <vt:lpstr>Updates and headlines:</vt:lpstr>
      <vt:lpstr>Ofsted / CIW  ------ from inspections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Regulation 44 Forum</dc:title>
  <dc:creator>Christine Freestone</dc:creator>
  <cp:lastModifiedBy>Christine Freestone</cp:lastModifiedBy>
  <cp:revision>2</cp:revision>
  <dcterms:created xsi:type="dcterms:W3CDTF">2021-12-03T16:28:03Z</dcterms:created>
  <dcterms:modified xsi:type="dcterms:W3CDTF">2021-12-03T20:02:08Z</dcterms:modified>
</cp:coreProperties>
</file>