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1"/>
  </p:notesMasterIdLst>
  <p:sldIdLst>
    <p:sldId id="256" r:id="rId3"/>
    <p:sldId id="274" r:id="rId4"/>
    <p:sldId id="275" r:id="rId5"/>
    <p:sldId id="260" r:id="rId6"/>
    <p:sldId id="259" r:id="rId7"/>
    <p:sldId id="264" r:id="rId8"/>
    <p:sldId id="511" r:id="rId9"/>
    <p:sldId id="265" r:id="rId10"/>
    <p:sldId id="266" r:id="rId11"/>
    <p:sldId id="267" r:id="rId12"/>
    <p:sldId id="508" r:id="rId13"/>
    <p:sldId id="509" r:id="rId14"/>
    <p:sldId id="510" r:id="rId15"/>
    <p:sldId id="507" r:id="rId16"/>
    <p:sldId id="499" r:id="rId17"/>
    <p:sldId id="500" r:id="rId18"/>
    <p:sldId id="505" r:id="rId19"/>
    <p:sldId id="506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DD440-84F6-43B3-B79F-D727B76E1413}" v="71" dt="2022-02-13T14:03:08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8E3DA-2727-46FA-A2CC-545F3983BCA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5FD1C1-E2DB-4291-82E9-8B3284322E51}">
      <dgm:prSet/>
      <dgm:spPr/>
      <dgm:t>
        <a:bodyPr/>
        <a:lstStyle/>
        <a:p>
          <a:r>
            <a:rPr lang="en-GB" dirty="0"/>
            <a:t>11.2.22 rounded data</a:t>
          </a:r>
          <a:endParaRPr lang="en-US" dirty="0"/>
        </a:p>
      </dgm:t>
    </dgm:pt>
    <dgm:pt modelId="{3818174E-A831-49F7-8A7B-86B79A226230}" type="parTrans" cxnId="{B03CDD86-AC90-4BD8-B8D8-1E47D2637D98}">
      <dgm:prSet/>
      <dgm:spPr/>
      <dgm:t>
        <a:bodyPr/>
        <a:lstStyle/>
        <a:p>
          <a:endParaRPr lang="en-US"/>
        </a:p>
      </dgm:t>
    </dgm:pt>
    <dgm:pt modelId="{0208A939-093F-48DD-BC81-D3071B73818D}" type="sibTrans" cxnId="{B03CDD86-AC90-4BD8-B8D8-1E47D2637D98}">
      <dgm:prSet/>
      <dgm:spPr/>
      <dgm:t>
        <a:bodyPr/>
        <a:lstStyle/>
        <a:p>
          <a:endParaRPr lang="en-US"/>
        </a:p>
      </dgm:t>
    </dgm:pt>
    <dgm:pt modelId="{F861E2FE-D39F-43CF-8C7D-B7BE47D0B0A8}">
      <dgm:prSet/>
      <dgm:spPr/>
      <dgm:t>
        <a:bodyPr/>
        <a:lstStyle/>
        <a:p>
          <a:r>
            <a:rPr lang="en-GB" dirty="0"/>
            <a:t>R rate England – 0.8-1.1</a:t>
          </a:r>
          <a:endParaRPr lang="en-US" dirty="0"/>
        </a:p>
      </dgm:t>
    </dgm:pt>
    <dgm:pt modelId="{A013AA3A-DBCF-4025-8EF1-688D63A1DA22}" type="parTrans" cxnId="{67060966-9925-4BF4-9869-47013DAD59E9}">
      <dgm:prSet/>
      <dgm:spPr/>
      <dgm:t>
        <a:bodyPr/>
        <a:lstStyle/>
        <a:p>
          <a:endParaRPr lang="en-US"/>
        </a:p>
      </dgm:t>
    </dgm:pt>
    <dgm:pt modelId="{3F4F8F4C-D207-47A1-BA4F-E97A22C64C50}" type="sibTrans" cxnId="{67060966-9925-4BF4-9869-47013DAD59E9}">
      <dgm:prSet/>
      <dgm:spPr/>
      <dgm:t>
        <a:bodyPr/>
        <a:lstStyle/>
        <a:p>
          <a:endParaRPr lang="en-US"/>
        </a:p>
      </dgm:t>
    </dgm:pt>
    <dgm:pt modelId="{4E7E4D81-5EB8-43D1-BC08-1C38379BBE20}">
      <dgm:prSet/>
      <dgm:spPr/>
      <dgm:t>
        <a:bodyPr/>
        <a:lstStyle/>
        <a:p>
          <a:r>
            <a:rPr lang="en-GB" dirty="0"/>
            <a:t>R rate range 0.8-1.1</a:t>
          </a:r>
          <a:endParaRPr lang="en-US" dirty="0"/>
        </a:p>
      </dgm:t>
    </dgm:pt>
    <dgm:pt modelId="{E3C6DFB0-6404-4412-8155-C11D69117F2C}" type="parTrans" cxnId="{D6FF9C6A-4305-4E0F-9A72-749D4194871A}">
      <dgm:prSet/>
      <dgm:spPr/>
      <dgm:t>
        <a:bodyPr/>
        <a:lstStyle/>
        <a:p>
          <a:endParaRPr lang="en-US"/>
        </a:p>
      </dgm:t>
    </dgm:pt>
    <dgm:pt modelId="{A8A18801-30A0-4415-BB45-F9C0BDA932F8}" type="sibTrans" cxnId="{D6FF9C6A-4305-4E0F-9A72-749D4194871A}">
      <dgm:prSet/>
      <dgm:spPr/>
      <dgm:t>
        <a:bodyPr/>
        <a:lstStyle/>
        <a:p>
          <a:endParaRPr lang="en-US"/>
        </a:p>
      </dgm:t>
    </dgm:pt>
    <dgm:pt modelId="{05187741-B001-4CE1-BC7A-684BFCA02E6C}">
      <dgm:prSet/>
      <dgm:spPr/>
      <dgm:t>
        <a:bodyPr/>
        <a:lstStyle/>
        <a:p>
          <a:r>
            <a:rPr lang="en-GB" dirty="0"/>
            <a:t>84.7% both vaccines – 12+ years</a:t>
          </a:r>
          <a:endParaRPr lang="en-US" dirty="0"/>
        </a:p>
      </dgm:t>
    </dgm:pt>
    <dgm:pt modelId="{2065C68F-2A71-47DC-A63B-0043BD9739B3}" type="parTrans" cxnId="{B335BBDD-384C-4781-BE4A-F45DE320ABE9}">
      <dgm:prSet/>
      <dgm:spPr/>
      <dgm:t>
        <a:bodyPr/>
        <a:lstStyle/>
        <a:p>
          <a:endParaRPr lang="en-US"/>
        </a:p>
      </dgm:t>
    </dgm:pt>
    <dgm:pt modelId="{447F4211-324C-43E1-BDF7-5A91B3198BB0}" type="sibTrans" cxnId="{B335BBDD-384C-4781-BE4A-F45DE320ABE9}">
      <dgm:prSet/>
      <dgm:spPr/>
      <dgm:t>
        <a:bodyPr/>
        <a:lstStyle/>
        <a:p>
          <a:endParaRPr lang="en-US"/>
        </a:p>
      </dgm:t>
    </dgm:pt>
    <dgm:pt modelId="{06C38ADB-D232-4E24-895C-7E82F4F50B43}">
      <dgm:prSet/>
      <dgm:spPr/>
      <dgm:t>
        <a:bodyPr/>
        <a:lstStyle/>
        <a:p>
          <a:r>
            <a:rPr lang="en-GB" dirty="0"/>
            <a:t>65.6% eligible had their booster or third dose</a:t>
          </a:r>
          <a:endParaRPr lang="en-US" dirty="0"/>
        </a:p>
      </dgm:t>
    </dgm:pt>
    <dgm:pt modelId="{5BCB3F56-4877-4FE1-9907-F09CF731243E}" type="parTrans" cxnId="{07B8AA42-BC55-43B2-81D7-AD85C7FA8EFC}">
      <dgm:prSet/>
      <dgm:spPr/>
      <dgm:t>
        <a:bodyPr/>
        <a:lstStyle/>
        <a:p>
          <a:endParaRPr lang="en-US"/>
        </a:p>
      </dgm:t>
    </dgm:pt>
    <dgm:pt modelId="{75C402D9-327F-44C4-9198-AC11C00CBCD8}" type="sibTrans" cxnId="{07B8AA42-BC55-43B2-81D7-AD85C7FA8EFC}">
      <dgm:prSet/>
      <dgm:spPr/>
      <dgm:t>
        <a:bodyPr/>
        <a:lstStyle/>
        <a:p>
          <a:endParaRPr lang="en-US"/>
        </a:p>
      </dgm:t>
    </dgm:pt>
    <dgm:pt modelId="{E27BF449-4215-466A-A88E-7C3040ADA108}">
      <dgm:prSet/>
      <dgm:spPr/>
      <dgm:t>
        <a:bodyPr/>
        <a:lstStyle/>
        <a:p>
          <a:r>
            <a:rPr lang="en-GB" dirty="0"/>
            <a:t>45-49K positive cases 11.2.22</a:t>
          </a:r>
          <a:endParaRPr lang="en-US" dirty="0"/>
        </a:p>
      </dgm:t>
    </dgm:pt>
    <dgm:pt modelId="{7580A806-1D98-4119-B662-CEF7A5E35711}" type="parTrans" cxnId="{0DB5BD91-F656-4665-A396-FEAE5076F2DC}">
      <dgm:prSet/>
      <dgm:spPr/>
      <dgm:t>
        <a:bodyPr/>
        <a:lstStyle/>
        <a:p>
          <a:endParaRPr lang="en-US"/>
        </a:p>
      </dgm:t>
    </dgm:pt>
    <dgm:pt modelId="{68D3DD51-3F27-4472-9C45-BF6E5825752E}" type="sibTrans" cxnId="{0DB5BD91-F656-4665-A396-FEAE5076F2DC}">
      <dgm:prSet/>
      <dgm:spPr/>
      <dgm:t>
        <a:bodyPr/>
        <a:lstStyle/>
        <a:p>
          <a:endParaRPr lang="en-US"/>
        </a:p>
      </dgm:t>
    </dgm:pt>
    <dgm:pt modelId="{A752107F-399C-48AA-93FF-4EE794CC0CBA}">
      <dgm:prSet/>
      <dgm:spPr/>
      <dgm:t>
        <a:bodyPr/>
        <a:lstStyle/>
        <a:p>
          <a:r>
            <a:rPr lang="en-US" dirty="0"/>
            <a:t>167 deaths UK 11.2.22</a:t>
          </a:r>
        </a:p>
      </dgm:t>
    </dgm:pt>
    <dgm:pt modelId="{F1C1118A-CE19-4098-B5BB-44A779FDC040}" type="parTrans" cxnId="{684C9650-AED8-4F8F-BB7C-F88BB6DAEB64}">
      <dgm:prSet/>
      <dgm:spPr/>
      <dgm:t>
        <a:bodyPr/>
        <a:lstStyle/>
        <a:p>
          <a:endParaRPr lang="en-US"/>
        </a:p>
      </dgm:t>
    </dgm:pt>
    <dgm:pt modelId="{4D8C8572-A7C9-4FD6-A579-7CA18431BB84}" type="sibTrans" cxnId="{684C9650-AED8-4F8F-BB7C-F88BB6DAEB64}">
      <dgm:prSet/>
      <dgm:spPr/>
      <dgm:t>
        <a:bodyPr/>
        <a:lstStyle/>
        <a:p>
          <a:endParaRPr lang="en-US"/>
        </a:p>
      </dgm:t>
    </dgm:pt>
    <dgm:pt modelId="{78761358-E6D0-4AC7-B84A-F66D8EC3D19E}">
      <dgm:prSet/>
      <dgm:spPr/>
      <dgm:t>
        <a:bodyPr/>
        <a:lstStyle/>
        <a:p>
          <a:r>
            <a:rPr lang="en-GB" dirty="0"/>
            <a:t>Approx.1400 admissions per day</a:t>
          </a:r>
          <a:endParaRPr lang="en-US" dirty="0"/>
        </a:p>
      </dgm:t>
    </dgm:pt>
    <dgm:pt modelId="{4A08275C-D1EB-4E60-B9EA-461A75F501CA}" type="parTrans" cxnId="{AFDF4FC5-0B9E-4DFC-B4BC-78E5EDC68D39}">
      <dgm:prSet/>
      <dgm:spPr/>
      <dgm:t>
        <a:bodyPr/>
        <a:lstStyle/>
        <a:p>
          <a:endParaRPr lang="en-US"/>
        </a:p>
      </dgm:t>
    </dgm:pt>
    <dgm:pt modelId="{6EAD573E-5C2E-4398-AA81-1E08F52CD137}" type="sibTrans" cxnId="{AFDF4FC5-0B9E-4DFC-B4BC-78E5EDC68D39}">
      <dgm:prSet/>
      <dgm:spPr/>
      <dgm:t>
        <a:bodyPr/>
        <a:lstStyle/>
        <a:p>
          <a:endParaRPr lang="en-US"/>
        </a:p>
      </dgm:t>
    </dgm:pt>
    <dgm:pt modelId="{CD29C812-C809-429F-8E10-6DB0D5761C9A}" type="pres">
      <dgm:prSet presAssocID="{CB08E3DA-2727-46FA-A2CC-545F3983BCA4}" presName="linear" presStyleCnt="0">
        <dgm:presLayoutVars>
          <dgm:animLvl val="lvl"/>
          <dgm:resizeHandles val="exact"/>
        </dgm:presLayoutVars>
      </dgm:prSet>
      <dgm:spPr/>
    </dgm:pt>
    <dgm:pt modelId="{04772D1F-C128-47C4-A1CA-C5C2B15C8DC1}" type="pres">
      <dgm:prSet presAssocID="{DE5FD1C1-E2DB-4291-82E9-8B3284322E5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5EA6ED9-55FF-4337-8CE4-F7CD1B892620}" type="pres">
      <dgm:prSet presAssocID="{0208A939-093F-48DD-BC81-D3071B73818D}" presName="spacer" presStyleCnt="0"/>
      <dgm:spPr/>
    </dgm:pt>
    <dgm:pt modelId="{002C8B76-B990-46C2-A0A4-DDAD2601BF2F}" type="pres">
      <dgm:prSet presAssocID="{F861E2FE-D39F-43CF-8C7D-B7BE47D0B0A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4D92B3E-9732-41AA-8303-A304360B54E1}" type="pres">
      <dgm:prSet presAssocID="{3F4F8F4C-D207-47A1-BA4F-E97A22C64C50}" presName="spacer" presStyleCnt="0"/>
      <dgm:spPr/>
    </dgm:pt>
    <dgm:pt modelId="{75EF54F8-E1AC-4F26-B509-393AE5CD3E37}" type="pres">
      <dgm:prSet presAssocID="{4E7E4D81-5EB8-43D1-BC08-1C38379BBE2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6429A9-C883-4BE0-84B9-9CF74A7227CD}" type="pres">
      <dgm:prSet presAssocID="{A8A18801-30A0-4415-BB45-F9C0BDA932F8}" presName="spacer" presStyleCnt="0"/>
      <dgm:spPr/>
    </dgm:pt>
    <dgm:pt modelId="{0B2FD06C-B2ED-4D0B-9966-B0B9CE3FFABD}" type="pres">
      <dgm:prSet presAssocID="{05187741-B001-4CE1-BC7A-684BFCA02E6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06238F4-C22C-4709-B82D-D408055BF245}" type="pres">
      <dgm:prSet presAssocID="{447F4211-324C-43E1-BDF7-5A91B3198BB0}" presName="spacer" presStyleCnt="0"/>
      <dgm:spPr/>
    </dgm:pt>
    <dgm:pt modelId="{6E7CEEF4-5002-4CD6-AB23-401909D3E035}" type="pres">
      <dgm:prSet presAssocID="{06C38ADB-D232-4E24-895C-7E82F4F50B4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65C681B-B434-4F93-8F26-88CE6F963378}" type="pres">
      <dgm:prSet presAssocID="{75C402D9-327F-44C4-9198-AC11C00CBCD8}" presName="spacer" presStyleCnt="0"/>
      <dgm:spPr/>
    </dgm:pt>
    <dgm:pt modelId="{0CFBC21E-63FD-4B94-AD58-C5306F80095A}" type="pres">
      <dgm:prSet presAssocID="{E27BF449-4215-466A-A88E-7C3040ADA10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EBC4E8A-6A74-4A07-8710-111DB1339B99}" type="pres">
      <dgm:prSet presAssocID="{68D3DD51-3F27-4472-9C45-BF6E5825752E}" presName="spacer" presStyleCnt="0"/>
      <dgm:spPr/>
    </dgm:pt>
    <dgm:pt modelId="{F750667C-BB27-4AF6-A73A-D6D1C516BB32}" type="pres">
      <dgm:prSet presAssocID="{A752107F-399C-48AA-93FF-4EE794CC0C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6BE5D53-CF89-4739-B6E6-CB854DBF045C}" type="pres">
      <dgm:prSet presAssocID="{4D8C8572-A7C9-4FD6-A579-7CA18431BB84}" presName="spacer" presStyleCnt="0"/>
      <dgm:spPr/>
    </dgm:pt>
    <dgm:pt modelId="{A869EF0B-2308-43B4-B0BD-BCC7EC482E25}" type="pres">
      <dgm:prSet presAssocID="{78761358-E6D0-4AC7-B84A-F66D8EC3D19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82A6716-F1D1-4E9C-9D78-78AF53F8758C}" type="presOf" srcId="{78761358-E6D0-4AC7-B84A-F66D8EC3D19E}" destId="{A869EF0B-2308-43B4-B0BD-BCC7EC482E25}" srcOrd="0" destOrd="0" presId="urn:microsoft.com/office/officeart/2005/8/layout/vList2"/>
    <dgm:cxn modelId="{66DB6317-F777-4177-84BF-A38F2BB42357}" type="presOf" srcId="{A752107F-399C-48AA-93FF-4EE794CC0CBA}" destId="{F750667C-BB27-4AF6-A73A-D6D1C516BB32}" srcOrd="0" destOrd="0" presId="urn:microsoft.com/office/officeart/2005/8/layout/vList2"/>
    <dgm:cxn modelId="{07B8AA42-BC55-43B2-81D7-AD85C7FA8EFC}" srcId="{CB08E3DA-2727-46FA-A2CC-545F3983BCA4}" destId="{06C38ADB-D232-4E24-895C-7E82F4F50B43}" srcOrd="4" destOrd="0" parTransId="{5BCB3F56-4877-4FE1-9907-F09CF731243E}" sibTransId="{75C402D9-327F-44C4-9198-AC11C00CBCD8}"/>
    <dgm:cxn modelId="{CDBDF164-9E2A-45B7-BBE1-3F0480B3AB50}" type="presOf" srcId="{05187741-B001-4CE1-BC7A-684BFCA02E6C}" destId="{0B2FD06C-B2ED-4D0B-9966-B0B9CE3FFABD}" srcOrd="0" destOrd="0" presId="urn:microsoft.com/office/officeart/2005/8/layout/vList2"/>
    <dgm:cxn modelId="{67060966-9925-4BF4-9869-47013DAD59E9}" srcId="{CB08E3DA-2727-46FA-A2CC-545F3983BCA4}" destId="{F861E2FE-D39F-43CF-8C7D-B7BE47D0B0A8}" srcOrd="1" destOrd="0" parTransId="{A013AA3A-DBCF-4025-8EF1-688D63A1DA22}" sibTransId="{3F4F8F4C-D207-47A1-BA4F-E97A22C64C50}"/>
    <dgm:cxn modelId="{9F38C647-B5A2-4718-BE96-A511A71D5071}" type="presOf" srcId="{06C38ADB-D232-4E24-895C-7E82F4F50B43}" destId="{6E7CEEF4-5002-4CD6-AB23-401909D3E035}" srcOrd="0" destOrd="0" presId="urn:microsoft.com/office/officeart/2005/8/layout/vList2"/>
    <dgm:cxn modelId="{2C15776A-49ED-4074-9C10-FD3C1A180E66}" type="presOf" srcId="{4E7E4D81-5EB8-43D1-BC08-1C38379BBE20}" destId="{75EF54F8-E1AC-4F26-B509-393AE5CD3E37}" srcOrd="0" destOrd="0" presId="urn:microsoft.com/office/officeart/2005/8/layout/vList2"/>
    <dgm:cxn modelId="{D6FF9C6A-4305-4E0F-9A72-749D4194871A}" srcId="{CB08E3DA-2727-46FA-A2CC-545F3983BCA4}" destId="{4E7E4D81-5EB8-43D1-BC08-1C38379BBE20}" srcOrd="2" destOrd="0" parTransId="{E3C6DFB0-6404-4412-8155-C11D69117F2C}" sibTransId="{A8A18801-30A0-4415-BB45-F9C0BDA932F8}"/>
    <dgm:cxn modelId="{EAF76250-88E7-4AC5-B0C3-3BBEC210536E}" type="presOf" srcId="{DE5FD1C1-E2DB-4291-82E9-8B3284322E51}" destId="{04772D1F-C128-47C4-A1CA-C5C2B15C8DC1}" srcOrd="0" destOrd="0" presId="urn:microsoft.com/office/officeart/2005/8/layout/vList2"/>
    <dgm:cxn modelId="{684C9650-AED8-4F8F-BB7C-F88BB6DAEB64}" srcId="{CB08E3DA-2727-46FA-A2CC-545F3983BCA4}" destId="{A752107F-399C-48AA-93FF-4EE794CC0CBA}" srcOrd="6" destOrd="0" parTransId="{F1C1118A-CE19-4098-B5BB-44A779FDC040}" sibTransId="{4D8C8572-A7C9-4FD6-A579-7CA18431BB84}"/>
    <dgm:cxn modelId="{6C6FF672-E4BD-4485-9C71-53456663BD6D}" type="presOf" srcId="{F861E2FE-D39F-43CF-8C7D-B7BE47D0B0A8}" destId="{002C8B76-B990-46C2-A0A4-DDAD2601BF2F}" srcOrd="0" destOrd="0" presId="urn:microsoft.com/office/officeart/2005/8/layout/vList2"/>
    <dgm:cxn modelId="{B03CDD86-AC90-4BD8-B8D8-1E47D2637D98}" srcId="{CB08E3DA-2727-46FA-A2CC-545F3983BCA4}" destId="{DE5FD1C1-E2DB-4291-82E9-8B3284322E51}" srcOrd="0" destOrd="0" parTransId="{3818174E-A831-49F7-8A7B-86B79A226230}" sibTransId="{0208A939-093F-48DD-BC81-D3071B73818D}"/>
    <dgm:cxn modelId="{0DB5BD91-F656-4665-A396-FEAE5076F2DC}" srcId="{CB08E3DA-2727-46FA-A2CC-545F3983BCA4}" destId="{E27BF449-4215-466A-A88E-7C3040ADA108}" srcOrd="5" destOrd="0" parTransId="{7580A806-1D98-4119-B662-CEF7A5E35711}" sibTransId="{68D3DD51-3F27-4472-9C45-BF6E5825752E}"/>
    <dgm:cxn modelId="{70CCA3A0-05EB-4DB9-A635-2861852CBC13}" type="presOf" srcId="{E27BF449-4215-466A-A88E-7C3040ADA108}" destId="{0CFBC21E-63FD-4B94-AD58-C5306F80095A}" srcOrd="0" destOrd="0" presId="urn:microsoft.com/office/officeart/2005/8/layout/vList2"/>
    <dgm:cxn modelId="{502E66BE-0EA2-4B6E-87C0-6C61D4FD9656}" type="presOf" srcId="{CB08E3DA-2727-46FA-A2CC-545F3983BCA4}" destId="{CD29C812-C809-429F-8E10-6DB0D5761C9A}" srcOrd="0" destOrd="0" presId="urn:microsoft.com/office/officeart/2005/8/layout/vList2"/>
    <dgm:cxn modelId="{AFDF4FC5-0B9E-4DFC-B4BC-78E5EDC68D39}" srcId="{CB08E3DA-2727-46FA-A2CC-545F3983BCA4}" destId="{78761358-E6D0-4AC7-B84A-F66D8EC3D19E}" srcOrd="7" destOrd="0" parTransId="{4A08275C-D1EB-4E60-B9EA-461A75F501CA}" sibTransId="{6EAD573E-5C2E-4398-AA81-1E08F52CD137}"/>
    <dgm:cxn modelId="{B335BBDD-384C-4781-BE4A-F45DE320ABE9}" srcId="{CB08E3DA-2727-46FA-A2CC-545F3983BCA4}" destId="{05187741-B001-4CE1-BC7A-684BFCA02E6C}" srcOrd="3" destOrd="0" parTransId="{2065C68F-2A71-47DC-A63B-0043BD9739B3}" sibTransId="{447F4211-324C-43E1-BDF7-5A91B3198BB0}"/>
    <dgm:cxn modelId="{C7D087D2-4218-4E66-88FC-79134E96E6F3}" type="presParOf" srcId="{CD29C812-C809-429F-8E10-6DB0D5761C9A}" destId="{04772D1F-C128-47C4-A1CA-C5C2B15C8DC1}" srcOrd="0" destOrd="0" presId="urn:microsoft.com/office/officeart/2005/8/layout/vList2"/>
    <dgm:cxn modelId="{14EA3F0D-31EC-4915-BCC1-CA91158A06F5}" type="presParOf" srcId="{CD29C812-C809-429F-8E10-6DB0D5761C9A}" destId="{65EA6ED9-55FF-4337-8CE4-F7CD1B892620}" srcOrd="1" destOrd="0" presId="urn:microsoft.com/office/officeart/2005/8/layout/vList2"/>
    <dgm:cxn modelId="{450BFAB7-43A6-4790-9904-1801C86EAB9D}" type="presParOf" srcId="{CD29C812-C809-429F-8E10-6DB0D5761C9A}" destId="{002C8B76-B990-46C2-A0A4-DDAD2601BF2F}" srcOrd="2" destOrd="0" presId="urn:microsoft.com/office/officeart/2005/8/layout/vList2"/>
    <dgm:cxn modelId="{3DB832DB-BE01-488D-B12E-3C0B3E315F90}" type="presParOf" srcId="{CD29C812-C809-429F-8E10-6DB0D5761C9A}" destId="{E4D92B3E-9732-41AA-8303-A304360B54E1}" srcOrd="3" destOrd="0" presId="urn:microsoft.com/office/officeart/2005/8/layout/vList2"/>
    <dgm:cxn modelId="{1EF942D8-4D3C-4730-A407-D7D5C64D3DE6}" type="presParOf" srcId="{CD29C812-C809-429F-8E10-6DB0D5761C9A}" destId="{75EF54F8-E1AC-4F26-B509-393AE5CD3E37}" srcOrd="4" destOrd="0" presId="urn:microsoft.com/office/officeart/2005/8/layout/vList2"/>
    <dgm:cxn modelId="{2DF12105-BFE5-4234-BB3C-BE0B5977C93E}" type="presParOf" srcId="{CD29C812-C809-429F-8E10-6DB0D5761C9A}" destId="{906429A9-C883-4BE0-84B9-9CF74A7227CD}" srcOrd="5" destOrd="0" presId="urn:microsoft.com/office/officeart/2005/8/layout/vList2"/>
    <dgm:cxn modelId="{AD3175F5-D7D6-428F-810C-FD7E432A692E}" type="presParOf" srcId="{CD29C812-C809-429F-8E10-6DB0D5761C9A}" destId="{0B2FD06C-B2ED-4D0B-9966-B0B9CE3FFABD}" srcOrd="6" destOrd="0" presId="urn:microsoft.com/office/officeart/2005/8/layout/vList2"/>
    <dgm:cxn modelId="{5059508A-DA65-49D2-998C-44D060868567}" type="presParOf" srcId="{CD29C812-C809-429F-8E10-6DB0D5761C9A}" destId="{906238F4-C22C-4709-B82D-D408055BF245}" srcOrd="7" destOrd="0" presId="urn:microsoft.com/office/officeart/2005/8/layout/vList2"/>
    <dgm:cxn modelId="{1151AB3F-A66A-49CA-BBCB-6322C18724D7}" type="presParOf" srcId="{CD29C812-C809-429F-8E10-6DB0D5761C9A}" destId="{6E7CEEF4-5002-4CD6-AB23-401909D3E035}" srcOrd="8" destOrd="0" presId="urn:microsoft.com/office/officeart/2005/8/layout/vList2"/>
    <dgm:cxn modelId="{5D0D4392-44BB-47D6-825C-CDB7259D4436}" type="presParOf" srcId="{CD29C812-C809-429F-8E10-6DB0D5761C9A}" destId="{065C681B-B434-4F93-8F26-88CE6F963378}" srcOrd="9" destOrd="0" presId="urn:microsoft.com/office/officeart/2005/8/layout/vList2"/>
    <dgm:cxn modelId="{CB5F70DB-4A11-4464-872C-44190F3F264A}" type="presParOf" srcId="{CD29C812-C809-429F-8E10-6DB0D5761C9A}" destId="{0CFBC21E-63FD-4B94-AD58-C5306F80095A}" srcOrd="10" destOrd="0" presId="urn:microsoft.com/office/officeart/2005/8/layout/vList2"/>
    <dgm:cxn modelId="{DC3E5FF3-2FF6-4C94-8A2B-0D40D53E5506}" type="presParOf" srcId="{CD29C812-C809-429F-8E10-6DB0D5761C9A}" destId="{7EBC4E8A-6A74-4A07-8710-111DB1339B99}" srcOrd="11" destOrd="0" presId="urn:microsoft.com/office/officeart/2005/8/layout/vList2"/>
    <dgm:cxn modelId="{DE70FF38-2508-48B0-AB83-ED18644A8CC8}" type="presParOf" srcId="{CD29C812-C809-429F-8E10-6DB0D5761C9A}" destId="{F750667C-BB27-4AF6-A73A-D6D1C516BB32}" srcOrd="12" destOrd="0" presId="urn:microsoft.com/office/officeart/2005/8/layout/vList2"/>
    <dgm:cxn modelId="{8AF270F0-5CB8-4BAB-A57B-6248FCBD431E}" type="presParOf" srcId="{CD29C812-C809-429F-8E10-6DB0D5761C9A}" destId="{36BE5D53-CF89-4739-B6E6-CB854DBF045C}" srcOrd="13" destOrd="0" presId="urn:microsoft.com/office/officeart/2005/8/layout/vList2"/>
    <dgm:cxn modelId="{1F4C9567-82D6-498D-AD4D-0F29508AFC7C}" type="presParOf" srcId="{CD29C812-C809-429F-8E10-6DB0D5761C9A}" destId="{A869EF0B-2308-43B4-B0BD-BCC7EC482E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2D1F-C128-47C4-A1CA-C5C2B15C8DC1}">
      <dsp:nvSpPr>
        <dsp:cNvPr id="0" name=""/>
        <dsp:cNvSpPr/>
      </dsp:nvSpPr>
      <dsp:spPr>
        <a:xfrm>
          <a:off x="0" y="3811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11.2.22 rounded data</a:t>
          </a:r>
          <a:endParaRPr lang="en-US" sz="3000" kern="1200" dirty="0"/>
        </a:p>
      </dsp:txBody>
      <dsp:txXfrm>
        <a:off x="35125" y="73236"/>
        <a:ext cx="8323092" cy="649299"/>
      </dsp:txXfrm>
    </dsp:sp>
    <dsp:sp modelId="{002C8B76-B990-46C2-A0A4-DDAD2601BF2F}">
      <dsp:nvSpPr>
        <dsp:cNvPr id="0" name=""/>
        <dsp:cNvSpPr/>
      </dsp:nvSpPr>
      <dsp:spPr>
        <a:xfrm>
          <a:off x="0" y="84406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 rate England – 0.8-1.1</a:t>
          </a:r>
          <a:endParaRPr lang="en-US" sz="3000" kern="1200" dirty="0"/>
        </a:p>
      </dsp:txBody>
      <dsp:txXfrm>
        <a:off x="35125" y="879186"/>
        <a:ext cx="8323092" cy="649299"/>
      </dsp:txXfrm>
    </dsp:sp>
    <dsp:sp modelId="{75EF54F8-E1AC-4F26-B509-393AE5CD3E37}">
      <dsp:nvSpPr>
        <dsp:cNvPr id="0" name=""/>
        <dsp:cNvSpPr/>
      </dsp:nvSpPr>
      <dsp:spPr>
        <a:xfrm>
          <a:off x="0" y="165001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 rate range 0.8-1.1</a:t>
          </a:r>
          <a:endParaRPr lang="en-US" sz="3000" kern="1200" dirty="0"/>
        </a:p>
      </dsp:txBody>
      <dsp:txXfrm>
        <a:off x="35125" y="1685136"/>
        <a:ext cx="8323092" cy="649299"/>
      </dsp:txXfrm>
    </dsp:sp>
    <dsp:sp modelId="{0B2FD06C-B2ED-4D0B-9966-B0B9CE3FFABD}">
      <dsp:nvSpPr>
        <dsp:cNvPr id="0" name=""/>
        <dsp:cNvSpPr/>
      </dsp:nvSpPr>
      <dsp:spPr>
        <a:xfrm>
          <a:off x="0" y="245596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84.7% both vaccines – 12+ years</a:t>
          </a:r>
          <a:endParaRPr lang="en-US" sz="3000" kern="1200" dirty="0"/>
        </a:p>
      </dsp:txBody>
      <dsp:txXfrm>
        <a:off x="35125" y="2491086"/>
        <a:ext cx="8323092" cy="649299"/>
      </dsp:txXfrm>
    </dsp:sp>
    <dsp:sp modelId="{6E7CEEF4-5002-4CD6-AB23-401909D3E035}">
      <dsp:nvSpPr>
        <dsp:cNvPr id="0" name=""/>
        <dsp:cNvSpPr/>
      </dsp:nvSpPr>
      <dsp:spPr>
        <a:xfrm>
          <a:off x="0" y="326191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65.6% eligible had their booster or third dose</a:t>
          </a:r>
          <a:endParaRPr lang="en-US" sz="3000" kern="1200" dirty="0"/>
        </a:p>
      </dsp:txBody>
      <dsp:txXfrm>
        <a:off x="35125" y="3297036"/>
        <a:ext cx="8323092" cy="649299"/>
      </dsp:txXfrm>
    </dsp:sp>
    <dsp:sp modelId="{0CFBC21E-63FD-4B94-AD58-C5306F80095A}">
      <dsp:nvSpPr>
        <dsp:cNvPr id="0" name=""/>
        <dsp:cNvSpPr/>
      </dsp:nvSpPr>
      <dsp:spPr>
        <a:xfrm>
          <a:off x="0" y="406786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45-49K positive cases 11.2.22</a:t>
          </a:r>
          <a:endParaRPr lang="en-US" sz="3000" kern="1200" dirty="0"/>
        </a:p>
      </dsp:txBody>
      <dsp:txXfrm>
        <a:off x="35125" y="4102986"/>
        <a:ext cx="8323092" cy="649299"/>
      </dsp:txXfrm>
    </dsp:sp>
    <dsp:sp modelId="{F750667C-BB27-4AF6-A73A-D6D1C516BB32}">
      <dsp:nvSpPr>
        <dsp:cNvPr id="0" name=""/>
        <dsp:cNvSpPr/>
      </dsp:nvSpPr>
      <dsp:spPr>
        <a:xfrm>
          <a:off x="0" y="487381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167 deaths UK 11.2.22</a:t>
          </a:r>
        </a:p>
      </dsp:txBody>
      <dsp:txXfrm>
        <a:off x="35125" y="4908936"/>
        <a:ext cx="8323092" cy="649299"/>
      </dsp:txXfrm>
    </dsp:sp>
    <dsp:sp modelId="{A869EF0B-2308-43B4-B0BD-BCC7EC482E25}">
      <dsp:nvSpPr>
        <dsp:cNvPr id="0" name=""/>
        <dsp:cNvSpPr/>
      </dsp:nvSpPr>
      <dsp:spPr>
        <a:xfrm>
          <a:off x="0" y="5679761"/>
          <a:ext cx="8393342" cy="71954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Approx.1400 admissions per day</a:t>
          </a:r>
          <a:endParaRPr lang="en-US" sz="3000" kern="1200" dirty="0"/>
        </a:p>
      </dsp:txBody>
      <dsp:txXfrm>
        <a:off x="35125" y="5714886"/>
        <a:ext cx="8323092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52F46CA-2A09-4DE3-AEBF-B56407A5CECB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FE15029-4DC9-4718-9A12-764315773B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 bed nos. England 144,000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15029-4DC9-4718-9A12-764315773BF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3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Impact on staffing throughout….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15029-4DC9-4718-9A12-764315773BF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6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442B-2D45-4BCB-BFB8-07BD1A3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495B-309F-403C-AD37-B856987B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92CE-F95C-4816-8F56-54E62F2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7E2F-DA3D-4695-8D18-6F3ED8209523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78D6-47BE-4A13-A573-6A9F12FD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5EF1-AF80-44CC-A057-DE5E4E68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9554-9235-48EE-83C0-D1AFC09F6E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A5D1-13D1-4894-B975-78128307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AED8F-6AB8-432B-ABE7-87828853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9E577-0331-4980-888D-13239266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D466-083C-45E9-82A0-0928F15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75F5-2B96-4E67-BE77-3AE6611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1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BEFC-228F-47FF-AF4A-D9103A41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2BD3-428A-456D-A267-55870138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180A-E5B3-41BD-AA00-61C10A5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2634-1E63-49FB-B856-FB9BDCC3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E11F-E02E-4667-BDA7-3679C17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1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5FD8-D5A4-4F8E-8FEB-C3CC2E32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0B866-42DA-476E-A4BA-9BB40D5A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7572-80E2-48CF-9D3C-A96932D2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6F07-2470-49E4-A6CB-D093837B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B89D-55C1-4F11-95D7-8BFBBAD9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4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09CB-BD86-443E-85AC-D325E99C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EE76-D022-48B4-9C1C-64F9F1403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93DDE-4220-43F2-924F-AD8D0722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2798-CEA4-4B85-92EB-56679433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CC90-B391-4CCE-8648-14C6A5E6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A85C-258D-4C03-8A92-83422AC8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8B03-56D8-4D52-B2E3-6B0264CC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CC583-2473-43CA-B29F-B825F44A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5318-509A-47CF-86C7-70A7B275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CF477-ECEA-4B5B-9703-E30651A24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C8FF2-E634-474E-B26C-5219DC151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AE406-2EF6-4A84-B9CD-B0BA150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BF7AB-C796-446A-B996-BE24F002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3606-C2FE-410E-B6B7-310AAB17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47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F1E9-FB2A-49B8-842B-4D00056A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5FCC9-5B22-41E9-9CF4-4057411C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212FC-F8B7-442B-963C-0BA74AD8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DD841-2170-4143-8B80-B2AAAAA3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5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82CED-9E4B-44B6-8E41-70C33196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B523C-437C-4B55-BC7E-158BAF8E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AC0D-1552-4F74-9A54-67193007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4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A55-44F4-460D-BAC4-856EB100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ABE-200C-448E-A4DB-EC60C64A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9F30B-913D-48B5-AFCC-77C2D1994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9F5C-8404-4E55-8ABD-3C6661E9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25ADF-3219-4C63-B2C7-491DA51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2F261-F5C9-4A10-86C3-EC93EC8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6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D654-0997-4D09-9392-BFC2FCD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EB3F5-E151-4D76-AB7A-E52A04615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E92FB-E1CA-4DE1-BE91-5490C6D1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E03A2-BFF8-4A85-88CC-0AF20907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DC28-65A7-4C29-B146-98641477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F8F6A-929F-4B12-9300-9EBAEFC7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57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B669-B70A-4C4E-A466-176BE022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508D6-BFDA-4902-A0FB-4B5AF399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ED4C-433A-425D-B521-E8D77B1F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BB3E-6371-4ED2-88E6-00217600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D5837-D969-4FA0-9821-D2BEFE55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98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C7FCE-EABB-46C3-A6F6-E0792568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BE50-7DB0-4C37-8C80-580798D77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3396-3ABA-4C37-A827-7E8FB5B2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1624-17EF-41C4-80D8-F3550FE0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D9FC-ABAA-484E-94B3-E5B28C62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0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50C33-79A2-4396-94C5-1C91C6F6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55F3-AADB-46B7-BE09-40197801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0EFB-E3AC-4433-BBB9-C454F99E0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5C1-B499-4C0C-9DA7-10ADC075FE8F}" type="datetimeFigureOut">
              <a:rPr lang="en-GB" smtClean="0"/>
              <a:t>13/02/2022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F9C9-CA00-4181-836F-7B9E1EF0B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F35B-D986-47F1-8257-227EAC635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britishacademy.ac.uk/publications/covid-decade-understanding-the-long-term-societal-impacts-of-covid-19/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10.1056/NEJMicm2023328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ADA1-2B73-4859-A52A-77A57874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44279"/>
            <a:ext cx="8689976" cy="172247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</a:rPr>
              <a:t>Living with Covid</a:t>
            </a:r>
            <a:br>
              <a:rPr lang="en-GB" sz="48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A9191-A872-4159-BE56-CBAFCF65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86014"/>
            <a:ext cx="8689976" cy="253686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RI  Continuing Professional Development </a:t>
            </a:r>
          </a:p>
          <a:p>
            <a:r>
              <a:rPr lang="en-GB" sz="3600" dirty="0">
                <a:solidFill>
                  <a:schemeClr val="tx1"/>
                </a:solidFill>
              </a:rPr>
              <a:t>15</a:t>
            </a:r>
            <a:r>
              <a:rPr lang="en-GB" sz="3600" baseline="30000" dirty="0">
                <a:solidFill>
                  <a:schemeClr val="tx1"/>
                </a:solidFill>
              </a:rPr>
              <a:t>th</a:t>
            </a:r>
            <a:r>
              <a:rPr lang="en-GB" sz="3600" dirty="0">
                <a:solidFill>
                  <a:schemeClr val="tx1"/>
                </a:solidFill>
              </a:rPr>
              <a:t> 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72718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8E21F-2928-4121-926A-52D5E5DE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Taking these factors into account…how will the following be impacted?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0EF5-53B1-4D7B-AF44-FF5D9216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dirty="0"/>
              <a:t>Placing</a:t>
            </a:r>
          </a:p>
          <a:p>
            <a:r>
              <a:rPr lang="en-GB" dirty="0"/>
              <a:t>Matching</a:t>
            </a:r>
          </a:p>
          <a:p>
            <a:r>
              <a:rPr lang="en-GB" dirty="0"/>
              <a:t>Impact risk assessments</a:t>
            </a:r>
          </a:p>
          <a:p>
            <a:r>
              <a:rPr lang="en-GB" dirty="0"/>
              <a:t>Statement of Purpose</a:t>
            </a:r>
          </a:p>
          <a:p>
            <a:r>
              <a:rPr lang="en-GB" dirty="0"/>
              <a:t>Access to education and alternative provisions</a:t>
            </a:r>
          </a:p>
          <a:p>
            <a:r>
              <a:rPr lang="en-GB" dirty="0"/>
              <a:t>Access to therapies etc</a:t>
            </a:r>
          </a:p>
          <a:p>
            <a:r>
              <a:rPr lang="en-GB" dirty="0"/>
              <a:t>Specialist staff / training ?</a:t>
            </a:r>
          </a:p>
          <a:p>
            <a:r>
              <a:rPr lang="en-GB" dirty="0"/>
              <a:t>On costs?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2332-E273-4A5E-9FC6-B8B8BA5E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Still to be decided and / or will have an influence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6472-27D8-4534-8068-AE928C7F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GB" dirty="0"/>
              <a:t>Long term booster roll out?</a:t>
            </a:r>
          </a:p>
          <a:p>
            <a:r>
              <a:rPr lang="en-GB" dirty="0"/>
              <a:t>Ongoing vaccination programme?</a:t>
            </a:r>
          </a:p>
          <a:p>
            <a:r>
              <a:rPr lang="en-GB" dirty="0"/>
              <a:t>Rescinding of the mandatory vaccination for those working with older people?</a:t>
            </a:r>
          </a:p>
          <a:p>
            <a:r>
              <a:rPr lang="en-GB" dirty="0"/>
              <a:t>Passing through Parliament of the rescinding of mandatory vaccination in health care? </a:t>
            </a:r>
          </a:p>
          <a:p>
            <a:r>
              <a:rPr lang="en-GB" dirty="0"/>
              <a:t>Understanding of the impact of vaccination fatigue in the population.</a:t>
            </a:r>
          </a:p>
          <a:p>
            <a:r>
              <a:rPr lang="en-GB" dirty="0"/>
              <a:t>New variants …….</a:t>
            </a:r>
          </a:p>
          <a:p>
            <a:r>
              <a:rPr lang="en-GB" dirty="0"/>
              <a:t>Inflation rate ? Cost of living rises? Minimum / living wage costs?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9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B593-5DBC-467D-96EC-E9619F9B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Key report and research identifying broad range of issues which will impact at personal , service , societal levels:-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47F7-24E6-4CC6-AFF2-E6A8F3BB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https://www.thebritishacademy.ac.uk/publications/covid-decade-understanding-the-long-term-societal-impacts-of-covid-19/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0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D10F5-F2D4-4D11-8B84-764CDBE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Nine areas of long term concern identified in the report...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C0FE-B29E-4EB4-AF7D-7BE18B94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97172"/>
            <a:ext cx="10905066" cy="487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dirty="0"/>
              <a:t>Increased importance of local communities </a:t>
            </a:r>
          </a:p>
          <a:p>
            <a:pPr marL="0" indent="0">
              <a:buNone/>
            </a:pPr>
            <a:r>
              <a:rPr lang="en-US" dirty="0"/>
              <a:t>2. Low and unstable levels of trust- government , media, politicians etc. </a:t>
            </a:r>
          </a:p>
          <a:p>
            <a:pPr marL="0" indent="0">
              <a:buNone/>
            </a:pPr>
            <a:r>
              <a:rPr lang="en-US" dirty="0"/>
              <a:t>3. Widening geographic inequalities </a:t>
            </a:r>
          </a:p>
          <a:p>
            <a:pPr marL="0" indent="0">
              <a:buNone/>
            </a:pPr>
            <a:r>
              <a:rPr lang="en-US" dirty="0"/>
              <a:t>4. Exacerbated structural inequalities</a:t>
            </a:r>
          </a:p>
          <a:p>
            <a:pPr marL="0" indent="0">
              <a:buNone/>
            </a:pPr>
            <a:r>
              <a:rPr lang="en-US" dirty="0"/>
              <a:t>5. Worsened health outcomes and growing health inequalities </a:t>
            </a:r>
          </a:p>
          <a:p>
            <a:pPr marL="0" indent="0">
              <a:buNone/>
            </a:pPr>
            <a:r>
              <a:rPr lang="en-US" dirty="0"/>
              <a:t>6. Greater awareness of the importance of mental health </a:t>
            </a:r>
          </a:p>
          <a:p>
            <a:pPr marL="0" indent="0">
              <a:buNone/>
            </a:pPr>
            <a:r>
              <a:rPr lang="en-US" dirty="0"/>
              <a:t>7. Pressure on revenue streams across the economy</a:t>
            </a:r>
          </a:p>
          <a:p>
            <a:pPr marL="0" indent="0">
              <a:buNone/>
            </a:pPr>
            <a:r>
              <a:rPr lang="en-US" dirty="0"/>
              <a:t>8. Rising unemployment and changing labour markets </a:t>
            </a:r>
          </a:p>
          <a:p>
            <a:pPr marL="0" indent="0">
              <a:buNone/>
            </a:pPr>
            <a:r>
              <a:rPr lang="en-US" dirty="0"/>
              <a:t>9. Renewed awareness of education and skills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7521A-0C51-42BF-942F-FCC222F1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What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CD45-FBDF-48C6-B4F3-66EA8D0B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Open discussion……</a:t>
            </a:r>
          </a:p>
          <a:p>
            <a:pPr marL="514350" indent="-514350">
              <a:buAutoNum type="arabicPeriod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8791-8405-422F-8B5D-12ECEBF6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12957"/>
            <a:ext cx="8481537" cy="836341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App. 1  Clinical conditions considered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25FBA2-4233-464D-BECC-EC3252168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083" y="1471961"/>
            <a:ext cx="11344379" cy="4970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6960" tIns="126960" rIns="0" bIns="12696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Clinical conditions list: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blood cancer (such as leukaemia, lymphoma or myeloma)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diabetes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dementia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heart problem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chest complaint or breathing difficulties, including bronchitis, emphysema or severe asthma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kidney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liver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lowered immunity due to disease or treatment (such as HIV infection, steroid medication, chemotherapy or radiotherapy)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3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41A8-307B-4F52-895E-77BD348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54" y="130969"/>
            <a:ext cx="5754696" cy="8280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Clinical conditions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0130-B3C7-449F-A5F4-F8F32057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8" y="1089973"/>
            <a:ext cx="11277600" cy="5544505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rheumatoid arthritis, lupus or psoriasis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liver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have had an organ transplant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had a stroke or a transient ischaemic attack (TIA)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neurological or muscle wasting condition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severe or profound learning disability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problem with your spleen, example sickle cell disease, or you have had your spleen removed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are seriously overweight (BMI of 40 and above)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are severely mentally ill</a:t>
            </a:r>
          </a:p>
          <a:p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F620-37BD-4A29-92C6-67B8D0EB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77"/>
          </a:xfrm>
        </p:spPr>
        <p:txBody>
          <a:bodyPr>
            <a:normAutofit/>
          </a:bodyPr>
          <a:lstStyle/>
          <a:p>
            <a:r>
              <a:rPr lang="en-GB" sz="3200" dirty="0"/>
              <a:t>App.2    Vaccine hesitancy….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85CD-B7C0-4977-BD15-4E55E033D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2820"/>
            <a:ext cx="5181600" cy="5765180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INDIVIDUAL AND SOCIAL GROUP INFLUENCES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Immunisation is a social norm VS immunisation is not needed/harmful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Beliefs , attitudes and motivation about health prevention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Knowledge and awareness of why/where/what/when vaccines are needed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Personal experience with and trust in health system and provider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Risks/benefits- as perceived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Experience with past 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FEA4A-3829-4F19-B7BC-0AA25293B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36702"/>
            <a:ext cx="5181600" cy="5240261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CONTEXTUAL INFLUENCES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family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socio-economic group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peer group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influential leaders and individuals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politics/policies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religion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culture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gender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social media.</a:t>
            </a:r>
          </a:p>
          <a:p>
            <a:pPr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018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8503-7317-4F1A-A06D-070CC4F3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Autofit/>
          </a:bodyPr>
          <a:lstStyle/>
          <a:p>
            <a:r>
              <a:rPr lang="en-GB" sz="3200" dirty="0"/>
              <a:t>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EC36-BBDD-4EBC-B30B-EDB4DE900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8576"/>
            <a:ext cx="5181600" cy="5028387"/>
          </a:xfrm>
        </p:spPr>
        <p:txBody>
          <a:bodyPr>
            <a:normAutofit fontScale="92500"/>
          </a:bodyPr>
          <a:lstStyle/>
          <a:p>
            <a:r>
              <a:rPr lang="en-GB" dirty="0"/>
              <a:t>VACCINE AND VACCINATION SPECIFIC ISSUES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Risk / benefit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Access to vaccination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Mode of administration/ delivery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Introduction of a new vaccine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Reliability of vaccine supply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Role of healthcare professionals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Any incentive to be vaccinated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Information and follow up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DC344-E881-4DE6-B3B3-84B3A008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2902"/>
          </a:xfrm>
        </p:spPr>
        <p:txBody>
          <a:bodyPr>
            <a:normAutofit fontScale="92500"/>
          </a:bodyPr>
          <a:lstStyle/>
          <a:p>
            <a:r>
              <a:rPr lang="en-GB" dirty="0"/>
              <a:t>Any others you can think of?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2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596BE9-4E27-424D-AC7D-81D57CDD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9" b="16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6A93446-1AF5-4C5F-8B89-16D84BB1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9" b="1671"/>
          <a:stretch/>
        </p:blipFill>
        <p:spPr>
          <a:xfrm>
            <a:off x="20" y="-15111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203C-3F59-48B2-9149-6DD2327F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423863"/>
          </a:xfrm>
        </p:spPr>
        <p:txBody>
          <a:bodyPr>
            <a:noAutofit/>
          </a:bodyPr>
          <a:lstStyle/>
          <a:p>
            <a:r>
              <a:rPr lang="en-GB" sz="2800" dirty="0"/>
              <a:t>The photo: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2A0F-347D-46AC-8CD5-E70DB458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are what are known as SARS-Cov-2 virions under electron microscopy on the cilia of cells in the human respiratory tract. The yellow is mucus, the red SARS Cov  2 , these are then sneezed , coughed out etc and spread – further in the individual or as droplets into the air for transfer etc. </a:t>
            </a: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Virions are the complete, infectious form of the virus released onto respiratory surfaces by infected host cells.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imaging research helps illustrate the incredibly high number of virions produced and released per cell inside the human respiratory system. The large viral burden is a source for spread of infection to multiple organs of an infected individual and likely mediates the high frequency of COVID-19 transmission to others. These images make a strong case for the use of masks by infected and uninfected individuals to limit SARS-CoV-2 transmission.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Reference: “SARS-CoV-2 Infection of Airway Cells” by Camille Ehre, Ph.D., 3 September 2020, </a:t>
            </a:r>
            <a:r>
              <a:rPr lang="en-GB" sz="2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England Journal of Medicine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DOI: 10.1056/NEJMicm2023328</a:t>
            </a:r>
            <a:endParaRPr lang="en-GB" sz="2200" b="1" u="sng" dirty="0">
              <a:solidFill>
                <a:srgbClr val="005A8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 100nm is the thickness of a sheet of plain A4 paper.. </a:t>
            </a: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Chris Freestone. Dialogue . 9.2020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2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vid: New Omicron variant not a disaster, says Sage scientist - BBC News">
            <a:extLst>
              <a:ext uri="{FF2B5EF4-FFF2-40B4-BE49-F238E27FC236}">
                <a16:creationId xmlns:a16="http://schemas.microsoft.com/office/drawing/2014/main" id="{F066CA5F-614A-46E5-A7EC-4A8ED137B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765" y="643467"/>
            <a:ext cx="594246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A9697-2119-4BC6-940A-A2852B7A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82981" y="1967266"/>
            <a:ext cx="45719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57E05-6BE1-4DA1-8BA1-39CC6A6D3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95383"/>
              </p:ext>
            </p:extLst>
          </p:nvPr>
        </p:nvGraphicFramePr>
        <p:xfrm>
          <a:off x="3607628" y="318976"/>
          <a:ext cx="8393342" cy="643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677D-E722-42CE-8C97-F4CDF8E6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For us to think about…… with changes in restrictions have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42B-8528-4858-96D1-00D36041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3845160"/>
          </a:xfrm>
        </p:spPr>
        <p:txBody>
          <a:bodyPr>
            <a:normAutofit/>
          </a:bodyPr>
          <a:lstStyle/>
          <a:p>
            <a:r>
              <a:rPr lang="en-GB" sz="2400" dirty="0"/>
              <a:t>Made sure you are aware of the changes</a:t>
            </a:r>
          </a:p>
          <a:p>
            <a:r>
              <a:rPr lang="en-GB" sz="2400" dirty="0"/>
              <a:t>Assessed whether as a home you are retaining key elements of managing risk e.g. visitors to the home</a:t>
            </a:r>
          </a:p>
          <a:p>
            <a:r>
              <a:rPr lang="en-GB" sz="2400" dirty="0"/>
              <a:t>Reviewed the local situation and made a local judgement ? </a:t>
            </a:r>
          </a:p>
          <a:p>
            <a:r>
              <a:rPr lang="en-GB" sz="2400" dirty="0"/>
              <a:t>Checked what is happening in the secondary schools young people attend – some are retaining masks in classrooms and half term is coming up. </a:t>
            </a:r>
          </a:p>
          <a:p>
            <a:r>
              <a:rPr lang="en-GB" sz="2400" dirty="0"/>
              <a:t>Discussed with children and young people-new protocols/ rules?</a:t>
            </a:r>
          </a:p>
          <a:p>
            <a:r>
              <a:rPr lang="en-GB" sz="2400" dirty="0"/>
              <a:t>We still have Omicron and Delta variants in circulation….. </a:t>
            </a:r>
          </a:p>
          <a:p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0DBA0-1E28-4865-A2CA-B91DE79E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/>
              <a:t>Changes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787D-BBBB-4A5B-8732-A22D4F20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400" dirty="0"/>
              <a:t>Possible  removal of the need to self isolate etc from end of February 2022- how are you going to manage this ? </a:t>
            </a:r>
          </a:p>
          <a:p>
            <a:r>
              <a:rPr lang="en-GB" sz="2400" dirty="0"/>
              <a:t>Ongoing use of lateral flow tests?</a:t>
            </a:r>
          </a:p>
          <a:p>
            <a:r>
              <a:rPr lang="en-GB" sz="2400" dirty="0"/>
              <a:t>Revised risk assessments ?</a:t>
            </a:r>
          </a:p>
          <a:p>
            <a:r>
              <a:rPr lang="en-GB" sz="2400" dirty="0"/>
              <a:t>Revised emergency plans and location review?</a:t>
            </a:r>
          </a:p>
          <a:p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0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1F8A2-C032-4074-A5BF-4FE13B60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Ongoing…….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2B44-8902-46AC-B6F0-2D37DD82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outcome of the pandemic for children and young people is said to be likely to “impact a generation.”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Issues to consider when young people come to you….</a:t>
            </a:r>
          </a:p>
          <a:p>
            <a:pPr>
              <a:buFontTx/>
              <a:buChar char="-"/>
            </a:pPr>
            <a:r>
              <a:rPr lang="en-GB" dirty="0"/>
              <a:t>Impact of safeguarding issues such as domestic abuse , neglect , poverty etc for children and families during this period</a:t>
            </a:r>
          </a:p>
          <a:p>
            <a:pPr>
              <a:buFontTx/>
              <a:buChar char="-"/>
            </a:pPr>
            <a:r>
              <a:rPr lang="en-GB" dirty="0"/>
              <a:t>over exposure to social media</a:t>
            </a:r>
          </a:p>
          <a:p>
            <a:pPr>
              <a:buFontTx/>
              <a:buChar char="-"/>
            </a:pPr>
            <a:r>
              <a:rPr lang="en-GB" dirty="0"/>
              <a:t>increased levels of self harm and suicidal ideation</a:t>
            </a:r>
          </a:p>
          <a:p>
            <a:pPr>
              <a:buFontTx/>
              <a:buChar char="-"/>
            </a:pPr>
            <a:r>
              <a:rPr lang="en-GB" dirty="0"/>
              <a:t>CCE, CSE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84394-B686-4F75-BE38-FD813828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GB" sz="3600" dirty="0"/>
              <a:t>Ongoing….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A3AB-17C9-431F-8B2D-B2B8A857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GB" sz="2400" dirty="0"/>
              <a:t>Schools are picking these up as well as the following patterns and trends:-</a:t>
            </a:r>
          </a:p>
          <a:p>
            <a:pPr>
              <a:buFontTx/>
              <a:buChar char="-"/>
            </a:pPr>
            <a:r>
              <a:rPr lang="en-GB" sz="2400" dirty="0"/>
              <a:t>Social and emotional regression</a:t>
            </a:r>
          </a:p>
          <a:p>
            <a:pPr>
              <a:buFontTx/>
              <a:buChar char="-"/>
            </a:pPr>
            <a:r>
              <a:rPr lang="en-GB" sz="2400" dirty="0"/>
              <a:t>Blurring of boundaries between home and school with home teaching and learning</a:t>
            </a:r>
          </a:p>
          <a:p>
            <a:pPr>
              <a:buFontTx/>
              <a:buChar char="-"/>
            </a:pPr>
            <a:r>
              <a:rPr lang="en-GB" sz="2400" dirty="0"/>
              <a:t>Disengagement with learning</a:t>
            </a:r>
          </a:p>
          <a:p>
            <a:pPr>
              <a:buFontTx/>
              <a:buChar char="-"/>
            </a:pPr>
            <a:r>
              <a:rPr lang="en-GB" sz="2400" dirty="0"/>
              <a:t>Uncertainty and anxiety in sitting public examinations. </a:t>
            </a:r>
          </a:p>
          <a:p>
            <a:pPr>
              <a:buFontTx/>
              <a:buChar char="-"/>
            </a:pPr>
            <a:r>
              <a:rPr lang="en-GB" sz="2400" dirty="0"/>
              <a:t>Deterioration in behaviours and responses especially for children and young people who have ADHD, ODD, ASD etc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3768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1054</Words>
  <Application>Microsoft Office PowerPoint</Application>
  <PresentationFormat>Widescreen</PresentationFormat>
  <Paragraphs>130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Tw Cen MT</vt:lpstr>
      <vt:lpstr>Droplet</vt:lpstr>
      <vt:lpstr>Office Theme</vt:lpstr>
      <vt:lpstr>Living with Covid </vt:lpstr>
      <vt:lpstr>PowerPoint Presentation</vt:lpstr>
      <vt:lpstr>The photo:</vt:lpstr>
      <vt:lpstr>PowerPoint Presentation</vt:lpstr>
      <vt:lpstr>update </vt:lpstr>
      <vt:lpstr>For us to think about…… with changes in restrictions have you?</vt:lpstr>
      <vt:lpstr>Changes to come</vt:lpstr>
      <vt:lpstr>Ongoing…….</vt:lpstr>
      <vt:lpstr>Ongoing….</vt:lpstr>
      <vt:lpstr>Taking these factors into account…how will the following be impacted?</vt:lpstr>
      <vt:lpstr>Still to be decided and / or will have an influence :</vt:lpstr>
      <vt:lpstr>Key report and research identifying broad range of issues which will impact at personal , service , societal levels:-</vt:lpstr>
      <vt:lpstr>Nine areas of long term concern identified in the report...</vt:lpstr>
      <vt:lpstr>What next? </vt:lpstr>
      <vt:lpstr>App. 1  Clinical conditions considered </vt:lpstr>
      <vt:lpstr>Clinical conditions considered</vt:lpstr>
      <vt:lpstr>App.2    Vaccine hesitancy….</vt:lpstr>
      <vt:lpstr>Vaccine hesitancy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Coronavirus/Covid 19</dc:title>
  <dc:creator>Christine Freestone</dc:creator>
  <cp:lastModifiedBy>Christine Freestone</cp:lastModifiedBy>
  <cp:revision>33</cp:revision>
  <cp:lastPrinted>2020-06-25T18:43:04Z</cp:lastPrinted>
  <dcterms:created xsi:type="dcterms:W3CDTF">2020-05-18T18:14:01Z</dcterms:created>
  <dcterms:modified xsi:type="dcterms:W3CDTF">2022-02-13T14:25:37Z</dcterms:modified>
</cp:coreProperties>
</file>