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7" r:id="rId3"/>
    <p:sldId id="258" r:id="rId4"/>
    <p:sldId id="312" r:id="rId5"/>
    <p:sldId id="315" r:id="rId6"/>
    <p:sldId id="316" r:id="rId7"/>
    <p:sldId id="318" r:id="rId8"/>
    <p:sldId id="501" r:id="rId9"/>
    <p:sldId id="352" r:id="rId10"/>
    <p:sldId id="500" r:id="rId11"/>
    <p:sldId id="301" r:id="rId12"/>
    <p:sldId id="49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690C6-1080-47CC-ACF7-0908E76FD50B}" v="8" dt="2021-10-03T15:51:22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43BCA-B51E-4E9F-83E0-AFD4EC5E3145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24565-ED0D-4B01-BB9A-A066D4C12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94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5.40-6.10 then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FBBDE2-F548-41BB-B229-4524D0A581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513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903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this a reflection of your culture – whole school and / or safeguarding culture?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459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can be shared by both the whole school culture and the safeguarding culture which must sit within it. </a:t>
            </a:r>
          </a:p>
          <a:p>
            <a:endParaRPr lang="en-GB" dirty="0"/>
          </a:p>
          <a:p>
            <a:r>
              <a:rPr lang="en-GB" dirty="0"/>
              <a:t>Within this should sit :</a:t>
            </a:r>
          </a:p>
          <a:p>
            <a:pPr marL="171450" indent="-171450">
              <a:buFontTx/>
              <a:buChar char="-"/>
            </a:pPr>
            <a:r>
              <a:rPr lang="en-GB" dirty="0"/>
              <a:t>leadership</a:t>
            </a:r>
          </a:p>
          <a:p>
            <a:pPr marL="171450" indent="-171450">
              <a:buFontTx/>
              <a:buChar char="-"/>
            </a:pPr>
            <a:r>
              <a:rPr lang="en-GB" dirty="0"/>
              <a:t>shared vision and values</a:t>
            </a:r>
          </a:p>
          <a:p>
            <a:pPr marL="171450" indent="-171450">
              <a:buFontTx/>
              <a:buChar char="-"/>
            </a:pPr>
            <a:r>
              <a:rPr lang="en-GB" dirty="0"/>
              <a:t>respect for children and young people</a:t>
            </a:r>
          </a:p>
          <a:p>
            <a:pPr marL="171450" indent="-171450">
              <a:buFontTx/>
              <a:buChar char="-"/>
            </a:pPr>
            <a:r>
              <a:rPr lang="en-GB" dirty="0"/>
              <a:t>positive modelling of behaviour by the adults</a:t>
            </a:r>
          </a:p>
          <a:p>
            <a:pPr marL="171450" indent="-171450">
              <a:buFontTx/>
              <a:buChar char="-"/>
            </a:pPr>
            <a:r>
              <a:rPr lang="en-GB" dirty="0"/>
              <a:t>being accessible to young people</a:t>
            </a:r>
          </a:p>
          <a:p>
            <a:pPr marL="171450" indent="-171450">
              <a:buFontTx/>
              <a:buChar char="-"/>
            </a:pPr>
            <a:r>
              <a:rPr lang="en-GB" dirty="0"/>
              <a:t>being trusted by young people</a:t>
            </a:r>
          </a:p>
          <a:p>
            <a:pPr marL="171450" indent="-171450">
              <a:buFontTx/>
              <a:buChar char="-"/>
            </a:pPr>
            <a:r>
              <a:rPr lang="en-GB" dirty="0"/>
              <a:t>personal awareness of one’s own bias , values , unconscious bias- reflection and correction if they do not align with the whole school culture. Need for training? 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Harvard model and associated documentation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72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 key stages</a:t>
            </a:r>
          </a:p>
          <a:p>
            <a:endParaRPr lang="en-GB" dirty="0"/>
          </a:p>
          <a:p>
            <a:r>
              <a:rPr lang="en-GB" dirty="0"/>
              <a:t>If patterns and behaviours expressed by adults are concerning or do not align with expectations- what happens?</a:t>
            </a:r>
          </a:p>
          <a:p>
            <a:endParaRPr lang="en-GB" dirty="0"/>
          </a:p>
          <a:p>
            <a:r>
              <a:rPr lang="en-GB" dirty="0"/>
              <a:t>Do you see a positive culture?</a:t>
            </a:r>
          </a:p>
          <a:p>
            <a:endParaRPr lang="en-GB" dirty="0"/>
          </a:p>
          <a:p>
            <a:r>
              <a:rPr lang="en-GB" dirty="0"/>
              <a:t>Harvard model      - range of surveys to test bias , assumptions and likely responses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906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Courtesy of McKinsey 7 S diagram 2016. Top 3 are easy to measure in a culture , the four “softer “ elements less so but can capture the elements related to the personal values , behaviours , responses of adults within both a safegaurding culture and wider school culture.</a:t>
            </a:r>
          </a:p>
          <a:p>
            <a:endParaRPr lang="en-GB" dirty="0"/>
          </a:p>
          <a:p>
            <a:r>
              <a:rPr lang="en-GB" dirty="0"/>
              <a:t>The model can also be sued very successfully in creating a positive safegaurding 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BBDE2-F548-41BB-B229-4524D0A581EB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16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FBBDE2-F548-41BB-B229-4524D0A581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464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S/g events</a:t>
            </a:r>
          </a:p>
          <a:p>
            <a:r>
              <a:rPr lang="en-GB" dirty="0"/>
              <a:t>Safer recruitment</a:t>
            </a:r>
          </a:p>
          <a:p>
            <a:r>
              <a:rPr lang="en-GB" dirty="0"/>
              <a:t>Loss of reputation</a:t>
            </a:r>
          </a:p>
          <a:p>
            <a:r>
              <a:rPr lang="en-GB" dirty="0"/>
              <a:t>Lack of leadership</a:t>
            </a:r>
          </a:p>
          <a:p>
            <a:r>
              <a:rPr lang="en-GB" dirty="0"/>
              <a:t>Silo working</a:t>
            </a:r>
          </a:p>
          <a:p>
            <a:r>
              <a:rPr lang="en-GB" dirty="0"/>
              <a:t>Short cuts</a:t>
            </a:r>
          </a:p>
          <a:p>
            <a:r>
              <a:rPr lang="en-GB" dirty="0"/>
              <a:t>Legislation not followed</a:t>
            </a:r>
          </a:p>
          <a:p>
            <a:r>
              <a:rPr lang="en-GB" dirty="0"/>
              <a:t>Poor governance</a:t>
            </a:r>
          </a:p>
          <a:p>
            <a:r>
              <a:rPr lang="en-GB" dirty="0"/>
              <a:t>“believing your own publicity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C510F7-E16B-49EE-A599-B3B1AF74FC0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94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A5C8-0E58-4ED0-8A96-1956F7189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24728-E70B-4426-A7B8-54DF0720D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9B759-E17D-443A-A763-4CEB8403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289F7-A7C7-4E6F-A38E-F3487B39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5492F-A0D5-44D6-AD32-E1C0C8FD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9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C0D8-668E-4A59-B4CB-DB913942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40DCA-843E-4235-89FF-92D29357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DCFB8-EA96-40FB-AD0E-7CF97D68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0CEDF-6443-444A-8176-F64713E6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7936C-FB60-4A5D-BD8B-8BB87F9B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5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2E634-EE3B-495F-8072-EFDD61554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F8618-439F-447A-B77F-D4B242B5F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18115-303E-4627-9C1A-9A474BD0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9AAE6-42A3-4199-9AD8-263AA586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C9B8F-106D-4EB4-B492-CDB0D531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8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9927-F5D1-47D7-B74A-04CB89548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F447C-4420-4206-8019-16A08B62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D7AF2-255E-450A-9915-ABC38D1B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D137D-918D-42FE-A17E-A8FFC10D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6BFF6-647F-48B1-8CE4-48170E79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21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9040-19A6-4736-A3BB-37AA84870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095EE-ACFE-420A-A159-1DE80A0C0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1B183-1849-407B-829A-2D8DAB6E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676B7-73CF-43FA-9832-D15074877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D438C-6265-4157-8027-F5F98DB6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4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C7A3-7748-497E-9835-B23AC7F03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52B9-A9FC-4778-89BE-C63498F66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FAB71-6B7C-45CE-B514-697F0A43F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FBFF6-9009-4800-A171-CE7D0E11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5102F-A9F2-4E51-9B0D-964C3515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82C58-37D5-41BB-A77D-BB6D1260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72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FE00-3C62-42B2-A8D8-B166426A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B2172-6942-4BE8-9BA4-E88DD9DB2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C0EB4-C767-4507-ACF2-092560633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5653B-3B97-4ADD-B326-A92A82336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B985A-FB63-4009-AE67-2F7DBA274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8963F-33C7-478B-B074-0D6014C7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F75587-DA59-4B4F-A059-F8341567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8943E-BBD1-4B48-96D1-85B9D5B5C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85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071C-9B18-4CE3-A580-6B141EB8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78069-AB7A-4E90-9BD4-214FF8F7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0A05C-2563-4ABC-8217-30A070AC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1BC46-426E-4216-B97C-FA475F6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11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C59F15-2BB3-49B0-90D9-48E8FEEB9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10E4B-892B-4284-B2D9-ED8402925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76649-C8DA-42A4-8522-FFCF3EEA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7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AD4C1-F85D-4C4D-826A-CEC689D8F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DCDDA-B466-4CF7-AAE9-C47100199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0ABBD-67CB-4D04-93DD-533649E2C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EB793-8FC0-4787-BCBE-80E0A2D6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3A2FC-476D-472A-9FAA-6110941EE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3B35E-FF18-468F-B138-6867FB281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4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65BE-7BBA-48DC-847C-0411C5A03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6C01A-E4A3-4A60-ACB5-6EF672119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40A31-B06D-4A8F-844B-296D43D15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A0D26-59F6-45A6-A521-96A72079A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2D804-C504-4A54-99D0-396BB993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54BA7-A58D-4A62-8970-54A59649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5C6EE-480B-4CE1-9BB0-CB45AE48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EF529-BCD7-4ED7-902D-03B893114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394A1-339D-4272-9957-E281376B9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5FEC-E41D-4C56-A972-B54771EFBF7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80579-4AE8-4B7A-BF87-113E001A2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5F8F-D65F-4430-9DC8-1972146C1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hologytoday.com/gb/basics/embarrassment" TargetMode="External"/><Relationship Id="rId2" Type="http://schemas.openxmlformats.org/officeDocument/2006/relationships/hyperlink" Target="https://www.psychologytoday.com/gb/basics/guil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sychologytoday.com/gb/basics/trust" TargetMode="External"/><Relationship Id="rId4" Type="http://schemas.openxmlformats.org/officeDocument/2006/relationships/hyperlink" Target="https://www.psychologytoday.com/gb/basics/fear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581B61-EB9C-4FED-8E62-AE74FB0BC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9198901-5716-4C59-8560-9B4B17388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1765" y="0"/>
            <a:ext cx="10950698" cy="6858000"/>
            <a:chOff x="591765" y="0"/>
            <a:chExt cx="10950698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1D91B2F-0B68-466B-871D-2350F92FA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4" y="0"/>
              <a:ext cx="10399454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FF7C94E-23C0-4A3B-8021-55058EF02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52814" y="0"/>
              <a:ext cx="2778659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0516DB1-0E43-4D56-A51D-F8C67939D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46711" y="0"/>
              <a:ext cx="2664398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7958EA7-5F20-4E68-8089-D99DC0CC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91765" y="0"/>
              <a:ext cx="2590095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9DFFEF3-1EED-4606-884B-6908880F6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86345" y="0"/>
              <a:ext cx="2556118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7773CF-6979-47D0-8399-FCA6EFE56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847" y="3912041"/>
            <a:ext cx="8394306" cy="1396053"/>
          </a:xfrm>
        </p:spPr>
        <p:txBody>
          <a:bodyPr anchor="b">
            <a:normAutofit/>
          </a:bodyPr>
          <a:lstStyle/>
          <a:p>
            <a:r>
              <a:rPr lang="en-GB" sz="2900"/>
              <a:t>Culture- protective factors in terms of safeguarding from an overarching strategic perspective.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21302-42B9-4D4D-8111-7732064D2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5308096"/>
            <a:ext cx="6953250" cy="862394"/>
          </a:xfrm>
        </p:spPr>
        <p:txBody>
          <a:bodyPr anchor="t">
            <a:normAutofit/>
          </a:bodyPr>
          <a:lstStyle/>
          <a:p>
            <a:r>
              <a:rPr lang="en-GB" dirty="0"/>
              <a:t>Chris Freestone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2E637-24AB-4073-862D-1DD124FB9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126" y="687511"/>
            <a:ext cx="6661747" cy="308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128F-79F8-4998-A020-5DB22843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Protective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6A5DE-8092-4D1B-A45A-D6E5A281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1095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use of LADO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child centred, rights based approach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calm, authoritative staff, with strategies to respond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up to date training which aligns with the Statement of Purpose and practice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challenge and whistleblowing</a:t>
            </a:r>
          </a:p>
          <a:p>
            <a:r>
              <a:rPr lang="en-GB" sz="2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clarity in hearing the child’s voice throughout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external view and challenge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professionals input</a:t>
            </a:r>
          </a:p>
          <a:p>
            <a:endParaRPr lang="en-GB" sz="28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B2EA44-28B9-45D8-A665-9BACFF6CC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14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726D1-85ED-4C22-80B2-18B34D088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Culture: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4E6D7-B1E4-4F22-9796-FD29FDDC2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200" y="2129883"/>
            <a:ext cx="4048344" cy="387660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/>
              <a:t>Data</a:t>
            </a:r>
          </a:p>
          <a:p>
            <a:r>
              <a:rPr lang="en-US" sz="2400" dirty="0"/>
              <a:t>Accidents / incidents</a:t>
            </a:r>
          </a:p>
          <a:p>
            <a:r>
              <a:rPr lang="en-US" sz="2400" dirty="0"/>
              <a:t>Interventions</a:t>
            </a:r>
          </a:p>
          <a:p>
            <a:r>
              <a:rPr lang="en-US" sz="2400" dirty="0"/>
              <a:t>Regulation 40 </a:t>
            </a:r>
          </a:p>
          <a:p>
            <a:r>
              <a:rPr lang="en-US" sz="2400" dirty="0"/>
              <a:t>Reg 45 findings</a:t>
            </a:r>
          </a:p>
          <a:p>
            <a:r>
              <a:rPr lang="en-US" sz="2400" dirty="0"/>
              <a:t>Reg 44 findings</a:t>
            </a:r>
          </a:p>
          <a:p>
            <a:r>
              <a:rPr lang="en-US" sz="2400" dirty="0"/>
              <a:t>Complaints</a:t>
            </a:r>
          </a:p>
          <a:p>
            <a:r>
              <a:rPr lang="en-US" sz="2400" dirty="0"/>
              <a:t>Health and safety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ANYTHING ELSE?</a:t>
            </a:r>
          </a:p>
        </p:txBody>
      </p:sp>
      <p:pic>
        <p:nvPicPr>
          <p:cNvPr id="6" name="Content Placeholder 5" descr="Speech outline">
            <a:extLst>
              <a:ext uri="{FF2B5EF4-FFF2-40B4-BE49-F238E27FC236}">
                <a16:creationId xmlns:a16="http://schemas.microsoft.com/office/drawing/2014/main" id="{1FC811E9-21FA-4610-A5BE-70E3292BAE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244" y="657923"/>
            <a:ext cx="3605556" cy="6016984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97A111-139F-4C3A-ACD9-FC0416B6A379}"/>
              </a:ext>
            </a:extLst>
          </p:cNvPr>
          <p:cNvSpPr txBox="1"/>
          <p:nvPr/>
        </p:nvSpPr>
        <p:spPr>
          <a:xfrm>
            <a:off x="8441473" y="2267575"/>
            <a:ext cx="20367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VOICE of the child- central</a:t>
            </a:r>
          </a:p>
        </p:txBody>
      </p:sp>
    </p:spTree>
    <p:extLst>
      <p:ext uri="{BB962C8B-B14F-4D97-AF65-F5344CB8AC3E}">
        <p14:creationId xmlns:p14="http://schemas.microsoft.com/office/powerpoint/2010/main" val="1154641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F60E-52D7-47D1-87FE-808495A9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What are the key challenges to a secure safeguarding culture in your service ? What can go wrong? How will you deal with this – broad principles? How do you evidence this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C9C33-2636-491B-AD44-BD54643EF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325563"/>
          </a:xfrm>
        </p:spPr>
        <p:txBody>
          <a:bodyPr/>
          <a:lstStyle/>
          <a:p>
            <a:r>
              <a:rPr lang="en-GB" dirty="0"/>
              <a:t>Working in small groups – discuss this for 10 minutes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11F24-BB91-449A-B770-ECCA11191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910455"/>
          </a:xfrm>
        </p:spPr>
        <p:txBody>
          <a:bodyPr/>
          <a:lstStyle/>
          <a:p>
            <a:r>
              <a:rPr lang="en-GB" dirty="0"/>
              <a:t>Feedback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CC4A55-3105-4F9A-9B4E-0BC688D61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EF1E-54D4-4D46-83C0-BD3D705BA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en-GB" sz="4000" dirty="0"/>
              <a:t>Defining the constituent parts of a safeguarding culture- what will you see and test?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2A726-E0C8-41E6-8795-E30997F6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929" y="962167"/>
            <a:ext cx="6858113" cy="51040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2400" dirty="0"/>
              <a:t>What do you think constitutes a robust and secure safeguarding culture in a children’s service?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Let’s look at what is should look like….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5D248C-4522-4F32-85D0-D82E856BA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5" y="5115668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4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keyboard&#10;&#10;Description automatically generated with medium confidence">
            <a:extLst>
              <a:ext uri="{FF2B5EF4-FFF2-40B4-BE49-F238E27FC236}">
                <a16:creationId xmlns:a16="http://schemas.microsoft.com/office/drawing/2014/main" id="{5556F142-4559-4F86-8E28-312B5163213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835" y="-635001"/>
            <a:ext cx="12487835" cy="8325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3E3337-5DB5-4E48-BF9F-28D1C940C13C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b="1" dirty="0">
                <a:solidFill>
                  <a:schemeClr val="bg1">
                    <a:lumMod val="95000"/>
                  </a:schemeClr>
                </a:solidFill>
                <a:latin typeface="Tondo" panose="020B0604020202020204" charset="0"/>
              </a:rPr>
              <a:t>Culture? What is it?…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5ED6-C907-4989-B79F-ADFA49F1D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0906" y="1537854"/>
            <a:ext cx="6122894" cy="5057928"/>
          </a:xfrm>
          <a:solidFill>
            <a:srgbClr val="4A205D">
              <a:alpha val="80000"/>
            </a:srgbClr>
          </a:solidFill>
        </p:spPr>
        <p:txBody>
          <a:bodyPr>
            <a:normAutofit/>
          </a:bodyPr>
          <a:lstStyle/>
          <a:p>
            <a:endParaRPr lang="en-GB" sz="2000" dirty="0">
              <a:solidFill>
                <a:schemeClr val="bg1">
                  <a:lumMod val="95000"/>
                </a:schemeClr>
              </a:solidFill>
              <a:latin typeface="Tondo" panose="020B0604020202020204" charset="0"/>
            </a:endParaRP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Tondo" panose="020B0604020202020204" charset="0"/>
              </a:rPr>
              <a:t>What are the attributes of a positive  culture?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What are the responsibilities of the adults in your home  in promoting a positive culture?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How are you going to test this ? </a:t>
            </a:r>
          </a:p>
        </p:txBody>
      </p:sp>
    </p:spTree>
    <p:extLst>
      <p:ext uri="{BB962C8B-B14F-4D97-AF65-F5344CB8AC3E}">
        <p14:creationId xmlns:p14="http://schemas.microsoft.com/office/powerpoint/2010/main" val="48784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CF7F-5224-4803-A99F-7592D025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Culture is……………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0E8F4-FA65-414B-9F15-93730560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about leadership </a:t>
            </a:r>
          </a:p>
          <a:p>
            <a:r>
              <a:rPr lang="en-GB" dirty="0"/>
              <a:t>about connections </a:t>
            </a:r>
          </a:p>
          <a:p>
            <a:r>
              <a:rPr lang="en-GB" dirty="0"/>
              <a:t>about communication</a:t>
            </a:r>
          </a:p>
          <a:p>
            <a:r>
              <a:rPr lang="en-GB" dirty="0"/>
              <a:t>fundamental</a:t>
            </a:r>
          </a:p>
          <a:p>
            <a:r>
              <a:rPr lang="en-GB" dirty="0"/>
              <a:t>a positive model</a:t>
            </a:r>
          </a:p>
          <a:p>
            <a:r>
              <a:rPr lang="en-GB" dirty="0"/>
              <a:t>a positive model of behaviour which is shared , known and understood</a:t>
            </a:r>
          </a:p>
          <a:p>
            <a:r>
              <a:rPr lang="en-GB" dirty="0"/>
              <a:t>shared vision</a:t>
            </a:r>
          </a:p>
          <a:p>
            <a:r>
              <a:rPr lang="en-GB" dirty="0"/>
              <a:t>common beliefs , values and actions</a:t>
            </a:r>
          </a:p>
          <a:p>
            <a:r>
              <a:rPr lang="en-GB" dirty="0"/>
              <a:t>CULTURE IS WEAKER WHEN CONNECTIONS ARE POOR OR INFREQUENT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19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2D23-3382-4E77-A86F-9C79B548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1" y="0"/>
            <a:ext cx="12034345" cy="1302323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good culture arises from messages that promote traits like collaboration, honesty, and hard work.</a:t>
            </a:r>
            <a:br>
              <a:rPr lang="en-GB" sz="3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EA730-3026-4128-9B87-553210FD5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515758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Fundamental beliefs and assumptions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things that people at in your home consider to be true. 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Shared values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judgments people in your service make about those belief and assumptions — whether they are right or wrong, good or bad, just or unjust. 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Norms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how members believe they </a:t>
            </a:r>
            <a:r>
              <a:rPr lang="en-GB" sz="2800" i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should 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act and behave, or what they think is expected of them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E2BBCF-BDCC-43F3-B9AF-33036C8E7E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E5834-E36D-4763-9FBF-58B52E3E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7656"/>
            <a:ext cx="12192000" cy="1144668"/>
          </a:xfrm>
        </p:spPr>
        <p:txBody>
          <a:bodyPr>
            <a:no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A good culture arises from messages that promote traits like collaboration, honesty, and hard work.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C954F-20AD-46C8-9CDE-96EDA96BD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4. Patterns and behaviours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way people </a:t>
            </a:r>
            <a:r>
              <a:rPr lang="en-GB" sz="2800" i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actually 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act and behave in your home / service.</a:t>
            </a: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5. </a:t>
            </a: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Tangible evidence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physical, visual, auditory, or other sensory signs that demonstrate the behaviours of the people in your </a:t>
            </a:r>
            <a:r>
              <a:rPr lang="en-GB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service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Each of these components influences and drives the others, forming a circle of reinforcing beliefs and actions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76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8B98-5801-4EA2-AC99-91A1290E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Autofit/>
          </a:bodyPr>
          <a:lstStyle/>
          <a:p>
            <a:r>
              <a:rPr lang="en-GB" sz="2800" dirty="0"/>
              <a:t>Culture structure- McKinsey 2016</a:t>
            </a:r>
          </a:p>
        </p:txBody>
      </p:sp>
      <p:pic>
        <p:nvPicPr>
          <p:cNvPr id="4" name="Picture 2" descr="McKinsey 7-S Framework">
            <a:extLst>
              <a:ext uri="{FF2B5EF4-FFF2-40B4-BE49-F238E27FC236}">
                <a16:creationId xmlns:a16="http://schemas.microsoft.com/office/drawing/2014/main" id="{ADDC7A19-B20B-46B3-964C-B2710D3B77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760" y="1285875"/>
            <a:ext cx="5385467" cy="52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43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A3E2-A5A2-4841-8E85-7067C3BC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en-GB" sz="3600" dirty="0"/>
              <a:t>Barriers to reporting for children and young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4A7F5-5477-4F0E-B669-56E714698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714999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Feelings of shame, </a:t>
            </a:r>
            <a:r>
              <a:rPr lang="en-US" b="0" i="0" strike="noStrike" dirty="0">
                <a:effectLst/>
                <a:latin typeface="+mj-lt"/>
                <a:hlinkClick r:id="rId2" tooltip="Psychology Today looks at guil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guilt</a:t>
            </a:r>
            <a:r>
              <a:rPr lang="en-US" b="0" i="0" dirty="0">
                <a:effectLst/>
                <a:latin typeface="+mj-lt"/>
              </a:rPr>
              <a:t> and </a:t>
            </a:r>
            <a:r>
              <a:rPr lang="en-US" b="0" i="0" strike="noStrike" dirty="0">
                <a:effectLst/>
                <a:latin typeface="+mj-lt"/>
                <a:hlinkClick r:id="rId3" tooltip="Psychology Today looks at embarrassme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embarrassment</a:t>
            </a:r>
            <a:endParaRPr lang="en-US" b="0" i="0" strike="noStrike" dirty="0"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Not being believed</a:t>
            </a:r>
            <a:endParaRPr lang="en-US" b="0" i="0" dirty="0"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Perceived negative consequences of reporting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effectLst/>
                <a:latin typeface="+mj-lt"/>
                <a:hlinkClick r:id="rId4" tooltip="Psychology Today looks at Fe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Fear</a:t>
            </a:r>
            <a:r>
              <a:rPr lang="en-US" b="0" i="0" dirty="0">
                <a:effectLst/>
                <a:latin typeface="+mj-lt"/>
              </a:rPr>
              <a:t> of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retaliation by the perpetrator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Financial dependence upon the perpetrator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Not wanting family member or friend to be prosecuted/reported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2C2D30"/>
                </a:solidFill>
                <a:effectLst/>
                <a:latin typeface="+mj-lt"/>
              </a:rPr>
              <a:t>Disbelief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in getting a successful prosecution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Lack of resources for getting help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effectLst/>
                <a:latin typeface="+mj-lt"/>
                <a:hlinkClick r:id="rId5" tooltip="Psychology Today looks at Distru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Distrust</a:t>
            </a:r>
            <a:r>
              <a:rPr lang="en-US" b="0" i="0" dirty="0">
                <a:effectLst/>
                <a:latin typeface="+mj-lt"/>
              </a:rPr>
              <a:t> of the criminal justice system and contacting the police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+mj-lt"/>
              </a:rPr>
              <a:t>Cultural or language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barriers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C2D30"/>
                </a:solidFill>
                <a:latin typeface="+mj-lt"/>
              </a:rPr>
              <a:t>Don’t know what will happen next- fear / confusion</a:t>
            </a:r>
            <a:endParaRPr lang="en-US" b="0" i="0" dirty="0">
              <a:solidFill>
                <a:srgbClr val="2C2D30"/>
              </a:solidFill>
              <a:effectLst/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6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7CBF8-1B22-41BA-829D-08495DC56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" y="0"/>
            <a:ext cx="11252365" cy="903890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Are these protective factors in place in your service and your home?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50D70-CACD-4380-82E5-F92E8A4E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47" y="788277"/>
            <a:ext cx="11252365" cy="3962627"/>
          </a:xfrm>
        </p:spPr>
        <p:txBody>
          <a:bodyPr>
            <a:normAutofit/>
          </a:bodyPr>
          <a:lstStyle/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strong leadership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safer recruitment- robust and monitored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positive staff culture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close inclusive relationships with young people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 quality supervision / appraisal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effective monitoring and placement review 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interagency communication</a:t>
            </a: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BD3E15-218D-411E-B40F-855509605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1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808</Words>
  <Application>Microsoft Office PowerPoint</Application>
  <PresentationFormat>Widescreen</PresentationFormat>
  <Paragraphs>130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Meiryo</vt:lpstr>
      <vt:lpstr>Arial</vt:lpstr>
      <vt:lpstr>Calibri</vt:lpstr>
      <vt:lpstr>Calibri Light</vt:lpstr>
      <vt:lpstr>Ebrima</vt:lpstr>
      <vt:lpstr>Open Sans</vt:lpstr>
      <vt:lpstr>Tondo</vt:lpstr>
      <vt:lpstr>Office Theme</vt:lpstr>
      <vt:lpstr>Culture- protective factors in terms of safeguarding from an overarching strategic perspective. </vt:lpstr>
      <vt:lpstr>Defining the constituent parts of a safeguarding culture- what will you see and test? </vt:lpstr>
      <vt:lpstr>Culture? What is it?…</vt:lpstr>
      <vt:lpstr>Culture is……………</vt:lpstr>
      <vt:lpstr>A good culture arises from messages that promote traits like collaboration, honesty, and hard work. </vt:lpstr>
      <vt:lpstr>A good culture arises from messages that promote traits like collaboration, honesty, and hard work.</vt:lpstr>
      <vt:lpstr>Culture structure- McKinsey 2016</vt:lpstr>
      <vt:lpstr>Barriers to reporting for children and young people</vt:lpstr>
      <vt:lpstr>Are these protective factors in place in your service and your home? </vt:lpstr>
      <vt:lpstr>Protective factors</vt:lpstr>
      <vt:lpstr>Culture:</vt:lpstr>
      <vt:lpstr>What are the key challenges to a secure safeguarding culture in your service ? What can go wrong? How will you deal with this – broad principles? How do you evidence this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Culture- protective factors in terms of safegaurding from an overarching strategic perspective.</dc:title>
  <dc:creator>Christine Freestone</dc:creator>
  <cp:lastModifiedBy>Christine Freestone</cp:lastModifiedBy>
  <cp:revision>3</cp:revision>
  <dcterms:created xsi:type="dcterms:W3CDTF">2021-09-08T11:45:53Z</dcterms:created>
  <dcterms:modified xsi:type="dcterms:W3CDTF">2022-02-14T11:17:43Z</dcterms:modified>
</cp:coreProperties>
</file>