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notesMasterIdLst>
    <p:notesMasterId r:id="rId11"/>
  </p:notesMasterIdLst>
  <p:sldIdLst>
    <p:sldId id="256" r:id="rId3"/>
    <p:sldId id="510" r:id="rId4"/>
    <p:sldId id="265" r:id="rId5"/>
    <p:sldId id="266" r:id="rId6"/>
    <p:sldId id="508" r:id="rId7"/>
    <p:sldId id="509" r:id="rId8"/>
    <p:sldId id="511" r:id="rId9"/>
    <p:sldId id="512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920DE9-67C2-4FF5-B34E-FB8C82FEB72F}" v="47" dt="2022-03-06T12:23:11.3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60" d="100"/>
          <a:sy n="60" d="100"/>
        </p:scale>
        <p:origin x="8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Freestone" userId="8e2e7b49388b5c82" providerId="LiveId" clId="{FE920DE9-67C2-4FF5-B34E-FB8C82FEB72F}"/>
    <pc:docChg chg="undo custSel addSld delSld modSld">
      <pc:chgData name="Christine Freestone" userId="8e2e7b49388b5c82" providerId="LiveId" clId="{FE920DE9-67C2-4FF5-B34E-FB8C82FEB72F}" dt="2022-03-06T12:23:01.666" v="453"/>
      <pc:docMkLst>
        <pc:docMk/>
      </pc:docMkLst>
      <pc:sldChg chg="modSp mod">
        <pc:chgData name="Christine Freestone" userId="8e2e7b49388b5c82" providerId="LiveId" clId="{FE920DE9-67C2-4FF5-B34E-FB8C82FEB72F}" dt="2022-03-06T12:21:29.471" v="343" actId="20577"/>
        <pc:sldMkLst>
          <pc:docMk/>
          <pc:sldMk cId="1727188304" sldId="256"/>
        </pc:sldMkLst>
        <pc:spChg chg="mod">
          <ac:chgData name="Christine Freestone" userId="8e2e7b49388b5c82" providerId="LiveId" clId="{FE920DE9-67C2-4FF5-B34E-FB8C82FEB72F}" dt="2022-03-06T12:21:29.471" v="343" actId="20577"/>
          <ac:spMkLst>
            <pc:docMk/>
            <pc:sldMk cId="1727188304" sldId="256"/>
            <ac:spMk id="3" creationId="{FBAA9191-A872-4159-BE56-CBAFCF657251}"/>
          </ac:spMkLst>
        </pc:spChg>
      </pc:sldChg>
      <pc:sldChg chg="del">
        <pc:chgData name="Christine Freestone" userId="8e2e7b49388b5c82" providerId="LiveId" clId="{FE920DE9-67C2-4FF5-B34E-FB8C82FEB72F}" dt="2022-03-06T12:09:18.289" v="2" actId="47"/>
        <pc:sldMkLst>
          <pc:docMk/>
          <pc:sldMk cId="3781318581" sldId="260"/>
        </pc:sldMkLst>
      </pc:sldChg>
      <pc:sldChg chg="del">
        <pc:chgData name="Christine Freestone" userId="8e2e7b49388b5c82" providerId="LiveId" clId="{FE920DE9-67C2-4FF5-B34E-FB8C82FEB72F}" dt="2022-03-06T12:13:23.266" v="99" actId="47"/>
        <pc:sldMkLst>
          <pc:docMk/>
          <pc:sldMk cId="1119337660" sldId="264"/>
        </pc:sldMkLst>
      </pc:sldChg>
      <pc:sldChg chg="add del">
        <pc:chgData name="Christine Freestone" userId="8e2e7b49388b5c82" providerId="LiveId" clId="{FE920DE9-67C2-4FF5-B34E-FB8C82FEB72F}" dt="2022-03-06T12:13:33.280" v="101" actId="47"/>
        <pc:sldMkLst>
          <pc:docMk/>
          <pc:sldMk cId="2669494180" sldId="265"/>
        </pc:sldMkLst>
      </pc:sldChg>
      <pc:sldChg chg="modSp">
        <pc:chgData name="Christine Freestone" userId="8e2e7b49388b5c82" providerId="LiveId" clId="{FE920DE9-67C2-4FF5-B34E-FB8C82FEB72F}" dt="2022-03-06T12:23:01.666" v="453"/>
        <pc:sldMkLst>
          <pc:docMk/>
          <pc:sldMk cId="2343037680" sldId="266"/>
        </pc:sldMkLst>
        <pc:spChg chg="mod">
          <ac:chgData name="Christine Freestone" userId="8e2e7b49388b5c82" providerId="LiveId" clId="{FE920DE9-67C2-4FF5-B34E-FB8C82FEB72F}" dt="2022-03-06T12:23:01.666" v="453"/>
          <ac:spMkLst>
            <pc:docMk/>
            <pc:sldMk cId="2343037680" sldId="266"/>
            <ac:spMk id="3" creationId="{0102A3AB-17C9-431F-8B2D-B2B8A8574DAD}"/>
          </ac:spMkLst>
        </pc:spChg>
      </pc:sldChg>
      <pc:sldChg chg="del">
        <pc:chgData name="Christine Freestone" userId="8e2e7b49388b5c82" providerId="LiveId" clId="{FE920DE9-67C2-4FF5-B34E-FB8C82FEB72F}" dt="2022-03-06T12:09:16.974" v="0" actId="47"/>
        <pc:sldMkLst>
          <pc:docMk/>
          <pc:sldMk cId="1387606855" sldId="274"/>
        </pc:sldMkLst>
      </pc:sldChg>
      <pc:sldChg chg="del">
        <pc:chgData name="Christine Freestone" userId="8e2e7b49388b5c82" providerId="LiveId" clId="{FE920DE9-67C2-4FF5-B34E-FB8C82FEB72F}" dt="2022-03-06T12:09:17.617" v="1" actId="47"/>
        <pc:sldMkLst>
          <pc:docMk/>
          <pc:sldMk cId="2493209653" sldId="275"/>
        </pc:sldMkLst>
      </pc:sldChg>
      <pc:sldChg chg="del">
        <pc:chgData name="Christine Freestone" userId="8e2e7b49388b5c82" providerId="LiveId" clId="{FE920DE9-67C2-4FF5-B34E-FB8C82FEB72F}" dt="2022-03-06T12:15:03.868" v="133" actId="47"/>
        <pc:sldMkLst>
          <pc:docMk/>
          <pc:sldMk cId="965150129" sldId="497"/>
        </pc:sldMkLst>
      </pc:sldChg>
      <pc:sldChg chg="modSp mod">
        <pc:chgData name="Christine Freestone" userId="8e2e7b49388b5c82" providerId="LiveId" clId="{FE920DE9-67C2-4FF5-B34E-FB8C82FEB72F}" dt="2022-03-06T12:14:55.041" v="132" actId="20577"/>
        <pc:sldMkLst>
          <pc:docMk/>
          <pc:sldMk cId="3226691595" sldId="508"/>
        </pc:sldMkLst>
        <pc:spChg chg="mod">
          <ac:chgData name="Christine Freestone" userId="8e2e7b49388b5c82" providerId="LiveId" clId="{FE920DE9-67C2-4FF5-B34E-FB8C82FEB72F}" dt="2022-03-06T12:14:55.041" v="132" actId="20577"/>
          <ac:spMkLst>
            <pc:docMk/>
            <pc:sldMk cId="3226691595" sldId="508"/>
            <ac:spMk id="3" creationId="{EDB66472-27D8-4534-8068-AE928C7F241A}"/>
          </ac:spMkLst>
        </pc:spChg>
      </pc:sldChg>
      <pc:sldChg chg="modSp mod">
        <pc:chgData name="Christine Freestone" userId="8e2e7b49388b5c82" providerId="LiveId" clId="{FE920DE9-67C2-4FF5-B34E-FB8C82FEB72F}" dt="2022-03-06T12:13:15.046" v="98" actId="27636"/>
        <pc:sldMkLst>
          <pc:docMk/>
          <pc:sldMk cId="1466704587" sldId="510"/>
        </pc:sldMkLst>
        <pc:spChg chg="mod">
          <ac:chgData name="Christine Freestone" userId="8e2e7b49388b5c82" providerId="LiveId" clId="{FE920DE9-67C2-4FF5-B34E-FB8C82FEB72F}" dt="2022-03-06T12:13:15.046" v="98" actId="27636"/>
          <ac:spMkLst>
            <pc:docMk/>
            <pc:sldMk cId="1466704587" sldId="510"/>
            <ac:spMk id="2" creationId="{2A7245AC-535C-42FD-9E9D-CE42DFBD985F}"/>
          </ac:spMkLst>
        </pc:spChg>
        <pc:graphicFrameChg chg="mod">
          <ac:chgData name="Christine Freestone" userId="8e2e7b49388b5c82" providerId="LiveId" clId="{FE920DE9-67C2-4FF5-B34E-FB8C82FEB72F}" dt="2022-03-06T12:12:44.057" v="41" actId="20577"/>
          <ac:graphicFrameMkLst>
            <pc:docMk/>
            <pc:sldMk cId="1466704587" sldId="510"/>
            <ac:graphicFrameMk id="5" creationId="{C9DFC839-D6D4-443A-A92B-ABEA3B6958E8}"/>
          </ac:graphicFrameMkLst>
        </pc:graphicFrameChg>
      </pc:sldChg>
      <pc:sldChg chg="modSp new mod">
        <pc:chgData name="Christine Freestone" userId="8e2e7b49388b5c82" providerId="LiveId" clId="{FE920DE9-67C2-4FF5-B34E-FB8C82FEB72F}" dt="2022-03-06T12:19:48.926" v="159" actId="20577"/>
        <pc:sldMkLst>
          <pc:docMk/>
          <pc:sldMk cId="218750899" sldId="511"/>
        </pc:sldMkLst>
        <pc:spChg chg="mod">
          <ac:chgData name="Christine Freestone" userId="8e2e7b49388b5c82" providerId="LiveId" clId="{FE920DE9-67C2-4FF5-B34E-FB8C82FEB72F}" dt="2022-03-06T12:15:20.485" v="153" actId="20577"/>
          <ac:spMkLst>
            <pc:docMk/>
            <pc:sldMk cId="218750899" sldId="511"/>
            <ac:spMk id="2" creationId="{6636EDB6-67F5-48CE-9575-6E0DF6D26D33}"/>
          </ac:spMkLst>
        </pc:spChg>
        <pc:spChg chg="mod">
          <ac:chgData name="Christine Freestone" userId="8e2e7b49388b5c82" providerId="LiveId" clId="{FE920DE9-67C2-4FF5-B34E-FB8C82FEB72F}" dt="2022-03-06T12:19:48.926" v="159" actId="20577"/>
          <ac:spMkLst>
            <pc:docMk/>
            <pc:sldMk cId="218750899" sldId="511"/>
            <ac:spMk id="3" creationId="{87A5D41E-3935-4C44-B031-0EE4E9FA42E1}"/>
          </ac:spMkLst>
        </pc:spChg>
      </pc:sldChg>
      <pc:sldChg chg="modSp new mod">
        <pc:chgData name="Christine Freestone" userId="8e2e7b49388b5c82" providerId="LiveId" clId="{FE920DE9-67C2-4FF5-B34E-FB8C82FEB72F}" dt="2022-03-06T12:22:45.083" v="452" actId="20577"/>
        <pc:sldMkLst>
          <pc:docMk/>
          <pc:sldMk cId="1726017582" sldId="512"/>
        </pc:sldMkLst>
        <pc:spChg chg="mod">
          <ac:chgData name="Christine Freestone" userId="8e2e7b49388b5c82" providerId="LiveId" clId="{FE920DE9-67C2-4FF5-B34E-FB8C82FEB72F}" dt="2022-03-06T12:21:54.005" v="350" actId="20577"/>
          <ac:spMkLst>
            <pc:docMk/>
            <pc:sldMk cId="1726017582" sldId="512"/>
            <ac:spMk id="2" creationId="{04475718-1EAC-462D-B0D0-E5DEF383BAF3}"/>
          </ac:spMkLst>
        </pc:spChg>
        <pc:spChg chg="mod">
          <ac:chgData name="Christine Freestone" userId="8e2e7b49388b5c82" providerId="LiveId" clId="{FE920DE9-67C2-4FF5-B34E-FB8C82FEB72F}" dt="2022-03-06T12:22:45.083" v="452" actId="20577"/>
          <ac:spMkLst>
            <pc:docMk/>
            <pc:sldMk cId="1726017582" sldId="512"/>
            <ac:spMk id="3" creationId="{F6CB45DB-A41E-4B56-B4FD-C849474532F6}"/>
          </ac:spMkLst>
        </pc:spChg>
      </pc:sldChg>
      <pc:sldMasterChg chg="delSldLayout">
        <pc:chgData name="Christine Freestone" userId="8e2e7b49388b5c82" providerId="LiveId" clId="{FE920DE9-67C2-4FF5-B34E-FB8C82FEB72F}" dt="2022-03-06T12:15:03.868" v="133" actId="47"/>
        <pc:sldMasterMkLst>
          <pc:docMk/>
          <pc:sldMasterMk cId="0" sldId="2147483648"/>
        </pc:sldMasterMkLst>
        <pc:sldLayoutChg chg="del">
          <pc:chgData name="Christine Freestone" userId="8e2e7b49388b5c82" providerId="LiveId" clId="{FE920DE9-67C2-4FF5-B34E-FB8C82FEB72F}" dt="2022-03-06T12:15:03.868" v="133" actId="47"/>
          <pc:sldLayoutMkLst>
            <pc:docMk/>
            <pc:sldMasterMk cId="0" sldId="2147483648"/>
            <pc:sldLayoutMk cId="2571895872" sldId="2147483681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ED9177-748F-451C-882B-8B577E5DF819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2AF5384-FC72-41B5-9141-7DCC99F596CC}">
      <dgm:prSet/>
      <dgm:spPr/>
      <dgm:t>
        <a:bodyPr/>
        <a:lstStyle/>
        <a:p>
          <a:r>
            <a:rPr lang="en-GB" dirty="0"/>
            <a:t>R rate- 0.8-1.0 – ENGLAND</a:t>
          </a:r>
          <a:endParaRPr lang="en-US" dirty="0"/>
        </a:p>
      </dgm:t>
    </dgm:pt>
    <dgm:pt modelId="{D8BB3CFB-3F83-45DF-87E3-DCEC54BC3625}" type="parTrans" cxnId="{0775DA24-AA8F-436B-987A-EBC9F5102598}">
      <dgm:prSet/>
      <dgm:spPr/>
      <dgm:t>
        <a:bodyPr/>
        <a:lstStyle/>
        <a:p>
          <a:endParaRPr lang="en-US"/>
        </a:p>
      </dgm:t>
    </dgm:pt>
    <dgm:pt modelId="{D0191808-2882-4F7B-8E3D-C812E8A7572D}" type="sibTrans" cxnId="{0775DA24-AA8F-436B-987A-EBC9F5102598}">
      <dgm:prSet/>
      <dgm:spPr/>
      <dgm:t>
        <a:bodyPr/>
        <a:lstStyle/>
        <a:p>
          <a:endParaRPr lang="en-US"/>
        </a:p>
      </dgm:t>
    </dgm:pt>
    <dgm:pt modelId="{BAB5644E-08E7-4883-9F27-F6DDD5A7EBDE}">
      <dgm:prSet/>
      <dgm:spPr/>
      <dgm:t>
        <a:bodyPr/>
        <a:lstStyle/>
        <a:p>
          <a:r>
            <a:rPr lang="en-GB" dirty="0"/>
            <a:t>R rate varies across England – nowhere above 1.0 as the top rate</a:t>
          </a:r>
          <a:endParaRPr lang="en-US" dirty="0"/>
        </a:p>
      </dgm:t>
    </dgm:pt>
    <dgm:pt modelId="{9B336E19-FCE7-41D5-A006-EC43AC79B31D}" type="parTrans" cxnId="{E3924364-57B0-4032-9A89-9828C275B29F}">
      <dgm:prSet/>
      <dgm:spPr/>
      <dgm:t>
        <a:bodyPr/>
        <a:lstStyle/>
        <a:p>
          <a:endParaRPr lang="en-US"/>
        </a:p>
      </dgm:t>
    </dgm:pt>
    <dgm:pt modelId="{A2F0162C-D6AF-4143-96FD-A047A8015F12}" type="sibTrans" cxnId="{E3924364-57B0-4032-9A89-9828C275B29F}">
      <dgm:prSet/>
      <dgm:spPr/>
      <dgm:t>
        <a:bodyPr/>
        <a:lstStyle/>
        <a:p>
          <a:endParaRPr lang="en-US"/>
        </a:p>
      </dgm:t>
    </dgm:pt>
    <dgm:pt modelId="{36164E21-CCE4-46D8-ABEF-6C0E587734A5}">
      <dgm:prSet/>
      <dgm:spPr/>
      <dgm:t>
        <a:bodyPr/>
        <a:lstStyle/>
        <a:p>
          <a:r>
            <a:rPr lang="en-GB" dirty="0"/>
            <a:t>X2 vaccinations – 85.3%</a:t>
          </a:r>
          <a:endParaRPr lang="en-US" dirty="0"/>
        </a:p>
      </dgm:t>
    </dgm:pt>
    <dgm:pt modelId="{7643FD18-8148-45CE-94B8-78BE5FECB77E}" type="parTrans" cxnId="{ADF1446E-01BF-4080-BC88-A48ECEFE9304}">
      <dgm:prSet/>
      <dgm:spPr/>
      <dgm:t>
        <a:bodyPr/>
        <a:lstStyle/>
        <a:p>
          <a:endParaRPr lang="en-US"/>
        </a:p>
      </dgm:t>
    </dgm:pt>
    <dgm:pt modelId="{56E7361B-4BAC-4F19-9E2D-21AEA1795FF6}" type="sibTrans" cxnId="{ADF1446E-01BF-4080-BC88-A48ECEFE9304}">
      <dgm:prSet/>
      <dgm:spPr/>
      <dgm:t>
        <a:bodyPr/>
        <a:lstStyle/>
        <a:p>
          <a:endParaRPr lang="en-US"/>
        </a:p>
      </dgm:t>
    </dgm:pt>
    <dgm:pt modelId="{58F2E7AC-DC77-4770-9227-AE4BDD7BCEFD}">
      <dgm:prSet/>
      <dgm:spPr/>
      <dgm:t>
        <a:bodyPr/>
        <a:lstStyle/>
        <a:p>
          <a:r>
            <a:rPr lang="en-GB" dirty="0"/>
            <a:t>Booster/ third dose- 66.6%</a:t>
          </a:r>
          <a:endParaRPr lang="en-US" dirty="0"/>
        </a:p>
      </dgm:t>
    </dgm:pt>
    <dgm:pt modelId="{FBE0B9B9-9986-460C-BC71-5484C4A20EC7}" type="parTrans" cxnId="{DBDCC029-655F-4AE3-B800-49BE6A84BC3E}">
      <dgm:prSet/>
      <dgm:spPr/>
      <dgm:t>
        <a:bodyPr/>
        <a:lstStyle/>
        <a:p>
          <a:endParaRPr lang="en-US"/>
        </a:p>
      </dgm:t>
    </dgm:pt>
    <dgm:pt modelId="{A633C2CD-B151-4A09-BE5F-773CD6A5DCA1}" type="sibTrans" cxnId="{DBDCC029-655F-4AE3-B800-49BE6A84BC3E}">
      <dgm:prSet/>
      <dgm:spPr/>
      <dgm:t>
        <a:bodyPr/>
        <a:lstStyle/>
        <a:p>
          <a:endParaRPr lang="en-US"/>
        </a:p>
      </dgm:t>
    </dgm:pt>
    <dgm:pt modelId="{AE890095-4EDD-4940-9B7F-8265EC410B4C}">
      <dgm:prSet/>
      <dgm:spPr/>
      <dgm:t>
        <a:bodyPr/>
        <a:lstStyle/>
        <a:p>
          <a:r>
            <a:rPr lang="en-GB" dirty="0"/>
            <a:t>Cases- 255,864 K per 7 days</a:t>
          </a:r>
          <a:endParaRPr lang="en-US" dirty="0"/>
        </a:p>
      </dgm:t>
    </dgm:pt>
    <dgm:pt modelId="{B7CAE80A-3672-446F-8593-32DFB4C08607}" type="parTrans" cxnId="{ED356091-B9AE-46DA-859D-81FCAB9E8E27}">
      <dgm:prSet/>
      <dgm:spPr/>
      <dgm:t>
        <a:bodyPr/>
        <a:lstStyle/>
        <a:p>
          <a:endParaRPr lang="en-US"/>
        </a:p>
      </dgm:t>
    </dgm:pt>
    <dgm:pt modelId="{8BC09974-0582-4DA1-A69A-18E64A5F2FC6}" type="sibTrans" cxnId="{ED356091-B9AE-46DA-859D-81FCAB9E8E27}">
      <dgm:prSet/>
      <dgm:spPr/>
      <dgm:t>
        <a:bodyPr/>
        <a:lstStyle/>
        <a:p>
          <a:endParaRPr lang="en-US"/>
        </a:p>
      </dgm:t>
    </dgm:pt>
    <dgm:pt modelId="{83B6C0D4-C1C6-42FE-9174-DCF190178C52}">
      <dgm:prSet/>
      <dgm:spPr/>
      <dgm:t>
        <a:bodyPr/>
        <a:lstStyle/>
        <a:p>
          <a:r>
            <a:rPr lang="en-GB" dirty="0"/>
            <a:t>Deaths- 716 per 7 days</a:t>
          </a:r>
          <a:endParaRPr lang="en-US" dirty="0"/>
        </a:p>
      </dgm:t>
    </dgm:pt>
    <dgm:pt modelId="{FD328470-E306-45F0-90C0-3632C9194CEA}" type="parTrans" cxnId="{61D21DF3-1FE7-4E5B-B246-B03451CD9FCD}">
      <dgm:prSet/>
      <dgm:spPr/>
      <dgm:t>
        <a:bodyPr/>
        <a:lstStyle/>
        <a:p>
          <a:endParaRPr lang="en-US"/>
        </a:p>
      </dgm:t>
    </dgm:pt>
    <dgm:pt modelId="{6230D854-CC6F-4517-884F-EE0476F84EBF}" type="sibTrans" cxnId="{61D21DF3-1FE7-4E5B-B246-B03451CD9FCD}">
      <dgm:prSet/>
      <dgm:spPr/>
      <dgm:t>
        <a:bodyPr/>
        <a:lstStyle/>
        <a:p>
          <a:endParaRPr lang="en-US"/>
        </a:p>
      </dgm:t>
    </dgm:pt>
    <dgm:pt modelId="{80BF8F18-DF68-4224-B8B0-D301EDA86ABC}">
      <dgm:prSet/>
      <dgm:spPr/>
      <dgm:t>
        <a:bodyPr/>
        <a:lstStyle/>
        <a:p>
          <a:r>
            <a:rPr lang="en-GB" dirty="0"/>
            <a:t>Admissions –7961 per 7 days</a:t>
          </a:r>
          <a:endParaRPr lang="en-US" dirty="0"/>
        </a:p>
      </dgm:t>
    </dgm:pt>
    <dgm:pt modelId="{02F30FFB-7971-4865-82A0-627F5784098B}" type="parTrans" cxnId="{2C24C821-0CA4-4708-A88F-FAA0BD8E255F}">
      <dgm:prSet/>
      <dgm:spPr/>
      <dgm:t>
        <a:bodyPr/>
        <a:lstStyle/>
        <a:p>
          <a:endParaRPr lang="en-US"/>
        </a:p>
      </dgm:t>
    </dgm:pt>
    <dgm:pt modelId="{5992A8EE-14C7-41D3-8977-E0F1A56A7E73}" type="sibTrans" cxnId="{2C24C821-0CA4-4708-A88F-FAA0BD8E255F}">
      <dgm:prSet/>
      <dgm:spPr/>
      <dgm:t>
        <a:bodyPr/>
        <a:lstStyle/>
        <a:p>
          <a:endParaRPr lang="en-US"/>
        </a:p>
      </dgm:t>
    </dgm:pt>
    <dgm:pt modelId="{545D875D-D6BB-4EBF-BA13-D9030E667C4B}" type="pres">
      <dgm:prSet presAssocID="{13ED9177-748F-451C-882B-8B577E5DF819}" presName="linear" presStyleCnt="0">
        <dgm:presLayoutVars>
          <dgm:animLvl val="lvl"/>
          <dgm:resizeHandles val="exact"/>
        </dgm:presLayoutVars>
      </dgm:prSet>
      <dgm:spPr/>
    </dgm:pt>
    <dgm:pt modelId="{7004B11B-BCDA-4D33-B06D-D557FBD560B7}" type="pres">
      <dgm:prSet presAssocID="{E2AF5384-FC72-41B5-9141-7DCC99F596CC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52C6F52A-3D9D-4A61-8735-DA93E1D7EF22}" type="pres">
      <dgm:prSet presAssocID="{D0191808-2882-4F7B-8E3D-C812E8A7572D}" presName="spacer" presStyleCnt="0"/>
      <dgm:spPr/>
    </dgm:pt>
    <dgm:pt modelId="{6E199BD1-0D50-43C8-8EA2-C01991CEBE51}" type="pres">
      <dgm:prSet presAssocID="{BAB5644E-08E7-4883-9F27-F6DDD5A7EBDE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0F540B2A-BBC0-4969-A61F-113E7CD071F0}" type="pres">
      <dgm:prSet presAssocID="{A2F0162C-D6AF-4143-96FD-A047A8015F12}" presName="spacer" presStyleCnt="0"/>
      <dgm:spPr/>
    </dgm:pt>
    <dgm:pt modelId="{A97739C1-AF5A-418D-8792-EBF381F99C5E}" type="pres">
      <dgm:prSet presAssocID="{36164E21-CCE4-46D8-ABEF-6C0E587734A5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39EF0ACE-1196-4E2D-B733-DF1521683A7C}" type="pres">
      <dgm:prSet presAssocID="{56E7361B-4BAC-4F19-9E2D-21AEA1795FF6}" presName="spacer" presStyleCnt="0"/>
      <dgm:spPr/>
    </dgm:pt>
    <dgm:pt modelId="{17959AF8-584A-4BD0-B3D8-20A864D66E3D}" type="pres">
      <dgm:prSet presAssocID="{58F2E7AC-DC77-4770-9227-AE4BDD7BCEFD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96D3F45A-BF47-42CA-A39E-B2FD20BC373A}" type="pres">
      <dgm:prSet presAssocID="{A633C2CD-B151-4A09-BE5F-773CD6A5DCA1}" presName="spacer" presStyleCnt="0"/>
      <dgm:spPr/>
    </dgm:pt>
    <dgm:pt modelId="{2D630943-9270-4180-AB50-F6B949E54755}" type="pres">
      <dgm:prSet presAssocID="{AE890095-4EDD-4940-9B7F-8265EC410B4C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815FBCC0-F02B-4018-8C83-F04E73EAFC72}" type="pres">
      <dgm:prSet presAssocID="{8BC09974-0582-4DA1-A69A-18E64A5F2FC6}" presName="spacer" presStyleCnt="0"/>
      <dgm:spPr/>
    </dgm:pt>
    <dgm:pt modelId="{1943E155-0650-4763-8BDB-D7B69E2047EC}" type="pres">
      <dgm:prSet presAssocID="{83B6C0D4-C1C6-42FE-9174-DCF190178C52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A4EF0D7B-ED5D-44F6-B9E3-E072E52088AB}" type="pres">
      <dgm:prSet presAssocID="{6230D854-CC6F-4517-884F-EE0476F84EBF}" presName="spacer" presStyleCnt="0"/>
      <dgm:spPr/>
    </dgm:pt>
    <dgm:pt modelId="{219D355E-42F1-458D-A08B-8DC2870C2C78}" type="pres">
      <dgm:prSet presAssocID="{80BF8F18-DF68-4224-B8B0-D301EDA86ABC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757A4606-7FB5-4BB2-9EA3-9D263EFD3399}" type="presOf" srcId="{58F2E7AC-DC77-4770-9227-AE4BDD7BCEFD}" destId="{17959AF8-584A-4BD0-B3D8-20A864D66E3D}" srcOrd="0" destOrd="0" presId="urn:microsoft.com/office/officeart/2005/8/layout/vList2"/>
    <dgm:cxn modelId="{033E000A-CAF2-4B63-8ACB-43943DD91B81}" type="presOf" srcId="{13ED9177-748F-451C-882B-8B577E5DF819}" destId="{545D875D-D6BB-4EBF-BA13-D9030E667C4B}" srcOrd="0" destOrd="0" presId="urn:microsoft.com/office/officeart/2005/8/layout/vList2"/>
    <dgm:cxn modelId="{2C24C821-0CA4-4708-A88F-FAA0BD8E255F}" srcId="{13ED9177-748F-451C-882B-8B577E5DF819}" destId="{80BF8F18-DF68-4224-B8B0-D301EDA86ABC}" srcOrd="6" destOrd="0" parTransId="{02F30FFB-7971-4865-82A0-627F5784098B}" sibTransId="{5992A8EE-14C7-41D3-8977-E0F1A56A7E73}"/>
    <dgm:cxn modelId="{0775DA24-AA8F-436B-987A-EBC9F5102598}" srcId="{13ED9177-748F-451C-882B-8B577E5DF819}" destId="{E2AF5384-FC72-41B5-9141-7DCC99F596CC}" srcOrd="0" destOrd="0" parTransId="{D8BB3CFB-3F83-45DF-87E3-DCEC54BC3625}" sibTransId="{D0191808-2882-4F7B-8E3D-C812E8A7572D}"/>
    <dgm:cxn modelId="{DBDCC029-655F-4AE3-B800-49BE6A84BC3E}" srcId="{13ED9177-748F-451C-882B-8B577E5DF819}" destId="{58F2E7AC-DC77-4770-9227-AE4BDD7BCEFD}" srcOrd="3" destOrd="0" parTransId="{FBE0B9B9-9986-460C-BC71-5484C4A20EC7}" sibTransId="{A633C2CD-B151-4A09-BE5F-773CD6A5DCA1}"/>
    <dgm:cxn modelId="{E3924364-57B0-4032-9A89-9828C275B29F}" srcId="{13ED9177-748F-451C-882B-8B577E5DF819}" destId="{BAB5644E-08E7-4883-9F27-F6DDD5A7EBDE}" srcOrd="1" destOrd="0" parTransId="{9B336E19-FCE7-41D5-A006-EC43AC79B31D}" sibTransId="{A2F0162C-D6AF-4143-96FD-A047A8015F12}"/>
    <dgm:cxn modelId="{B8085047-8719-4639-BC1A-793A56A3C76C}" type="presOf" srcId="{36164E21-CCE4-46D8-ABEF-6C0E587734A5}" destId="{A97739C1-AF5A-418D-8792-EBF381F99C5E}" srcOrd="0" destOrd="0" presId="urn:microsoft.com/office/officeart/2005/8/layout/vList2"/>
    <dgm:cxn modelId="{50F69A4B-5096-4F1F-86EC-D6B77D3F43AD}" type="presOf" srcId="{80BF8F18-DF68-4224-B8B0-D301EDA86ABC}" destId="{219D355E-42F1-458D-A08B-8DC2870C2C78}" srcOrd="0" destOrd="0" presId="urn:microsoft.com/office/officeart/2005/8/layout/vList2"/>
    <dgm:cxn modelId="{ADF1446E-01BF-4080-BC88-A48ECEFE9304}" srcId="{13ED9177-748F-451C-882B-8B577E5DF819}" destId="{36164E21-CCE4-46D8-ABEF-6C0E587734A5}" srcOrd="2" destOrd="0" parTransId="{7643FD18-8148-45CE-94B8-78BE5FECB77E}" sibTransId="{56E7361B-4BAC-4F19-9E2D-21AEA1795FF6}"/>
    <dgm:cxn modelId="{17DE237E-F0A8-4A52-87AC-3C227978D126}" type="presOf" srcId="{BAB5644E-08E7-4883-9F27-F6DDD5A7EBDE}" destId="{6E199BD1-0D50-43C8-8EA2-C01991CEBE51}" srcOrd="0" destOrd="0" presId="urn:microsoft.com/office/officeart/2005/8/layout/vList2"/>
    <dgm:cxn modelId="{ED356091-B9AE-46DA-859D-81FCAB9E8E27}" srcId="{13ED9177-748F-451C-882B-8B577E5DF819}" destId="{AE890095-4EDD-4940-9B7F-8265EC410B4C}" srcOrd="4" destOrd="0" parTransId="{B7CAE80A-3672-446F-8593-32DFB4C08607}" sibTransId="{8BC09974-0582-4DA1-A69A-18E64A5F2FC6}"/>
    <dgm:cxn modelId="{F1570EBA-ABF2-4D02-B841-974633F02262}" type="presOf" srcId="{E2AF5384-FC72-41B5-9141-7DCC99F596CC}" destId="{7004B11B-BCDA-4D33-B06D-D557FBD560B7}" srcOrd="0" destOrd="0" presId="urn:microsoft.com/office/officeart/2005/8/layout/vList2"/>
    <dgm:cxn modelId="{B205DEDE-68E3-46E1-A085-634C72388FD2}" type="presOf" srcId="{83B6C0D4-C1C6-42FE-9174-DCF190178C52}" destId="{1943E155-0650-4763-8BDB-D7B69E2047EC}" srcOrd="0" destOrd="0" presId="urn:microsoft.com/office/officeart/2005/8/layout/vList2"/>
    <dgm:cxn modelId="{61D21DF3-1FE7-4E5B-B246-B03451CD9FCD}" srcId="{13ED9177-748F-451C-882B-8B577E5DF819}" destId="{83B6C0D4-C1C6-42FE-9174-DCF190178C52}" srcOrd="5" destOrd="0" parTransId="{FD328470-E306-45F0-90C0-3632C9194CEA}" sibTransId="{6230D854-CC6F-4517-884F-EE0476F84EBF}"/>
    <dgm:cxn modelId="{EAFB46F9-3553-4E75-A247-469FB492A1BC}" type="presOf" srcId="{AE890095-4EDD-4940-9B7F-8265EC410B4C}" destId="{2D630943-9270-4180-AB50-F6B949E54755}" srcOrd="0" destOrd="0" presId="urn:microsoft.com/office/officeart/2005/8/layout/vList2"/>
    <dgm:cxn modelId="{70114778-FA0F-447D-83DC-56A69992156D}" type="presParOf" srcId="{545D875D-D6BB-4EBF-BA13-D9030E667C4B}" destId="{7004B11B-BCDA-4D33-B06D-D557FBD560B7}" srcOrd="0" destOrd="0" presId="urn:microsoft.com/office/officeart/2005/8/layout/vList2"/>
    <dgm:cxn modelId="{3A6A82CD-7234-43BE-8482-DB459D152422}" type="presParOf" srcId="{545D875D-D6BB-4EBF-BA13-D9030E667C4B}" destId="{52C6F52A-3D9D-4A61-8735-DA93E1D7EF22}" srcOrd="1" destOrd="0" presId="urn:microsoft.com/office/officeart/2005/8/layout/vList2"/>
    <dgm:cxn modelId="{A05BAA15-DCDC-49C7-8F43-1FEAFB0A5F06}" type="presParOf" srcId="{545D875D-D6BB-4EBF-BA13-D9030E667C4B}" destId="{6E199BD1-0D50-43C8-8EA2-C01991CEBE51}" srcOrd="2" destOrd="0" presId="urn:microsoft.com/office/officeart/2005/8/layout/vList2"/>
    <dgm:cxn modelId="{E73D2175-8220-4565-B9F0-4B8F3F636C21}" type="presParOf" srcId="{545D875D-D6BB-4EBF-BA13-D9030E667C4B}" destId="{0F540B2A-BBC0-4969-A61F-113E7CD071F0}" srcOrd="3" destOrd="0" presId="urn:microsoft.com/office/officeart/2005/8/layout/vList2"/>
    <dgm:cxn modelId="{AD6A857C-4A2F-426C-A6E2-F5ACA589C856}" type="presParOf" srcId="{545D875D-D6BB-4EBF-BA13-D9030E667C4B}" destId="{A97739C1-AF5A-418D-8792-EBF381F99C5E}" srcOrd="4" destOrd="0" presId="urn:microsoft.com/office/officeart/2005/8/layout/vList2"/>
    <dgm:cxn modelId="{97A99551-411C-40F1-B395-F80D3D06E6F2}" type="presParOf" srcId="{545D875D-D6BB-4EBF-BA13-D9030E667C4B}" destId="{39EF0ACE-1196-4E2D-B733-DF1521683A7C}" srcOrd="5" destOrd="0" presId="urn:microsoft.com/office/officeart/2005/8/layout/vList2"/>
    <dgm:cxn modelId="{7824FC64-4F96-4D7A-92C0-3607196C1A02}" type="presParOf" srcId="{545D875D-D6BB-4EBF-BA13-D9030E667C4B}" destId="{17959AF8-584A-4BD0-B3D8-20A864D66E3D}" srcOrd="6" destOrd="0" presId="urn:microsoft.com/office/officeart/2005/8/layout/vList2"/>
    <dgm:cxn modelId="{D0F7F3A3-40A6-41CD-9EDD-8EFECF2F7DB0}" type="presParOf" srcId="{545D875D-D6BB-4EBF-BA13-D9030E667C4B}" destId="{96D3F45A-BF47-42CA-A39E-B2FD20BC373A}" srcOrd="7" destOrd="0" presId="urn:microsoft.com/office/officeart/2005/8/layout/vList2"/>
    <dgm:cxn modelId="{D1CA89FB-5148-44FF-AA04-AAEB3FF3FCCE}" type="presParOf" srcId="{545D875D-D6BB-4EBF-BA13-D9030E667C4B}" destId="{2D630943-9270-4180-AB50-F6B949E54755}" srcOrd="8" destOrd="0" presId="urn:microsoft.com/office/officeart/2005/8/layout/vList2"/>
    <dgm:cxn modelId="{94E2481B-B90B-48BC-8879-D62C17F5BDE1}" type="presParOf" srcId="{545D875D-D6BB-4EBF-BA13-D9030E667C4B}" destId="{815FBCC0-F02B-4018-8C83-F04E73EAFC72}" srcOrd="9" destOrd="0" presId="urn:microsoft.com/office/officeart/2005/8/layout/vList2"/>
    <dgm:cxn modelId="{1A278930-2FC6-488B-87D2-7E6AA7BE535A}" type="presParOf" srcId="{545D875D-D6BB-4EBF-BA13-D9030E667C4B}" destId="{1943E155-0650-4763-8BDB-D7B69E2047EC}" srcOrd="10" destOrd="0" presId="urn:microsoft.com/office/officeart/2005/8/layout/vList2"/>
    <dgm:cxn modelId="{C8DB1F88-3902-4772-A9F5-924064DB3DA5}" type="presParOf" srcId="{545D875D-D6BB-4EBF-BA13-D9030E667C4B}" destId="{A4EF0D7B-ED5D-44F6-B9E3-E072E52088AB}" srcOrd="11" destOrd="0" presId="urn:microsoft.com/office/officeart/2005/8/layout/vList2"/>
    <dgm:cxn modelId="{A9445EA7-EA71-4141-87C3-B90F90292FB8}" type="presParOf" srcId="{545D875D-D6BB-4EBF-BA13-D9030E667C4B}" destId="{219D355E-42F1-458D-A08B-8DC2870C2C78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4B11B-BCDA-4D33-B06D-D557FBD560B7}">
      <dsp:nvSpPr>
        <dsp:cNvPr id="0" name=""/>
        <dsp:cNvSpPr/>
      </dsp:nvSpPr>
      <dsp:spPr>
        <a:xfrm>
          <a:off x="0" y="967797"/>
          <a:ext cx="6666833" cy="45571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R rate- 0.8-1.0 – ENGLAND</a:t>
          </a:r>
          <a:endParaRPr lang="en-US" sz="1900" kern="1200" dirty="0"/>
        </a:p>
      </dsp:txBody>
      <dsp:txXfrm>
        <a:off x="22246" y="990043"/>
        <a:ext cx="6622341" cy="411223"/>
      </dsp:txXfrm>
    </dsp:sp>
    <dsp:sp modelId="{6E199BD1-0D50-43C8-8EA2-C01991CEBE51}">
      <dsp:nvSpPr>
        <dsp:cNvPr id="0" name=""/>
        <dsp:cNvSpPr/>
      </dsp:nvSpPr>
      <dsp:spPr>
        <a:xfrm>
          <a:off x="0" y="1478232"/>
          <a:ext cx="6666833" cy="455715"/>
        </a:xfrm>
        <a:prstGeom prst="roundRect">
          <a:avLst/>
        </a:prstGeom>
        <a:gradFill rotWithShape="0">
          <a:gsLst>
            <a:gs pos="0">
              <a:schemeClr val="accent5">
                <a:hueOff val="-1126424"/>
                <a:satOff val="-2903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26424"/>
                <a:satOff val="-2903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26424"/>
                <a:satOff val="-2903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R rate varies across England – nowhere above 1.0 as the top rate</a:t>
          </a:r>
          <a:endParaRPr lang="en-US" sz="1900" kern="1200" dirty="0"/>
        </a:p>
      </dsp:txBody>
      <dsp:txXfrm>
        <a:off x="22246" y="1500478"/>
        <a:ext cx="6622341" cy="411223"/>
      </dsp:txXfrm>
    </dsp:sp>
    <dsp:sp modelId="{A97739C1-AF5A-418D-8792-EBF381F99C5E}">
      <dsp:nvSpPr>
        <dsp:cNvPr id="0" name=""/>
        <dsp:cNvSpPr/>
      </dsp:nvSpPr>
      <dsp:spPr>
        <a:xfrm>
          <a:off x="0" y="1988667"/>
          <a:ext cx="6666833" cy="455715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X2 vaccinations – 85.3%</a:t>
          </a:r>
          <a:endParaRPr lang="en-US" sz="1900" kern="1200" dirty="0"/>
        </a:p>
      </dsp:txBody>
      <dsp:txXfrm>
        <a:off x="22246" y="2010913"/>
        <a:ext cx="6622341" cy="411223"/>
      </dsp:txXfrm>
    </dsp:sp>
    <dsp:sp modelId="{17959AF8-584A-4BD0-B3D8-20A864D66E3D}">
      <dsp:nvSpPr>
        <dsp:cNvPr id="0" name=""/>
        <dsp:cNvSpPr/>
      </dsp:nvSpPr>
      <dsp:spPr>
        <a:xfrm>
          <a:off x="0" y="2499102"/>
          <a:ext cx="6666833" cy="455715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Booster/ third dose- 66.6%</a:t>
          </a:r>
          <a:endParaRPr lang="en-US" sz="1900" kern="1200" dirty="0"/>
        </a:p>
      </dsp:txBody>
      <dsp:txXfrm>
        <a:off x="22246" y="2521348"/>
        <a:ext cx="6622341" cy="411223"/>
      </dsp:txXfrm>
    </dsp:sp>
    <dsp:sp modelId="{2D630943-9270-4180-AB50-F6B949E54755}">
      <dsp:nvSpPr>
        <dsp:cNvPr id="0" name=""/>
        <dsp:cNvSpPr/>
      </dsp:nvSpPr>
      <dsp:spPr>
        <a:xfrm>
          <a:off x="0" y="3009537"/>
          <a:ext cx="6666833" cy="455715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Cases- 255,864 K per 7 days</a:t>
          </a:r>
          <a:endParaRPr lang="en-US" sz="1900" kern="1200" dirty="0"/>
        </a:p>
      </dsp:txBody>
      <dsp:txXfrm>
        <a:off x="22246" y="3031783"/>
        <a:ext cx="6622341" cy="411223"/>
      </dsp:txXfrm>
    </dsp:sp>
    <dsp:sp modelId="{1943E155-0650-4763-8BDB-D7B69E2047EC}">
      <dsp:nvSpPr>
        <dsp:cNvPr id="0" name=""/>
        <dsp:cNvSpPr/>
      </dsp:nvSpPr>
      <dsp:spPr>
        <a:xfrm>
          <a:off x="0" y="3519972"/>
          <a:ext cx="6666833" cy="455715"/>
        </a:xfrm>
        <a:prstGeom prst="roundRect">
          <a:avLst/>
        </a:prstGeom>
        <a:gradFill rotWithShape="0">
          <a:gsLst>
            <a:gs pos="0">
              <a:schemeClr val="accent5">
                <a:hueOff val="-5632119"/>
                <a:satOff val="-14516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32119"/>
                <a:satOff val="-14516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32119"/>
                <a:satOff val="-14516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Deaths- 716 per 7 days</a:t>
          </a:r>
          <a:endParaRPr lang="en-US" sz="1900" kern="1200" dirty="0"/>
        </a:p>
      </dsp:txBody>
      <dsp:txXfrm>
        <a:off x="22246" y="3542218"/>
        <a:ext cx="6622341" cy="411223"/>
      </dsp:txXfrm>
    </dsp:sp>
    <dsp:sp modelId="{219D355E-42F1-458D-A08B-8DC2870C2C78}">
      <dsp:nvSpPr>
        <dsp:cNvPr id="0" name=""/>
        <dsp:cNvSpPr/>
      </dsp:nvSpPr>
      <dsp:spPr>
        <a:xfrm>
          <a:off x="0" y="4030407"/>
          <a:ext cx="6666833" cy="455715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Admissions –7961 per 7 days</a:t>
          </a:r>
          <a:endParaRPr lang="en-US" sz="1900" kern="1200" dirty="0"/>
        </a:p>
      </dsp:txBody>
      <dsp:txXfrm>
        <a:off x="22246" y="4052653"/>
        <a:ext cx="6622341" cy="411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47105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1"/>
            <a:ext cx="3077739" cy="47105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52F46CA-2A09-4DE3-AEBF-B56407A5CECB}" type="datetimeFigureOut">
              <a:rPr lang="en-GB" smtClean="0"/>
              <a:t>06/03/2022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3"/>
            <a:ext cx="3077739" cy="471053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CFE15029-4DC9-4718-9A12-764315773BF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30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Impact on staffing throughout….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15029-4DC9-4718-9A12-764315773BF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46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DA5D1-13D1-4894-B975-781283070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AED8F-6AB8-432B-ABE7-878288533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9E577-0331-4980-888D-13239266E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95C1-B499-4C0C-9DA7-10ADC075FE8F}" type="datetimeFigureOut">
              <a:rPr lang="en-GB" smtClean="0"/>
              <a:t>06/03/2022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8D466-083C-45E9-82A0-0928F15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475F5-2B96-4E67-BE77-3AE66113D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FFA3-5B9D-4B0D-957F-105FCB732A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176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9BEFC-228F-47FF-AF4A-D9103A41D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D2BD3-428A-456D-A267-55870138D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4180A-E5B3-41BD-AA00-61C10A5A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95C1-B499-4C0C-9DA7-10ADC075FE8F}" type="datetimeFigureOut">
              <a:rPr lang="en-GB" smtClean="0"/>
              <a:t>06/03/2022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F2634-1E63-49FB-B856-FB9BDCC31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EE11F-E02E-4667-BDA7-3679C171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FFA3-5B9D-4B0D-957F-105FCB732A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31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65FD8-D5A4-4F8E-8FEB-C3CC2E324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0B866-42DA-476E-A4BA-9BB40D5A6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97572-80E2-48CF-9D3C-A96932D25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95C1-B499-4C0C-9DA7-10ADC075FE8F}" type="datetimeFigureOut">
              <a:rPr lang="en-GB" smtClean="0"/>
              <a:t>06/03/2022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B6F07-2470-49E4-A6CB-D093837B4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3B89D-55C1-4F11-95D7-8BFBBAD9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FFA3-5B9D-4B0D-957F-105FCB732A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640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F09CB-BD86-443E-85AC-D325E99CE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2EE76-D022-48B4-9C1C-64F9F1403D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93DDE-4220-43F2-924F-AD8D07222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22798-CEA4-4B85-92EB-566794330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95C1-B499-4C0C-9DA7-10ADC075FE8F}" type="datetimeFigureOut">
              <a:rPr lang="en-GB" smtClean="0"/>
              <a:t>06/03/2022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9CC90-B391-4CCE-8648-14C6A5E6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1A85C-258D-4C03-8A92-83422AC8C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FFA3-5B9D-4B0D-957F-105FCB732A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248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E8B03-56D8-4D52-B2E3-6B0264CCE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CC583-2473-43CA-B29F-B825F44A3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695318-509A-47CF-86C7-70A7B2751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3CF477-ECEA-4B5B-9703-E30651A24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8C8FF2-E634-474E-B26C-5219DC151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FAE406-2EF6-4A84-B9CD-B0BA150C3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95C1-B499-4C0C-9DA7-10ADC075FE8F}" type="datetimeFigureOut">
              <a:rPr lang="en-GB" smtClean="0"/>
              <a:t>06/03/2022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5BF7AB-C796-446A-B996-BE24F0027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DB3606-C2FE-410E-B6B7-310AAB173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FFA3-5B9D-4B0D-957F-105FCB732A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4767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2F1E9-FB2A-49B8-842B-4D00056A6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85FCC9-5B22-41E9-9CF4-4057411C2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95C1-B499-4C0C-9DA7-10ADC075FE8F}" type="datetimeFigureOut">
              <a:rPr lang="en-GB" smtClean="0"/>
              <a:t>06/03/2022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212FC-F8B7-442B-963C-0BA74AD8C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FDD841-2170-4143-8B80-B2AAAAA35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FFA3-5B9D-4B0D-957F-105FCB732A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450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582CED-9E4B-44B6-8E41-70C331961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95C1-B499-4C0C-9DA7-10ADC075FE8F}" type="datetimeFigureOut">
              <a:rPr lang="en-GB" smtClean="0"/>
              <a:t>06/03/2022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6B523C-437C-4B55-BC7E-158BAF8E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4AC0D-1552-4F74-9A54-67193007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FFA3-5B9D-4B0D-957F-105FCB732A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2462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FCA55-44F4-460D-BAC4-856EB1002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C7ABE-200C-448E-A4DB-EC60C64A5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49F30B-913D-48B5-AFCC-77C2D1994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79F5C-8404-4E55-8ABD-3C6661E90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95C1-B499-4C0C-9DA7-10ADC075FE8F}" type="datetimeFigureOut">
              <a:rPr lang="en-GB" smtClean="0"/>
              <a:t>06/03/2022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25ADF-3219-4C63-B2C7-491DA518A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2F261-F5C9-4A10-86C3-EC93EC8B5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FFA3-5B9D-4B0D-957F-105FCB732A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261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5D654-0997-4D09-9392-BFC2FCD9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AEB3F5-E151-4D76-AB7A-E52A04615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E92FB-E1CA-4DE1-BE91-5490C6D1C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E03A2-BFF8-4A85-88CC-0AF209078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95C1-B499-4C0C-9DA7-10ADC075FE8F}" type="datetimeFigureOut">
              <a:rPr lang="en-GB" smtClean="0"/>
              <a:t>06/03/2022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ADC28-65A7-4C29-B146-98641477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F8F6A-929F-4B12-9300-9EBAEFC71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FFA3-5B9D-4B0D-957F-105FCB732A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57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2B669-B70A-4C4E-A466-176BE0223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508D6-BFDA-4902-A0FB-4B5AF3992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2ED4C-433A-425D-B521-E8D77B1F7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95C1-B499-4C0C-9DA7-10ADC075FE8F}" type="datetimeFigureOut">
              <a:rPr lang="en-GB" smtClean="0"/>
              <a:t>06/03/2022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5BB3E-6371-4ED2-88E6-00217600C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D5837-D969-4FA0-9821-D2BEFE55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FFA3-5B9D-4B0D-957F-105FCB732A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9832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0C7FCE-EABB-46C3-A6F6-E07925683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42BE50-7DB0-4C37-8C80-580798D77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B3396-3ABA-4C37-A827-7E8FB5B2A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95C1-B499-4C0C-9DA7-10ADC075FE8F}" type="datetimeFigureOut">
              <a:rPr lang="en-GB" smtClean="0"/>
              <a:t>06/03/2022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01624-17EF-41C4-80D8-F3550FE01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2D9FC-ABAA-484E-94B3-E5B28C623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FFA3-5B9D-4B0D-957F-105FCB732A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9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150C33-79A2-4396-94C5-1C91C6F6E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C55F3-AADB-46B7-BE09-401978015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40EFB-E3AC-4433-BBB9-C454F99E0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F95C1-B499-4C0C-9DA7-10ADC075FE8F}" type="datetimeFigureOut">
              <a:rPr lang="en-GB" smtClean="0"/>
              <a:t>06/03/2022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EF9C9-CA00-4181-836F-7B9E1EF0B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5F35B-D986-47F1-8257-227EAC6352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8FFA3-5B9D-4B0D-957F-105FCB732A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64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covid-19-response-living-with-covid-19" TargetMode="Externa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icsa.org.uk/reports-recommendations/publications/investigation/residential-schools" TargetMode="External"/><Relationship Id="rId2" Type="http://schemas.openxmlformats.org/officeDocument/2006/relationships/hyperlink" Target="https://www.iicsa.org.uk/key-documents/28314/view/child-sexual-abuse-organised-networks-investigation-report-february-2022.pdf" TargetMode="Externa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thecommissiononyounglives.co.uk/out-of-harms-way-a-new-care-system-to-protect-vulnerable-teenagers-at-risk-of-exploitation-and-crime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CADA1-2B73-4859-A52A-77A57874F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085228"/>
          </a:xfrm>
        </p:spPr>
        <p:txBody>
          <a:bodyPr/>
          <a:lstStyle/>
          <a:p>
            <a:r>
              <a:rPr lang="en-GB" dirty="0"/>
              <a:t>Regulation 44 Forum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A9191-A872-4159-BE56-CBAFCF657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386014"/>
            <a:ext cx="8689976" cy="1377912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Updates-7.3.22</a:t>
            </a:r>
          </a:p>
        </p:txBody>
      </p:sp>
    </p:spTree>
    <p:extLst>
      <p:ext uri="{BB962C8B-B14F-4D97-AF65-F5344CB8AC3E}">
        <p14:creationId xmlns:p14="http://schemas.microsoft.com/office/powerpoint/2010/main" val="172718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7245AC-535C-42FD-9E9D-CE42DFBD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86" y="1683756"/>
            <a:ext cx="3510357" cy="3175323"/>
          </a:xfrm>
        </p:spPr>
        <p:txBody>
          <a:bodyPr anchor="b">
            <a:normAutofit/>
          </a:bodyPr>
          <a:lstStyle/>
          <a:p>
            <a:pPr algn="r"/>
            <a:r>
              <a:rPr lang="en-GB" sz="4000" dirty="0">
                <a:solidFill>
                  <a:srgbClr val="FFFFFF"/>
                </a:solidFill>
              </a:rPr>
              <a:t>Current data- please note data now per 7 days as a rolling total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DFC839-D6D4-443A-A92B-ABEA3B6958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67203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670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1F8A2-C032-4074-A5BF-4FE13B60C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Ongoing…….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42B44-8902-46AC-B6F0-2D37DD828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outcome of the pandemic for children and young people is said to be likely to “impact a generation.”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also being referred to as the ongoing “covid recovery decade”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gives us some idea of the timescale associated with addressing key issues related to :</a:t>
            </a:r>
          </a:p>
          <a:p>
            <a:pPr>
              <a:buFontTx/>
              <a:buChar char="-"/>
            </a:pPr>
            <a:r>
              <a:rPr lang="en-GB" dirty="0"/>
              <a:t>Health provision ....Community </a:t>
            </a:r>
          </a:p>
          <a:p>
            <a:pPr>
              <a:buFontTx/>
              <a:buChar char="-"/>
            </a:pPr>
            <a:r>
              <a:rPr lang="en-GB" dirty="0"/>
              <a:t>Economic recovery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49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4394-B686-4F75-BE38-FD813828B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Ongoing…</a:t>
            </a:r>
            <a:r>
              <a:rPr lang="en-GB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2A3AB-17C9-431F-8B2D-B2B8A8574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NHS recovery</a:t>
            </a:r>
          </a:p>
          <a:p>
            <a:r>
              <a:rPr lang="en-GB" dirty="0"/>
              <a:t>Access to services e.g.. Mental health services, CAMHS,other therapies </a:t>
            </a:r>
          </a:p>
          <a:p>
            <a:r>
              <a:rPr lang="en-GB" dirty="0"/>
              <a:t>Infrastructure </a:t>
            </a:r>
          </a:p>
          <a:p>
            <a:r>
              <a:rPr lang="en-GB" dirty="0"/>
              <a:t>Onward planning re.education recovery- infrastructure and curriculum / learning recovery</a:t>
            </a:r>
          </a:p>
          <a:p>
            <a:r>
              <a:rPr lang="en-GB" dirty="0"/>
              <a:t>Anticipated Increase in looked after children. c.102 k by 2025. Up from approximately 82 K. </a:t>
            </a:r>
          </a:p>
          <a:p>
            <a:r>
              <a:rPr lang="en-GB" dirty="0"/>
              <a:t>Recovery if effective multi agency systems</a:t>
            </a:r>
          </a:p>
        </p:txBody>
      </p:sp>
    </p:spTree>
    <p:extLst>
      <p:ext uri="{BB962C8B-B14F-4D97-AF65-F5344CB8AC3E}">
        <p14:creationId xmlns:p14="http://schemas.microsoft.com/office/powerpoint/2010/main" val="2343037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B2332-E273-4A5E-9FC6-B8B8BA5E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dirty="0"/>
              <a:t>Other thoughts....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66472-27D8-4534-8068-AE928C7F2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Long term booster roll out.... Spring 2022 and likely autumn / winter as for ‘flu. i.e. Vulnerable groups.</a:t>
            </a:r>
          </a:p>
          <a:p>
            <a:r>
              <a:rPr lang="en-GB" dirty="0"/>
              <a:t>Ongoing vaccination programme...not yet decided by JCVI</a:t>
            </a:r>
          </a:p>
          <a:p>
            <a:r>
              <a:rPr lang="en-GB" dirty="0"/>
              <a:t>How are services managing risks related to staff not legally having to self isolate now.</a:t>
            </a:r>
          </a:p>
          <a:p>
            <a:r>
              <a:rPr lang="en-GB" dirty="0"/>
              <a:t>Ongoing access to LFT after April 1</a:t>
            </a:r>
            <a:r>
              <a:rPr lang="en-GB" baseline="30000" dirty="0"/>
              <a:t>st  .</a:t>
            </a:r>
          </a:p>
          <a:p>
            <a:r>
              <a:rPr lang="en-GB" dirty="0"/>
              <a:t>LFT costs </a:t>
            </a:r>
          </a:p>
          <a:p>
            <a:r>
              <a:rPr lang="en-GB" dirty="0"/>
              <a:t>Will be available to certain vulnerable groups free of charge...thus will be limited </a:t>
            </a:r>
          </a:p>
          <a:p>
            <a:r>
              <a:rPr lang="en-GB" dirty="0"/>
              <a:t>New variants …….being monitored. Lifting the restrictions is clearly linked to vaccination. </a:t>
            </a:r>
          </a:p>
          <a:p>
            <a:r>
              <a:rPr lang="en-GB" dirty="0"/>
              <a:t>However, we know that immunity wanes over time , so monitoring of variants will have to carry on to check they are not more transmissible, do not cause serious illness, are vaccine avoidance.</a:t>
            </a:r>
          </a:p>
        </p:txBody>
      </p:sp>
    </p:spTree>
    <p:extLst>
      <p:ext uri="{BB962C8B-B14F-4D97-AF65-F5344CB8AC3E}">
        <p14:creationId xmlns:p14="http://schemas.microsoft.com/office/powerpoint/2010/main" val="3226691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EB593-5DBC-467D-96EC-E9619F9B2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Living with Covid- government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F47F7-24E6-4CC6-AFF2-E6A8F3BB3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https://www.gov.uk/government/publications/covid-19-response-living-with-covid-19</a:t>
            </a:r>
            <a:endParaRPr lang="en-GB" dirty="0"/>
          </a:p>
          <a:p>
            <a:endParaRPr lang="en-GB" dirty="0"/>
          </a:p>
          <a:p>
            <a:r>
              <a:rPr lang="en-GB" dirty="0"/>
              <a:t>Key document .</a:t>
            </a:r>
          </a:p>
          <a:p>
            <a:r>
              <a:rPr lang="en-GB" dirty="0"/>
              <a:t>Likely to be further guidance from health , education and social care</a:t>
            </a:r>
          </a:p>
        </p:txBody>
      </p:sp>
    </p:spTree>
    <p:extLst>
      <p:ext uri="{BB962C8B-B14F-4D97-AF65-F5344CB8AC3E}">
        <p14:creationId xmlns:p14="http://schemas.microsoft.com/office/powerpoint/2010/main" val="45860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6EDB6-67F5-48CE-9575-6E0DF6D26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Other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5D41E-3935-4C44-B031-0EE4E9FA4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https://www.iicsa.org.uk/key-documents/28314/view/child-sexual-abuse-organised-networks-investigation-report-february-2022.pdf</a:t>
            </a:r>
            <a:endParaRPr lang="en-GB" dirty="0"/>
          </a:p>
          <a:p>
            <a:r>
              <a:rPr lang="en-GB" dirty="0">
                <a:hlinkClick r:id="rId3"/>
              </a:rPr>
              <a:t>https://www.iicsa.org.uk/reports-recommendations/publications/investigation/residential-schools</a:t>
            </a:r>
            <a:endParaRPr lang="en-GB" dirty="0"/>
          </a:p>
          <a:p>
            <a:r>
              <a:rPr lang="en-GB" dirty="0">
                <a:hlinkClick r:id="rId4"/>
              </a:rPr>
              <a:t>https://thecommissiononyounglives.co.uk/out-of-harms-way-a-new-care-system-to-protect-vulnerable-teenagers-at-risk-of-exploitation-and-crime/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50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75718-1EAC-462D-B0D0-E5DEF383B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Inspection issues: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B45DB-A41E-4B56-B4FD-C84947453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Safeguarding +++</a:t>
            </a:r>
          </a:p>
          <a:p>
            <a:r>
              <a:rPr lang="en-GB" dirty="0"/>
              <a:t>Fire- children starting fires in and around homes and the response</a:t>
            </a:r>
          </a:p>
          <a:p>
            <a:r>
              <a:rPr lang="en-GB" dirty="0"/>
              <a:t>Risk assessments/ impact risk assessments on placement</a:t>
            </a:r>
          </a:p>
          <a:p>
            <a:r>
              <a:rPr lang="en-GB" dirty="0"/>
              <a:t>Supervision</a:t>
            </a:r>
          </a:p>
          <a:p>
            <a:r>
              <a:rPr lang="en-GB" dirty="0"/>
              <a:t>Voices of children and young people </a:t>
            </a:r>
          </a:p>
          <a:p>
            <a:endParaRPr lang="en-GB" dirty="0"/>
          </a:p>
          <a:p>
            <a:r>
              <a:rPr lang="en-GB" dirty="0"/>
              <a:t>Any others you are aware of ?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Chris Freestone. March 2022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01758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440</Words>
  <Application>Microsoft Office PowerPoint</Application>
  <PresentationFormat>Widescreen</PresentationFormat>
  <Paragraphs>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Tw Cen MT</vt:lpstr>
      <vt:lpstr>Droplet</vt:lpstr>
      <vt:lpstr>Office Theme</vt:lpstr>
      <vt:lpstr>Regulation 44 Forum</vt:lpstr>
      <vt:lpstr>Current data- please note data now per 7 days as a rolling total </vt:lpstr>
      <vt:lpstr>Ongoing…….</vt:lpstr>
      <vt:lpstr>Ongoing….</vt:lpstr>
      <vt:lpstr>Other thoughts....</vt:lpstr>
      <vt:lpstr>Living with Covid- government plan</vt:lpstr>
      <vt:lpstr>Other information</vt:lpstr>
      <vt:lpstr>Inspection issues: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Coronavirus/Covid 19</dc:title>
  <dc:creator>Christine Freestone</dc:creator>
  <cp:lastModifiedBy>Christine Freestone</cp:lastModifiedBy>
  <cp:revision>36</cp:revision>
  <cp:lastPrinted>2020-06-25T18:43:04Z</cp:lastPrinted>
  <dcterms:created xsi:type="dcterms:W3CDTF">2020-05-18T18:14:01Z</dcterms:created>
  <dcterms:modified xsi:type="dcterms:W3CDTF">2022-03-06T12:23:14Z</dcterms:modified>
</cp:coreProperties>
</file>