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notesMasterIdLst>
    <p:notesMasterId r:id="rId18"/>
  </p:notesMasterIdLst>
  <p:sldIdLst>
    <p:sldId id="257" r:id="rId2"/>
    <p:sldId id="427" r:id="rId3"/>
    <p:sldId id="425" r:id="rId4"/>
    <p:sldId id="426" r:id="rId5"/>
    <p:sldId id="429" r:id="rId6"/>
    <p:sldId id="431" r:id="rId7"/>
    <p:sldId id="430" r:id="rId8"/>
    <p:sldId id="433" r:id="rId9"/>
    <p:sldId id="432" r:id="rId10"/>
    <p:sldId id="434" r:id="rId11"/>
    <p:sldId id="437" r:id="rId12"/>
    <p:sldId id="436" r:id="rId13"/>
    <p:sldId id="435" r:id="rId14"/>
    <p:sldId id="438" r:id="rId15"/>
    <p:sldId id="424" r:id="rId16"/>
    <p:sldId id="41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ie Allan" initials="JA" lastIdx="4" clrIdx="0">
    <p:extLst>
      <p:ext uri="{19B8F6BF-5375-455C-9EA6-DF929625EA0E}">
        <p15:presenceInfo xmlns:p15="http://schemas.microsoft.com/office/powerpoint/2012/main" userId="S::josie.allan@missingpeople.org.uk::5b22a55e-b6bf-4933-8d6d-71da1dcc48c4" providerId="AD"/>
      </p:ext>
    </p:extLst>
  </p:cmAuthor>
  <p:cmAuthor id="2" name="Rhees-Cooper, Alan" initials="RA" lastIdx="10" clrIdx="1">
    <p:extLst>
      <p:ext uri="{19B8F6BF-5375-455C-9EA6-DF929625EA0E}">
        <p15:presenceInfo xmlns:p15="http://schemas.microsoft.com/office/powerpoint/2012/main" userId="S::Alan.Rhees-Cooper@westyorkshire.police.uk::aba7163d-be30-4f71-a1cf-14c943d07660" providerId="AD"/>
      </p:ext>
    </p:extLst>
  </p:cmAuthor>
  <p:cmAuthor id="3" name="Sara" initials="S" lastIdx="6" clrIdx="2">
    <p:extLst>
      <p:ext uri="{19B8F6BF-5375-455C-9EA6-DF929625EA0E}">
        <p15:presenceInfo xmlns:p15="http://schemas.microsoft.com/office/powerpoint/2012/main" userId="S::Sara.Miles@kirklees.gov.uk::6c92c1a1-f2f1-4296-9298-cd27c43963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64585" autoAdjust="0"/>
  </p:normalViewPr>
  <p:slideViewPr>
    <p:cSldViewPr snapToGrid="0">
      <p:cViewPr varScale="1">
        <p:scale>
          <a:sx n="64" d="100"/>
          <a:sy n="64" d="100"/>
        </p:scale>
        <p:origin x="42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AEF05F-77BD-4328-AE69-DCC958543088}" type="datetimeFigureOut">
              <a:rPr lang="en-GB" smtClean="0"/>
              <a:t>02/04/2022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2A42B0-1994-4742-B319-9BD5902D2030}" type="slidenum">
              <a:rPr lang="en-GB" smtClean="0"/>
              <a:t>‹#›</a:t>
            </a:fld>
            <a:endParaRPr lang="en-GB" dirty="0"/>
          </a:p>
        </p:txBody>
      </p:sp>
    </p:spTree>
    <p:extLst>
      <p:ext uri="{BB962C8B-B14F-4D97-AF65-F5344CB8AC3E}">
        <p14:creationId xmlns:p14="http://schemas.microsoft.com/office/powerpoint/2010/main" val="2856341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2A42B0-1994-4742-B319-9BD5902D2030}" type="slidenum">
              <a:rPr lang="en-GB" smtClean="0"/>
              <a:t>1</a:t>
            </a:fld>
            <a:endParaRPr lang="en-GB" dirty="0"/>
          </a:p>
        </p:txBody>
      </p:sp>
    </p:spTree>
    <p:extLst>
      <p:ext uri="{BB962C8B-B14F-4D97-AF65-F5344CB8AC3E}">
        <p14:creationId xmlns:p14="http://schemas.microsoft.com/office/powerpoint/2010/main" val="4156053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229 residential special schools – 67 area registered as children’s homes</a:t>
            </a:r>
          </a:p>
        </p:txBody>
      </p:sp>
      <p:sp>
        <p:nvSpPr>
          <p:cNvPr id="4" name="Slide Number Placeholder 3"/>
          <p:cNvSpPr>
            <a:spLocks noGrp="1"/>
          </p:cNvSpPr>
          <p:nvPr>
            <p:ph type="sldNum" sz="quarter" idx="5"/>
          </p:nvPr>
        </p:nvSpPr>
        <p:spPr/>
        <p:txBody>
          <a:bodyPr/>
          <a:lstStyle/>
          <a:p>
            <a:fld id="{C92A42B0-1994-4742-B319-9BD5902D2030}" type="slidenum">
              <a:rPr lang="en-GB" smtClean="0"/>
              <a:t>2</a:t>
            </a:fld>
            <a:endParaRPr lang="en-GB" dirty="0"/>
          </a:p>
        </p:txBody>
      </p:sp>
    </p:spTree>
    <p:extLst>
      <p:ext uri="{BB962C8B-B14F-4D97-AF65-F5344CB8AC3E}">
        <p14:creationId xmlns:p14="http://schemas.microsoft.com/office/powerpoint/2010/main" val="4253359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baseline="0" dirty="0">
                <a:solidFill>
                  <a:srgbClr val="626464"/>
                </a:solidFill>
                <a:latin typeface="Lato" panose="020F0502020204030203" pitchFamily="34" charset="0"/>
              </a:rPr>
              <a:t>LADO: The evidence indicates that, almost a decade later, there is still a lack of consistency in how the current guidance is interpreted by local authorities. It appears that many local authorities are operating what the Department for Education described as a ‘flexible model’ due to lack of resources or time. However, it appears that many schools need the guidance and advice afforded by the more ‘rigid’ model.</a:t>
            </a:r>
            <a:endParaRPr lang="en-GB" dirty="0"/>
          </a:p>
        </p:txBody>
      </p:sp>
      <p:sp>
        <p:nvSpPr>
          <p:cNvPr id="4" name="Slide Number Placeholder 3"/>
          <p:cNvSpPr>
            <a:spLocks noGrp="1"/>
          </p:cNvSpPr>
          <p:nvPr>
            <p:ph type="sldNum" sz="quarter" idx="5"/>
          </p:nvPr>
        </p:nvSpPr>
        <p:spPr/>
        <p:txBody>
          <a:bodyPr/>
          <a:lstStyle/>
          <a:p>
            <a:fld id="{C92A42B0-1994-4742-B319-9BD5902D2030}" type="slidenum">
              <a:rPr lang="en-GB" smtClean="0"/>
              <a:t>3</a:t>
            </a:fld>
            <a:endParaRPr lang="en-GB" dirty="0"/>
          </a:p>
        </p:txBody>
      </p:sp>
    </p:spTree>
    <p:extLst>
      <p:ext uri="{BB962C8B-B14F-4D97-AF65-F5344CB8AC3E}">
        <p14:creationId xmlns:p14="http://schemas.microsoft.com/office/powerpoint/2010/main" val="1117050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baseline="0" dirty="0">
                <a:solidFill>
                  <a:srgbClr val="626464"/>
                </a:solidFill>
                <a:latin typeface="Lato" panose="020F0502020204030203" pitchFamily="34" charset="0"/>
              </a:rPr>
              <a:t>governance or leadership in respect of safeguarding was poor </a:t>
            </a:r>
            <a:endParaRPr lang="en-GB" dirty="0"/>
          </a:p>
        </p:txBody>
      </p:sp>
      <p:sp>
        <p:nvSpPr>
          <p:cNvPr id="4" name="Slide Number Placeholder 3"/>
          <p:cNvSpPr>
            <a:spLocks noGrp="1"/>
          </p:cNvSpPr>
          <p:nvPr>
            <p:ph type="sldNum" sz="quarter" idx="5"/>
          </p:nvPr>
        </p:nvSpPr>
        <p:spPr/>
        <p:txBody>
          <a:bodyPr/>
          <a:lstStyle/>
          <a:p>
            <a:fld id="{C92A42B0-1994-4742-B319-9BD5902D2030}" type="slidenum">
              <a:rPr lang="en-GB" smtClean="0"/>
              <a:t>5</a:t>
            </a:fld>
            <a:endParaRPr lang="en-GB" dirty="0"/>
          </a:p>
        </p:txBody>
      </p:sp>
    </p:spTree>
    <p:extLst>
      <p:ext uri="{BB962C8B-B14F-4D97-AF65-F5344CB8AC3E}">
        <p14:creationId xmlns:p14="http://schemas.microsoft.com/office/powerpoint/2010/main" val="1118481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baseline="0" dirty="0">
                <a:solidFill>
                  <a:srgbClr val="626464"/>
                </a:solidFill>
                <a:latin typeface="Lato" panose="020F0502020204030203" pitchFamily="34" charset="0"/>
              </a:rPr>
              <a:t>Ms Karen </a:t>
            </a:r>
            <a:r>
              <a:rPr lang="en-GB" sz="1800" b="0" i="0" u="none" strike="noStrike" baseline="0" dirty="0" err="1">
                <a:solidFill>
                  <a:srgbClr val="626464"/>
                </a:solidFill>
                <a:latin typeface="Lato" panose="020F0502020204030203" pitchFamily="34" charset="0"/>
              </a:rPr>
              <a:t>Gaster</a:t>
            </a:r>
            <a:r>
              <a:rPr lang="en-GB" sz="1800" b="0" i="0" u="none" strike="noStrike" baseline="0" dirty="0">
                <a:solidFill>
                  <a:srgbClr val="626464"/>
                </a:solidFill>
                <a:latin typeface="Lato" panose="020F0502020204030203" pitchFamily="34" charset="0"/>
              </a:rPr>
              <a:t>, executive principal at Southlands School, had experience of running a residential special school and a school which had a residential site registered as a children’s home. She told us that the difference between the two regimes, from a practitioner’s perspective, was “</a:t>
            </a:r>
            <a:r>
              <a:rPr lang="en-GB" sz="1800" b="0" i="1" u="none" strike="noStrike" baseline="0" dirty="0">
                <a:solidFill>
                  <a:srgbClr val="626464"/>
                </a:solidFill>
                <a:latin typeface="Lato" panose="020F0502020204030203" pitchFamily="34" charset="0"/>
              </a:rPr>
              <a:t>Quite significant</a:t>
            </a:r>
            <a:r>
              <a:rPr lang="en-GB" sz="1800" b="0" i="0" u="none" strike="noStrike" baseline="0" dirty="0">
                <a:solidFill>
                  <a:srgbClr val="626464"/>
                </a:solidFill>
                <a:latin typeface="Lato" panose="020F0502020204030203" pitchFamily="34" charset="0"/>
              </a:rPr>
              <a:t>”. Ms </a:t>
            </a:r>
            <a:r>
              <a:rPr lang="en-GB" sz="1800" b="0" i="0" u="none" strike="noStrike" baseline="0" dirty="0" err="1">
                <a:solidFill>
                  <a:srgbClr val="626464"/>
                </a:solidFill>
                <a:latin typeface="Lato" panose="020F0502020204030203" pitchFamily="34" charset="0"/>
              </a:rPr>
              <a:t>Gaster</a:t>
            </a:r>
            <a:r>
              <a:rPr lang="en-GB" sz="1800" b="0" i="0" u="none" strike="noStrike" baseline="0" dirty="0">
                <a:solidFill>
                  <a:srgbClr val="626464"/>
                </a:solidFill>
                <a:latin typeface="Lato" panose="020F0502020204030203" pitchFamily="34" charset="0"/>
              </a:rPr>
              <a:t> described the main difference as being the level of scrutiny: “</a:t>
            </a:r>
            <a:r>
              <a:rPr lang="en-GB" sz="1800" b="0" i="1" u="none" strike="noStrike" baseline="0" dirty="0">
                <a:solidFill>
                  <a:srgbClr val="626464"/>
                </a:solidFill>
                <a:latin typeface="Lato" panose="020F0502020204030203" pitchFamily="34" charset="0"/>
              </a:rPr>
              <a:t>Outside eyes looking in is constant, and the level of scrutiny and reporting outwards is markedly different</a:t>
            </a:r>
            <a:r>
              <a:rPr lang="en-GB" sz="1800" b="0" i="0" u="none" strike="noStrike" baseline="0" dirty="0">
                <a:solidFill>
                  <a:srgbClr val="626464"/>
                </a:solidFill>
                <a:latin typeface="Lato" panose="020F0502020204030203" pitchFamily="34" charset="0"/>
              </a:rPr>
              <a:t>” (p69)</a:t>
            </a:r>
          </a:p>
          <a:p>
            <a:endParaRPr lang="en-GB" sz="1800" b="0" i="0" u="none" strike="noStrike" baseline="0" dirty="0">
              <a:solidFill>
                <a:srgbClr val="626464"/>
              </a:solidFill>
              <a:latin typeface="Lato" panose="020F0502020204030203" pitchFamily="34" charset="0"/>
            </a:endParaRPr>
          </a:p>
          <a:p>
            <a:r>
              <a:rPr lang="en-GB" sz="1800" b="0" i="0" u="none" strike="noStrike" baseline="0" dirty="0">
                <a:solidFill>
                  <a:srgbClr val="626464"/>
                </a:solidFill>
                <a:latin typeface="Lato" panose="020F0502020204030203" pitchFamily="34" charset="0"/>
              </a:rPr>
              <a:t>“Ms Helen Humphreys, Ofsted’s specialist advisor for residential care, considered that Ofsted was “</a:t>
            </a:r>
            <a:r>
              <a:rPr lang="en-GB" sz="1800" b="0" i="1" u="none" strike="noStrike" baseline="0" dirty="0">
                <a:solidFill>
                  <a:srgbClr val="626464"/>
                </a:solidFill>
                <a:latin typeface="Lato" panose="020F0502020204030203" pitchFamily="34" charset="0"/>
              </a:rPr>
              <a:t>restricted by the national minimum standards</a:t>
            </a:r>
            <a:r>
              <a:rPr lang="en-GB" sz="1800" b="0" i="0" u="none" strike="noStrike" baseline="0" dirty="0">
                <a:solidFill>
                  <a:srgbClr val="626464"/>
                </a:solidFill>
                <a:latin typeface="Lato" panose="020F0502020204030203" pitchFamily="34" charset="0"/>
              </a:rPr>
              <a:t>” when it came to inspecting residential special schools; it is only able to assess the school’s safeguarding within the narrow remit of the standards… Ms Humphreys also considered that the NMS do not focus enough on quality and are not aspirational or outcome-focussed.”</a:t>
            </a:r>
          </a:p>
          <a:p>
            <a:endParaRPr lang="en-GB" sz="1800" b="0" i="0" u="none" strike="noStrike" baseline="0" dirty="0">
              <a:solidFill>
                <a:srgbClr val="626464"/>
              </a:solidFill>
              <a:latin typeface="Lato" panose="020F0502020204030203" pitchFamily="34" charset="0"/>
            </a:endParaRPr>
          </a:p>
          <a:p>
            <a:r>
              <a:rPr lang="en-GB" sz="1800" b="0" i="0" u="none" strike="noStrike" baseline="0" dirty="0">
                <a:solidFill>
                  <a:srgbClr val="626464"/>
                </a:solidFill>
                <a:latin typeface="Lato" panose="020F0502020204030203" pitchFamily="34" charset="0"/>
              </a:rPr>
              <a:t>Guidance recommends special schools should now come under Children’s Homes regs</a:t>
            </a:r>
          </a:p>
        </p:txBody>
      </p:sp>
      <p:sp>
        <p:nvSpPr>
          <p:cNvPr id="4" name="Slide Number Placeholder 3"/>
          <p:cNvSpPr>
            <a:spLocks noGrp="1"/>
          </p:cNvSpPr>
          <p:nvPr>
            <p:ph type="sldNum" sz="quarter" idx="5"/>
          </p:nvPr>
        </p:nvSpPr>
        <p:spPr/>
        <p:txBody>
          <a:bodyPr/>
          <a:lstStyle/>
          <a:p>
            <a:fld id="{C92A42B0-1994-4742-B319-9BD5902D2030}" type="slidenum">
              <a:rPr lang="en-GB" smtClean="0"/>
              <a:t>8</a:t>
            </a:fld>
            <a:endParaRPr lang="en-GB" dirty="0"/>
          </a:p>
        </p:txBody>
      </p:sp>
    </p:spTree>
    <p:extLst>
      <p:ext uri="{BB962C8B-B14F-4D97-AF65-F5344CB8AC3E}">
        <p14:creationId xmlns:p14="http://schemas.microsoft.com/office/powerpoint/2010/main" val="3366509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 to the group about where this then leaves us.</a:t>
            </a:r>
          </a:p>
        </p:txBody>
      </p:sp>
      <p:sp>
        <p:nvSpPr>
          <p:cNvPr id="4" name="Slide Number Placeholder 3"/>
          <p:cNvSpPr>
            <a:spLocks noGrp="1"/>
          </p:cNvSpPr>
          <p:nvPr>
            <p:ph type="sldNum" sz="quarter" idx="10"/>
          </p:nvPr>
        </p:nvSpPr>
        <p:spPr/>
        <p:txBody>
          <a:bodyPr/>
          <a:lstStyle/>
          <a:p>
            <a:fld id="{8004EBF6-CBB4-4733-9482-2A54932B6E1E}" type="slidenum">
              <a:rPr lang="en-GB" smtClean="0"/>
              <a:t>15</a:t>
            </a:fld>
            <a:endParaRPr lang="en-GB"/>
          </a:p>
        </p:txBody>
      </p:sp>
    </p:spTree>
    <p:extLst>
      <p:ext uri="{BB962C8B-B14F-4D97-AF65-F5344CB8AC3E}">
        <p14:creationId xmlns:p14="http://schemas.microsoft.com/office/powerpoint/2010/main" val="2620339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What are you going to do as a result of this training?</a:t>
            </a:r>
          </a:p>
          <a:p>
            <a:r>
              <a:rPr lang="en-GB" sz="1200" b="0" i="0" u="none" strike="noStrike" kern="1200" baseline="0" dirty="0">
                <a:solidFill>
                  <a:schemeClr val="tx1"/>
                </a:solidFill>
                <a:latin typeface="+mn-lt"/>
                <a:ea typeface="+mn-ea"/>
                <a:cs typeface="+mn-cs"/>
              </a:rPr>
              <a:t>Remind participants of the main elements:</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Prevalence of young people going missing</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Push/pull factors</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Philomena protocol</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Levels of intervention</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Dynamic risk assessment</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Contextual safeguarding</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What to do when young people return</a:t>
            </a:r>
          </a:p>
          <a:p>
            <a:r>
              <a:rPr lang="en-GB" sz="1200" b="0" i="0" u="none" strike="noStrike" kern="1200" baseline="0" dirty="0">
                <a:solidFill>
                  <a:schemeClr val="tx1"/>
                </a:solidFill>
                <a:latin typeface="+mn-lt"/>
                <a:ea typeface="+mn-ea"/>
                <a:cs typeface="+mn-cs"/>
              </a:rPr>
              <a:t>Exercise in pairs</a:t>
            </a:r>
          </a:p>
          <a:p>
            <a:endParaRPr lang="en-GB" sz="1200" b="0" i="0" u="none" strike="noStrike" kern="1200" baseline="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8004EBF6-CBB4-4733-9482-2A54932B6E1E}" type="slidenum">
              <a:rPr lang="en-GB" smtClean="0"/>
              <a:t>16</a:t>
            </a:fld>
            <a:endParaRPr lang="en-GB"/>
          </a:p>
        </p:txBody>
      </p:sp>
    </p:spTree>
    <p:extLst>
      <p:ext uri="{BB962C8B-B14F-4D97-AF65-F5344CB8AC3E}">
        <p14:creationId xmlns:p14="http://schemas.microsoft.com/office/powerpoint/2010/main" val="26432182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988743" y="5657190"/>
            <a:ext cx="2319614" cy="1075225"/>
          </a:xfrm>
          <a:prstGeom prst="rect">
            <a:avLst/>
          </a:prstGeom>
        </p:spPr>
      </p:pic>
      <p:sp>
        <p:nvSpPr>
          <p:cNvPr id="2" name="Title 1"/>
          <p:cNvSpPr>
            <a:spLocks noGrp="1"/>
          </p:cNvSpPr>
          <p:nvPr>
            <p:ph type="ctrTitle" hasCustomPrompt="1"/>
          </p:nvPr>
        </p:nvSpPr>
        <p:spPr>
          <a:xfrm>
            <a:off x="914400" y="609606"/>
            <a:ext cx="10363200" cy="4187551"/>
          </a:xfrm>
        </p:spPr>
        <p:txBody>
          <a:bodyPr anchor="b">
            <a:noAutofit/>
          </a:bodyPr>
          <a:lstStyle>
            <a:lvl1pPr algn="ctr">
              <a:lnSpc>
                <a:spcPct val="100000"/>
              </a:lnSpc>
              <a:defRPr sz="5400"/>
            </a:lvl1pPr>
          </a:lstStyle>
          <a:p>
            <a:r>
              <a:rPr lang="en-US" dirty="0"/>
              <a:t>click to edit Master title style</a:t>
            </a:r>
          </a:p>
        </p:txBody>
      </p:sp>
      <p:sp>
        <p:nvSpPr>
          <p:cNvPr id="3" name="Subtitle 2"/>
          <p:cNvSpPr>
            <a:spLocks noGrp="1"/>
          </p:cNvSpPr>
          <p:nvPr>
            <p:ph type="subTitle" idx="1" hasCustomPrompt="1"/>
          </p:nvPr>
        </p:nvSpPr>
        <p:spPr>
          <a:xfrm>
            <a:off x="1828800" y="4953000"/>
            <a:ext cx="8534400" cy="1219200"/>
          </a:xfrm>
        </p:spPr>
        <p:txBody>
          <a:bodyPr>
            <a:normAutofit/>
          </a:bodyPr>
          <a:lstStyle>
            <a:lvl1pPr marL="0" indent="0" algn="ctr">
              <a:buNone/>
              <a:defRPr sz="2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Date Placeholder 6"/>
          <p:cNvSpPr>
            <a:spLocks noGrp="1"/>
          </p:cNvSpPr>
          <p:nvPr>
            <p:ph type="dt" sz="half" idx="10"/>
          </p:nvPr>
        </p:nvSpPr>
        <p:spPr/>
        <p:txBody>
          <a:bodyPr/>
          <a:lstStyle/>
          <a:p>
            <a:fld id="{A3AE3FF3-4C6A-4D38-BFBC-BCD2B8898745}" type="datetimeFigureOut">
              <a:rPr lang="en-GB" smtClean="0"/>
              <a:t>02/04/2022</a:t>
            </a:fld>
            <a:endParaRPr lang="en-GB" dirty="0"/>
          </a:p>
        </p:txBody>
      </p:sp>
      <p:sp>
        <p:nvSpPr>
          <p:cNvPr id="8" name="Slide Number Placeholder 7"/>
          <p:cNvSpPr>
            <a:spLocks noGrp="1"/>
          </p:cNvSpPr>
          <p:nvPr>
            <p:ph type="sldNum" sz="quarter" idx="11"/>
          </p:nvPr>
        </p:nvSpPr>
        <p:spPr/>
        <p:txBody>
          <a:bodyPr/>
          <a:lstStyle/>
          <a:p>
            <a:fld id="{34A26DDA-0127-4072-9CDE-5C5B5B473E88}" type="slidenum">
              <a:rPr lang="en-GB" smtClean="0"/>
              <a:t>‹#›</a:t>
            </a:fld>
            <a:endParaRPr lang="en-GB" dirty="0"/>
          </a:p>
        </p:txBody>
      </p:sp>
      <p:sp>
        <p:nvSpPr>
          <p:cNvPr id="9" name="Footer Placeholder 8"/>
          <p:cNvSpPr>
            <a:spLocks noGrp="1"/>
          </p:cNvSpPr>
          <p:nvPr>
            <p:ph type="ftr" sz="quarter" idx="12"/>
          </p:nvPr>
        </p:nvSpPr>
        <p:spPr/>
        <p:txBody>
          <a:bodyPr/>
          <a:lstStyle/>
          <a:p>
            <a:endParaRPr lang="en-GB" dirty="0"/>
          </a:p>
        </p:txBody>
      </p:sp>
    </p:spTree>
    <p:extLst>
      <p:ext uri="{BB962C8B-B14F-4D97-AF65-F5344CB8AC3E}">
        <p14:creationId xmlns:p14="http://schemas.microsoft.com/office/powerpoint/2010/main" val="3263850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7980" y="4421288"/>
            <a:ext cx="5889855" cy="3439965"/>
          </a:xfrm>
          <a:prstGeom prst="rect">
            <a:avLst/>
          </a:prstGeom>
          <a:effectLst>
            <a:reflection endPos="0" dir="5400000" sy="-100000" algn="bl" rotWithShape="0"/>
          </a:effectLst>
        </p:spPr>
      </p:pic>
      <p:sp>
        <p:nvSpPr>
          <p:cNvPr id="12" name="Rectangle 11"/>
          <p:cNvSpPr/>
          <p:nvPr/>
        </p:nvSpPr>
        <p:spPr>
          <a:xfrm>
            <a:off x="6503670" y="4329848"/>
            <a:ext cx="9769460" cy="2931877"/>
          </a:xfrm>
          <a:prstGeom prst="rect">
            <a:avLst/>
          </a:prstGeom>
          <a:solidFill>
            <a:srgbClr val="FFFFFF">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p:nvPr>
        </p:nvSpPr>
        <p:spPr>
          <a:xfrm>
            <a:off x="2239436" y="228600"/>
            <a:ext cx="7615765"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2010836" y="1143000"/>
            <a:ext cx="8072965"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239436" y="5810250"/>
            <a:ext cx="7615765"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3AE3FF3-4C6A-4D38-BFBC-BCD2B8898745}" type="datetimeFigureOut">
              <a:rPr lang="en-GB" smtClean="0"/>
              <a:t>02/04/2022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4A26DDA-0127-4072-9CDE-5C5B5B473E88}" type="slidenum">
              <a:rPr lang="en-GB" smtClean="0"/>
              <a:t>‹#›</a:t>
            </a:fld>
            <a:endParaRPr lang="en-GB" dirty="0"/>
          </a:p>
        </p:txBody>
      </p:sp>
    </p:spTree>
    <p:extLst>
      <p:ext uri="{BB962C8B-B14F-4D97-AF65-F5344CB8AC3E}">
        <p14:creationId xmlns:p14="http://schemas.microsoft.com/office/powerpoint/2010/main" val="3269107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AE3FF3-4C6A-4D38-BFBC-BCD2B8898745}" type="datetimeFigureOut">
              <a:rPr lang="en-GB" smtClean="0"/>
              <a:t>02/04/2022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4A26DDA-0127-4072-9CDE-5C5B5B473E88}" type="slidenum">
              <a:rPr lang="en-GB" smtClean="0"/>
              <a:t>‹#›</a:t>
            </a:fld>
            <a:endParaRPr lang="en-GB" dirty="0"/>
          </a:p>
        </p:txBody>
      </p:sp>
    </p:spTree>
    <p:extLst>
      <p:ext uri="{BB962C8B-B14F-4D97-AF65-F5344CB8AC3E}">
        <p14:creationId xmlns:p14="http://schemas.microsoft.com/office/powerpoint/2010/main" val="702427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AE3FF3-4C6A-4D38-BFBC-BCD2B8898745}" type="datetimeFigureOut">
              <a:rPr lang="en-GB" smtClean="0"/>
              <a:t>02/04/2022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4A26DDA-0127-4072-9CDE-5C5B5B473E88}" type="slidenum">
              <a:rPr lang="en-GB" smtClean="0"/>
              <a:t>‹#›</a:t>
            </a:fld>
            <a:endParaRPr lang="en-GB" dirty="0"/>
          </a:p>
        </p:txBody>
      </p:sp>
    </p:spTree>
    <p:extLst>
      <p:ext uri="{BB962C8B-B14F-4D97-AF65-F5344CB8AC3E}">
        <p14:creationId xmlns:p14="http://schemas.microsoft.com/office/powerpoint/2010/main" val="1737032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7980" y="4371893"/>
            <a:ext cx="5889855" cy="3439965"/>
          </a:xfrm>
          <a:prstGeom prst="rect">
            <a:avLst/>
          </a:prstGeom>
          <a:effectLst>
            <a:reflection endPos="0" dir="5400000" sy="-100000" algn="bl" rotWithShape="0"/>
          </a:effectLst>
        </p:spPr>
      </p:pic>
      <p:sp>
        <p:nvSpPr>
          <p:cNvPr id="12" name="Rectangle 11"/>
          <p:cNvSpPr/>
          <p:nvPr/>
        </p:nvSpPr>
        <p:spPr>
          <a:xfrm>
            <a:off x="6503670" y="4371893"/>
            <a:ext cx="9769460" cy="2931877"/>
          </a:xfrm>
          <a:prstGeom prst="rect">
            <a:avLst/>
          </a:prstGeom>
          <a:solidFill>
            <a:srgbClr val="FFFFFF">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p:txBody>
          <a:bodyPr/>
          <a:lstStyle>
            <a:lvl5pPr>
              <a:defRPr/>
            </a:lvl5pPr>
            <a:lvl6pPr>
              <a:defRPr/>
            </a:lvl6pPr>
            <a:lvl7pPr>
              <a:defRPr/>
            </a:lvl7pPr>
            <a:lvl8pPr>
              <a:defRPr/>
            </a:lvl8pPr>
            <a:lvl9pPr>
              <a:buFont typeface="Arial" pitchFamily="34" charset="0"/>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3AE3FF3-4C6A-4D38-BFBC-BCD2B8898745}" type="datetimeFigureOut">
              <a:rPr lang="en-GB" smtClean="0"/>
              <a:t>02/04/2022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4A26DDA-0127-4072-9CDE-5C5B5B473E88}" type="slidenum">
              <a:rPr lang="en-GB" smtClean="0"/>
              <a:t>‹#›</a:t>
            </a:fld>
            <a:endParaRPr lang="en-GB" dirty="0"/>
          </a:p>
        </p:txBody>
      </p:sp>
    </p:spTree>
    <p:extLst>
      <p:ext uri="{BB962C8B-B14F-4D97-AF65-F5344CB8AC3E}">
        <p14:creationId xmlns:p14="http://schemas.microsoft.com/office/powerpoint/2010/main" val="3911027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7980" y="4421288"/>
            <a:ext cx="5889855" cy="3439965"/>
          </a:xfrm>
          <a:prstGeom prst="rect">
            <a:avLst/>
          </a:prstGeom>
          <a:effectLst>
            <a:reflection endPos="0" dir="5400000" sy="-100000" algn="bl" rotWithShape="0"/>
          </a:effectLst>
        </p:spPr>
      </p:pic>
      <p:sp>
        <p:nvSpPr>
          <p:cNvPr id="15" name="Rectangle 14"/>
          <p:cNvSpPr/>
          <p:nvPr/>
        </p:nvSpPr>
        <p:spPr>
          <a:xfrm>
            <a:off x="6503670" y="4329848"/>
            <a:ext cx="9769460" cy="2931877"/>
          </a:xfrm>
          <a:prstGeom prst="rect">
            <a:avLst/>
          </a:prstGeom>
          <a:solidFill>
            <a:srgbClr val="FFFFFF">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2" name="TextBox 11"/>
          <p:cNvSpPr txBox="1"/>
          <p:nvPr/>
        </p:nvSpPr>
        <p:spPr>
          <a:xfrm rot="10800000" flipH="1" flipV="1">
            <a:off x="9784903" y="2420888"/>
            <a:ext cx="2167751" cy="5386090"/>
          </a:xfrm>
          <a:prstGeom prst="rect">
            <a:avLst/>
          </a:prstGeom>
          <a:noFill/>
        </p:spPr>
        <p:txBody>
          <a:bodyPr wrap="square" rtlCol="0">
            <a:spAutoFit/>
          </a:bodyPr>
          <a:lstStyle/>
          <a:p>
            <a:pPr algn="ctr"/>
            <a:r>
              <a:rPr lang="en-GB" sz="34400" dirty="0">
                <a:solidFill>
                  <a:schemeClr val="bg1">
                    <a:lumMod val="65000"/>
                  </a:schemeClr>
                </a:solidFill>
                <a:latin typeface="Baskerville Old Face" panose="02020602080505020303" pitchFamily="18" charset="0"/>
                <a:cs typeface="Times New Roman" panose="02020603050405020304" pitchFamily="18" charset="0"/>
              </a:rPr>
              <a:t>”</a:t>
            </a:r>
            <a:endParaRPr lang="en-GB" sz="3200" dirty="0">
              <a:solidFill>
                <a:schemeClr val="bg1">
                  <a:lumMod val="65000"/>
                </a:schemeClr>
              </a:solidFill>
              <a:latin typeface="Baskerville Old Face" panose="02020602080505020303" pitchFamily="18" charset="0"/>
              <a:cs typeface="Times New Roman" panose="02020603050405020304" pitchFamily="18" charset="0"/>
            </a:endParaRPr>
          </a:p>
        </p:txBody>
      </p:sp>
      <p:sp>
        <p:nvSpPr>
          <p:cNvPr id="10" name="TextBox 9"/>
          <p:cNvSpPr txBox="1"/>
          <p:nvPr/>
        </p:nvSpPr>
        <p:spPr>
          <a:xfrm rot="10800000" flipH="1" flipV="1">
            <a:off x="183835" y="275158"/>
            <a:ext cx="2167751" cy="5386090"/>
          </a:xfrm>
          <a:prstGeom prst="rect">
            <a:avLst/>
          </a:prstGeom>
          <a:noFill/>
        </p:spPr>
        <p:txBody>
          <a:bodyPr wrap="square" rtlCol="0">
            <a:spAutoFit/>
          </a:bodyPr>
          <a:lstStyle/>
          <a:p>
            <a:pPr algn="ctr"/>
            <a:r>
              <a:rPr lang="en-GB" sz="34400" dirty="0">
                <a:solidFill>
                  <a:schemeClr val="bg1">
                    <a:lumMod val="65000"/>
                  </a:schemeClr>
                </a:solidFill>
                <a:latin typeface="Baskerville Old Face" panose="02020602080505020303" pitchFamily="18" charset="0"/>
                <a:cs typeface="Times New Roman" panose="02020603050405020304" pitchFamily="18" charset="0"/>
              </a:rPr>
              <a:t>“</a:t>
            </a:r>
            <a:endParaRPr lang="en-GB" sz="3200" dirty="0">
              <a:solidFill>
                <a:schemeClr val="bg1">
                  <a:lumMod val="65000"/>
                </a:schemeClr>
              </a:solidFill>
              <a:latin typeface="Baskerville Old Face" panose="02020602080505020303" pitchFamily="18" charset="0"/>
              <a:cs typeface="Times New Roman" panose="02020603050405020304" pitchFamily="18" charset="0"/>
            </a:endParaRPr>
          </a:p>
        </p:txBody>
      </p:sp>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a:xfrm>
            <a:off x="1007435" y="1593543"/>
            <a:ext cx="10258328" cy="2736305"/>
          </a:xfrm>
          <a:solidFill>
            <a:srgbClr val="95BECA">
              <a:alpha val="30196"/>
            </a:srgbClr>
          </a:solidFill>
          <a:ln>
            <a:noFill/>
          </a:ln>
        </p:spPr>
        <p:txBody>
          <a:bodyPr anchor="ctr"/>
          <a:lstStyle>
            <a:lvl1pPr marL="0" indent="0">
              <a:buNone/>
              <a:defRPr>
                <a:solidFill>
                  <a:srgbClr val="498091"/>
                </a:solidFill>
                <a:latin typeface="My Underwood" pitchFamily="2" charset="0"/>
                <a:ea typeface="My Underwood" pitchFamily="2" charset="0"/>
              </a:defRPr>
            </a:lvl1pPr>
            <a:lvl5pPr>
              <a:defRPr/>
            </a:lvl5pPr>
            <a:lvl6pPr>
              <a:defRPr/>
            </a:lvl6pPr>
            <a:lvl7pPr>
              <a:defRPr/>
            </a:lvl7pPr>
            <a:lvl8pPr>
              <a:defRPr/>
            </a:lvl8pPr>
            <a:lvl9pPr>
              <a:buFont typeface="Arial" pitchFamily="34" charset="0"/>
              <a:buChar char="•"/>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3AE3FF3-4C6A-4D38-BFBC-BCD2B8898745}" type="datetimeFigureOut">
              <a:rPr lang="en-GB" smtClean="0"/>
              <a:t>02/04/2022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4A26DDA-0127-4072-9CDE-5C5B5B473E88}" type="slidenum">
              <a:rPr lang="en-GB" smtClean="0"/>
              <a:t>‹#›</a:t>
            </a:fld>
            <a:endParaRPr lang="en-GB" dirty="0"/>
          </a:p>
        </p:txBody>
      </p:sp>
    </p:spTree>
    <p:extLst>
      <p:ext uri="{BB962C8B-B14F-4D97-AF65-F5344CB8AC3E}">
        <p14:creationId xmlns:p14="http://schemas.microsoft.com/office/powerpoint/2010/main" val="4293040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0194" y="2039135"/>
            <a:ext cx="10363200" cy="2505075"/>
          </a:xfrm>
        </p:spPr>
        <p:txBody>
          <a:bodyPr anchor="b"/>
          <a:lstStyle>
            <a:lvl1pPr algn="l" defTabSz="914400" rtl="0" eaLnBrk="1" latinLnBrk="0" hangingPunct="1">
              <a:lnSpc>
                <a:spcPct val="100000"/>
              </a:lnSpc>
              <a:spcBef>
                <a:spcPct val="0"/>
              </a:spcBef>
              <a:buNone/>
              <a:defRPr lang="en-US" sz="4400" kern="1200" dirty="0" smtClean="0">
                <a:solidFill>
                  <a:schemeClr val="tx2"/>
                </a:solidFill>
                <a:effectLst>
                  <a:outerShdw blurRad="63500" dist="38100" dir="5400000" algn="t" rotWithShape="0">
                    <a:prstClr val="black">
                      <a:alpha val="25000"/>
                    </a:prstClr>
                  </a:outerShdw>
                </a:effectLst>
                <a:latin typeface="Ebrima" panose="02000000000000000000" pitchFamily="2" charset="0"/>
                <a:ea typeface="Ebrima" panose="02000000000000000000" pitchFamily="2" charset="0"/>
                <a:cs typeface="Ebrima" panose="02000000000000000000" pitchFamily="2" charset="0"/>
              </a:defRPr>
            </a:lvl1pPr>
          </a:lstStyle>
          <a:p>
            <a:r>
              <a:rPr lang="en-US" dirty="0"/>
              <a:t>click to edit Master title style</a:t>
            </a:r>
          </a:p>
        </p:txBody>
      </p:sp>
      <p:sp>
        <p:nvSpPr>
          <p:cNvPr id="3" name="Text Placeholder 2"/>
          <p:cNvSpPr>
            <a:spLocks noGrp="1"/>
          </p:cNvSpPr>
          <p:nvPr>
            <p:ph type="body" idx="1" hasCustomPrompt="1"/>
          </p:nvPr>
        </p:nvSpPr>
        <p:spPr>
          <a:xfrm>
            <a:off x="800194" y="4736298"/>
            <a:ext cx="10363200" cy="1131887"/>
          </a:xfrm>
        </p:spPr>
        <p:txBody>
          <a:bodyPr anchor="t"/>
          <a:lstStyle>
            <a:lvl1pPr marL="0" indent="0" algn="l">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3AE3FF3-4C6A-4D38-BFBC-BCD2B8898745}" type="datetimeFigureOut">
              <a:rPr lang="en-GB" smtClean="0"/>
              <a:t>02/04/2022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4A26DDA-0127-4072-9CDE-5C5B5B473E88}" type="slidenum">
              <a:rPr lang="en-GB" smtClean="0"/>
              <a:t>‹#›</a:t>
            </a:fld>
            <a:endParaRPr lang="en-GB"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38310" y="354018"/>
            <a:ext cx="2582209" cy="1196948"/>
          </a:xfrm>
          <a:prstGeom prst="rect">
            <a:avLst/>
          </a:prstGeom>
        </p:spPr>
      </p:pic>
      <p:cxnSp>
        <p:nvCxnSpPr>
          <p:cNvPr id="16" name="Straight Connector 15"/>
          <p:cNvCxnSpPr/>
          <p:nvPr/>
        </p:nvCxnSpPr>
        <p:spPr>
          <a:xfrm>
            <a:off x="800194" y="4640580"/>
            <a:ext cx="10363200" cy="11430"/>
          </a:xfrm>
          <a:prstGeom prst="line">
            <a:avLst/>
          </a:prstGeom>
          <a:ln>
            <a:solidFill>
              <a:srgbClr val="8EBC64"/>
            </a:solidFill>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2915007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0262" y="6103308"/>
            <a:ext cx="5889855" cy="3439965"/>
          </a:xfrm>
          <a:prstGeom prst="rect">
            <a:avLst/>
          </a:prstGeom>
          <a:effectLst>
            <a:reflection endPos="0" dir="5400000" sy="-100000" algn="bl" rotWithShape="0"/>
          </a:effectLst>
        </p:spPr>
      </p:pic>
      <p:sp>
        <p:nvSpPr>
          <p:cNvPr id="13" name="Rectangle 12"/>
          <p:cNvSpPr/>
          <p:nvPr/>
        </p:nvSpPr>
        <p:spPr>
          <a:xfrm>
            <a:off x="2895952" y="6011868"/>
            <a:ext cx="9769460" cy="2931877"/>
          </a:xfrm>
          <a:prstGeom prst="rect">
            <a:avLst/>
          </a:prstGeom>
          <a:solidFill>
            <a:srgbClr val="FFFFFF">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hasCustomPrompt="1"/>
          </p:nvPr>
        </p:nvSpPr>
        <p:spPr/>
        <p:txBody>
          <a:bodyPr/>
          <a:lstStyle/>
          <a:p>
            <a:r>
              <a:rPr lang="en-US" dirty="0"/>
              <a:t>click to edit Master title style</a:t>
            </a:r>
          </a:p>
        </p:txBody>
      </p:sp>
      <p:sp>
        <p:nvSpPr>
          <p:cNvPr id="4" name="Content Placeholder 3"/>
          <p:cNvSpPr>
            <a:spLocks noGrp="1"/>
          </p:cNvSpPr>
          <p:nvPr>
            <p:ph sz="half" idx="2" hasCustomPrompt="1"/>
          </p:nvPr>
        </p:nvSpPr>
        <p:spPr>
          <a:xfrm>
            <a:off x="6197600" y="1600205"/>
            <a:ext cx="53848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A3AE3FF3-4C6A-4D38-BFBC-BCD2B8898745}" type="datetimeFigureOut">
              <a:rPr lang="en-GB" smtClean="0"/>
              <a:t>02/04/2022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4A26DDA-0127-4072-9CDE-5C5B5B473E88}" type="slidenum">
              <a:rPr lang="en-GB" smtClean="0"/>
              <a:t>‹#›</a:t>
            </a:fld>
            <a:endParaRPr lang="en-GB" dirty="0"/>
          </a:p>
        </p:txBody>
      </p:sp>
      <p:sp>
        <p:nvSpPr>
          <p:cNvPr id="9" name="Content Placeholder 8"/>
          <p:cNvSpPr>
            <a:spLocks noGrp="1"/>
          </p:cNvSpPr>
          <p:nvPr>
            <p:ph sz="quarter" idx="13" hasCustomPrompt="1"/>
          </p:nvPr>
        </p:nvSpPr>
        <p:spPr>
          <a:xfrm>
            <a:off x="487680" y="1600200"/>
            <a:ext cx="5388864" cy="45262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22571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1589" y="6126040"/>
            <a:ext cx="5889855" cy="3439965"/>
          </a:xfrm>
          <a:prstGeom prst="rect">
            <a:avLst/>
          </a:prstGeom>
          <a:effectLst>
            <a:reflection endPos="0" dir="5400000" sy="-100000" algn="bl" rotWithShape="0"/>
          </a:effectLst>
        </p:spPr>
      </p:pic>
      <p:sp>
        <p:nvSpPr>
          <p:cNvPr id="16" name="Rectangle 15"/>
          <p:cNvSpPr/>
          <p:nvPr/>
        </p:nvSpPr>
        <p:spPr>
          <a:xfrm>
            <a:off x="2895952" y="6011868"/>
            <a:ext cx="9769460" cy="2931877"/>
          </a:xfrm>
          <a:prstGeom prst="rect">
            <a:avLst/>
          </a:prstGeom>
          <a:solidFill>
            <a:srgbClr val="FFFFFF">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3" name="Text Placeholder 2"/>
          <p:cNvSpPr>
            <a:spLocks noGrp="1"/>
          </p:cNvSpPr>
          <p:nvPr>
            <p:ph type="body" idx="1" hasCustomPrompt="1"/>
          </p:nvPr>
        </p:nvSpPr>
        <p:spPr>
          <a:xfrm>
            <a:off x="609600" y="1600200"/>
            <a:ext cx="5386917"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hasCustomPrompt="1"/>
          </p:nvPr>
        </p:nvSpPr>
        <p:spPr>
          <a:xfrm>
            <a:off x="6197604" y="1600200"/>
            <a:ext cx="5389033"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Date Placeholder 6"/>
          <p:cNvSpPr>
            <a:spLocks noGrp="1"/>
          </p:cNvSpPr>
          <p:nvPr>
            <p:ph type="dt" sz="half" idx="10"/>
          </p:nvPr>
        </p:nvSpPr>
        <p:spPr/>
        <p:txBody>
          <a:bodyPr/>
          <a:lstStyle/>
          <a:p>
            <a:fld id="{A3AE3FF3-4C6A-4D38-BFBC-BCD2B8898745}" type="datetimeFigureOut">
              <a:rPr lang="en-GB" smtClean="0"/>
              <a:t>02/04/2022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34A26DDA-0127-4072-9CDE-5C5B5B473E88}" type="slidenum">
              <a:rPr lang="en-GB" smtClean="0"/>
              <a:t>‹#›</a:t>
            </a:fld>
            <a:endParaRPr lang="en-GB" dirty="0"/>
          </a:p>
        </p:txBody>
      </p:sp>
      <p:sp>
        <p:nvSpPr>
          <p:cNvPr id="11" name="Content Placeholder 10"/>
          <p:cNvSpPr>
            <a:spLocks noGrp="1"/>
          </p:cNvSpPr>
          <p:nvPr>
            <p:ph sz="quarter" idx="13" hasCustomPrompt="1"/>
          </p:nvPr>
        </p:nvSpPr>
        <p:spPr>
          <a:xfrm>
            <a:off x="609600" y="2212848"/>
            <a:ext cx="5388864" cy="39136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p:cNvSpPr>
            <a:spLocks noGrp="1"/>
          </p:cNvSpPr>
          <p:nvPr>
            <p:ph sz="quarter" idx="14" hasCustomPrompt="1"/>
          </p:nvPr>
        </p:nvSpPr>
        <p:spPr>
          <a:xfrm>
            <a:off x="6230112" y="2212853"/>
            <a:ext cx="5388864" cy="39131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57265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7980" y="4421288"/>
            <a:ext cx="5889855" cy="3439965"/>
          </a:xfrm>
          <a:prstGeom prst="rect">
            <a:avLst/>
          </a:prstGeom>
          <a:effectLst>
            <a:reflection endPos="0" dir="5400000" sy="-100000" algn="bl" rotWithShape="0"/>
          </a:effectLst>
        </p:spPr>
      </p:pic>
      <p:sp>
        <p:nvSpPr>
          <p:cNvPr id="10" name="Rectangle 9"/>
          <p:cNvSpPr/>
          <p:nvPr/>
        </p:nvSpPr>
        <p:spPr>
          <a:xfrm>
            <a:off x="6503670" y="4329848"/>
            <a:ext cx="9769460" cy="2931877"/>
          </a:xfrm>
          <a:prstGeom prst="rect">
            <a:avLst/>
          </a:prstGeom>
          <a:solidFill>
            <a:srgbClr val="FFFFFF">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hasCustomPrompt="1"/>
          </p:nvPr>
        </p:nvSpPr>
        <p:spPr/>
        <p:txBody>
          <a:bodyPr/>
          <a:lstStyle>
            <a:lvl1pPr>
              <a:defRPr baseline="0"/>
            </a:lvl1pPr>
          </a:lstStyle>
          <a:p>
            <a:r>
              <a:rPr lang="en-US" dirty="0"/>
              <a:t>click to edit Master title style</a:t>
            </a:r>
          </a:p>
        </p:txBody>
      </p:sp>
      <p:sp>
        <p:nvSpPr>
          <p:cNvPr id="3" name="Date Placeholder 2"/>
          <p:cNvSpPr>
            <a:spLocks noGrp="1"/>
          </p:cNvSpPr>
          <p:nvPr>
            <p:ph type="dt" sz="half" idx="10"/>
          </p:nvPr>
        </p:nvSpPr>
        <p:spPr/>
        <p:txBody>
          <a:bodyPr/>
          <a:lstStyle/>
          <a:p>
            <a:fld id="{A3AE3FF3-4C6A-4D38-BFBC-BCD2B8898745}" type="datetimeFigureOut">
              <a:rPr lang="en-GB" smtClean="0"/>
              <a:t>02/04/2022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34A26DDA-0127-4072-9CDE-5C5B5B473E88}" type="slidenum">
              <a:rPr lang="en-GB" smtClean="0"/>
              <a:t>‹#›</a:t>
            </a:fld>
            <a:endParaRPr lang="en-GB" dirty="0"/>
          </a:p>
        </p:txBody>
      </p:sp>
    </p:spTree>
    <p:extLst>
      <p:ext uri="{BB962C8B-B14F-4D97-AF65-F5344CB8AC3E}">
        <p14:creationId xmlns:p14="http://schemas.microsoft.com/office/powerpoint/2010/main" val="206098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AE3FF3-4C6A-4D38-BFBC-BCD2B8898745}" type="datetimeFigureOut">
              <a:rPr lang="en-GB" smtClean="0"/>
              <a:t>02/04/2022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34A26DDA-0127-4072-9CDE-5C5B5B473E88}" type="slidenum">
              <a:rPr lang="en-GB" smtClean="0"/>
              <a:t>‹#›</a:t>
            </a:fld>
            <a:endParaRPr lang="en-GB" dirty="0"/>
          </a:p>
        </p:txBody>
      </p:sp>
    </p:spTree>
    <p:extLst>
      <p:ext uri="{BB962C8B-B14F-4D97-AF65-F5344CB8AC3E}">
        <p14:creationId xmlns:p14="http://schemas.microsoft.com/office/powerpoint/2010/main" val="502828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7980" y="4465166"/>
            <a:ext cx="5889855" cy="3439965"/>
          </a:xfrm>
          <a:prstGeom prst="rect">
            <a:avLst/>
          </a:prstGeom>
          <a:effectLst>
            <a:reflection endPos="0" dir="5400000" sy="-100000" algn="bl" rotWithShape="0"/>
          </a:effectLst>
        </p:spPr>
      </p:pic>
      <p:sp>
        <p:nvSpPr>
          <p:cNvPr id="12" name="Rectangle 11"/>
          <p:cNvSpPr/>
          <p:nvPr/>
        </p:nvSpPr>
        <p:spPr>
          <a:xfrm>
            <a:off x="6503670" y="4282286"/>
            <a:ext cx="9769460" cy="2931877"/>
          </a:xfrm>
          <a:prstGeom prst="rect">
            <a:avLst/>
          </a:prstGeom>
          <a:solidFill>
            <a:srgbClr val="FFFFFF">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hasCustomPrompt="1"/>
          </p:nvPr>
        </p:nvSpPr>
        <p:spPr>
          <a:xfrm>
            <a:off x="7876119" y="266700"/>
            <a:ext cx="4011084"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dirty="0"/>
              <a:t>click to edit Master title style</a:t>
            </a:r>
          </a:p>
        </p:txBody>
      </p:sp>
      <p:sp>
        <p:nvSpPr>
          <p:cNvPr id="3" name="Content Placeholder 2"/>
          <p:cNvSpPr>
            <a:spLocks noGrp="1"/>
          </p:cNvSpPr>
          <p:nvPr>
            <p:ph idx="1" hasCustomPrompt="1"/>
          </p:nvPr>
        </p:nvSpPr>
        <p:spPr>
          <a:xfrm>
            <a:off x="958853" y="273055"/>
            <a:ext cx="66611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a:xfrm>
            <a:off x="7876119" y="2438405"/>
            <a:ext cx="4011084"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A3AE3FF3-4C6A-4D38-BFBC-BCD2B8898745}" type="datetimeFigureOut">
              <a:rPr lang="en-GB" smtClean="0"/>
              <a:t>02/04/2022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4A26DDA-0127-4072-9CDE-5C5B5B473E88}" type="slidenum">
              <a:rPr lang="en-GB" smtClean="0"/>
              <a:t>‹#›</a:t>
            </a:fld>
            <a:endParaRPr lang="en-GB" dirty="0"/>
          </a:p>
        </p:txBody>
      </p:sp>
    </p:spTree>
    <p:extLst>
      <p:ext uri="{BB962C8B-B14F-4D97-AF65-F5344CB8AC3E}">
        <p14:creationId xmlns:p14="http://schemas.microsoft.com/office/powerpoint/2010/main" val="1093343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16024"/>
            <a:ext cx="10972800" cy="764704"/>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609600" y="1124747"/>
            <a:ext cx="10972800" cy="500141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484463" y="6356355"/>
            <a:ext cx="2781300"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A3AE3FF3-4C6A-4D38-BFBC-BCD2B8898745}" type="datetimeFigureOut">
              <a:rPr lang="en-GB" smtClean="0"/>
              <a:t>02/04/2022</a:t>
            </a:fld>
            <a:endParaRPr lang="en-GB" dirty="0"/>
          </a:p>
        </p:txBody>
      </p:sp>
      <p:sp>
        <p:nvSpPr>
          <p:cNvPr id="5" name="Footer Placeholder 4"/>
          <p:cNvSpPr>
            <a:spLocks noGrp="1"/>
          </p:cNvSpPr>
          <p:nvPr>
            <p:ph type="ftr" sz="quarter" idx="3"/>
          </p:nvPr>
        </p:nvSpPr>
        <p:spPr>
          <a:xfrm>
            <a:off x="878887" y="6356355"/>
            <a:ext cx="3797300"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GB" dirty="0"/>
          </a:p>
        </p:txBody>
      </p:sp>
      <p:sp>
        <p:nvSpPr>
          <p:cNvPr id="6" name="Slide Number Placeholder 5"/>
          <p:cNvSpPr>
            <a:spLocks noGrp="1"/>
          </p:cNvSpPr>
          <p:nvPr>
            <p:ph type="sldNum" sz="quarter" idx="4"/>
          </p:nvPr>
        </p:nvSpPr>
        <p:spPr>
          <a:xfrm>
            <a:off x="11391039" y="6356355"/>
            <a:ext cx="749300"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34A26DDA-0127-4072-9CDE-5C5B5B473E88}" type="slidenum">
              <a:rPr lang="en-GB" smtClean="0"/>
              <a:t>‹#›</a:t>
            </a:fld>
            <a:endParaRPr lang="en-GB" dirty="0"/>
          </a:p>
        </p:txBody>
      </p:sp>
      <p:sp>
        <p:nvSpPr>
          <p:cNvPr id="7" name="Oval 6"/>
          <p:cNvSpPr/>
          <p:nvPr/>
        </p:nvSpPr>
        <p:spPr>
          <a:xfrm>
            <a:off x="11277016"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758828"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6144265"/>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ts val="5800"/>
        </a:lnSpc>
        <a:spcBef>
          <a:spcPct val="0"/>
        </a:spcBef>
        <a:buNone/>
        <a:defRPr sz="4000" kern="1200">
          <a:solidFill>
            <a:srgbClr val="04A034"/>
          </a:solidFill>
          <a:effectLst>
            <a:outerShdw blurRad="63500" dist="38100" dir="5400000" algn="t" rotWithShape="0">
              <a:prstClr val="black">
                <a:alpha val="25000"/>
              </a:prstClr>
            </a:outerShdw>
          </a:effectLst>
          <a:latin typeface="Ebrima" panose="02000000000000000000" pitchFamily="2" charset="0"/>
          <a:ea typeface="Ebrima" panose="02000000000000000000" pitchFamily="2" charset="0"/>
          <a:cs typeface="Ebrima" panose="02000000000000000000" pitchFamily="2"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2400" kern="1200">
          <a:solidFill>
            <a:schemeClr val="tx1">
              <a:lumMod val="65000"/>
              <a:lumOff val="35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2000" kern="1200">
          <a:solidFill>
            <a:schemeClr val="tx1">
              <a:lumMod val="65000"/>
              <a:lumOff val="35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E4B776-BFE7-4053-8F08-71355E5A6149}"/>
              </a:ext>
            </a:extLst>
          </p:cNvPr>
          <p:cNvPicPr>
            <a:picLocks noChangeAspect="1"/>
          </p:cNvPicPr>
          <p:nvPr/>
        </p:nvPicPr>
        <p:blipFill rotWithShape="1">
          <a:blip r:embed="rId3"/>
          <a:srcRect l="33457" t="15073" r="47174" b="36927"/>
          <a:stretch/>
        </p:blipFill>
        <p:spPr>
          <a:xfrm>
            <a:off x="7617350" y="418414"/>
            <a:ext cx="4619704" cy="6439586"/>
          </a:xfrm>
          <a:prstGeom prst="rect">
            <a:avLst/>
          </a:prstGeom>
        </p:spPr>
      </p:pic>
      <p:sp>
        <p:nvSpPr>
          <p:cNvPr id="2" name="Title 1">
            <a:extLst>
              <a:ext uri="{FF2B5EF4-FFF2-40B4-BE49-F238E27FC236}">
                <a16:creationId xmlns:a16="http://schemas.microsoft.com/office/drawing/2014/main" id="{A22756A8-B6B6-4BE7-B12A-D34005FFDB90}"/>
              </a:ext>
            </a:extLst>
          </p:cNvPr>
          <p:cNvSpPr>
            <a:spLocks noGrp="1"/>
          </p:cNvSpPr>
          <p:nvPr>
            <p:ph type="ctrTitle"/>
          </p:nvPr>
        </p:nvSpPr>
        <p:spPr>
          <a:xfrm>
            <a:off x="790223" y="557010"/>
            <a:ext cx="6206926" cy="3889223"/>
          </a:xfrm>
        </p:spPr>
        <p:txBody>
          <a:bodyPr>
            <a:normAutofit fontScale="90000"/>
          </a:bodyPr>
          <a:lstStyle/>
          <a:p>
            <a:pPr algn="l"/>
            <a:r>
              <a:rPr lang="en-GB" sz="3600" dirty="0">
                <a:solidFill>
                  <a:schemeClr val="bg1">
                    <a:lumMod val="65000"/>
                  </a:schemeClr>
                </a:solidFill>
              </a:rPr>
              <a:t>RI </a:t>
            </a:r>
            <a:r>
              <a:rPr lang="en-GB" sz="3600" dirty="0" err="1">
                <a:solidFill>
                  <a:schemeClr val="bg1">
                    <a:lumMod val="65000"/>
                  </a:schemeClr>
                </a:solidFill>
              </a:rPr>
              <a:t>CPD</a:t>
            </a:r>
            <a:r>
              <a:rPr lang="en-GB" sz="3600" dirty="0">
                <a:solidFill>
                  <a:schemeClr val="bg1">
                    <a:lumMod val="65000"/>
                  </a:schemeClr>
                </a:solidFill>
              </a:rPr>
              <a:t> meeting </a:t>
            </a:r>
            <a:br>
              <a:rPr lang="en-GB" sz="3600" dirty="0">
                <a:solidFill>
                  <a:schemeClr val="bg1">
                    <a:lumMod val="65000"/>
                  </a:schemeClr>
                </a:solidFill>
              </a:rPr>
            </a:br>
            <a:r>
              <a:rPr lang="en-GB" sz="3600" dirty="0">
                <a:solidFill>
                  <a:schemeClr val="bg1">
                    <a:lumMod val="65000"/>
                  </a:schemeClr>
                </a:solidFill>
              </a:rPr>
              <a:t>5.4.22</a:t>
            </a:r>
            <a:br>
              <a:rPr lang="en-GB" sz="3600" dirty="0">
                <a:solidFill>
                  <a:schemeClr val="bg1">
                    <a:lumMod val="65000"/>
                  </a:schemeClr>
                </a:solidFill>
              </a:rPr>
            </a:br>
            <a:br>
              <a:rPr lang="en-GB" sz="5000" dirty="0"/>
            </a:br>
            <a:br>
              <a:rPr lang="en-GB" sz="5000" dirty="0"/>
            </a:br>
            <a:r>
              <a:rPr lang="en-GB" sz="5000" b="1" dirty="0"/>
              <a:t>IICSA Residential Schools investigation</a:t>
            </a:r>
            <a:endParaRPr lang="en-GB" sz="5000" dirty="0"/>
          </a:p>
        </p:txBody>
      </p:sp>
      <p:sp>
        <p:nvSpPr>
          <p:cNvPr id="3" name="Subtitle 2">
            <a:extLst>
              <a:ext uri="{FF2B5EF4-FFF2-40B4-BE49-F238E27FC236}">
                <a16:creationId xmlns:a16="http://schemas.microsoft.com/office/drawing/2014/main" id="{65746240-6373-4351-BBC9-16B7099DC156}"/>
              </a:ext>
            </a:extLst>
          </p:cNvPr>
          <p:cNvSpPr>
            <a:spLocks noGrp="1"/>
          </p:cNvSpPr>
          <p:nvPr>
            <p:ph type="subTitle" idx="1"/>
          </p:nvPr>
        </p:nvSpPr>
        <p:spPr>
          <a:xfrm>
            <a:off x="790223" y="4453667"/>
            <a:ext cx="9783992" cy="1096899"/>
          </a:xfrm>
        </p:spPr>
        <p:txBody>
          <a:bodyPr>
            <a:normAutofit/>
          </a:bodyPr>
          <a:lstStyle/>
          <a:p>
            <a:pPr algn="l"/>
            <a:r>
              <a:rPr lang="en-GB" sz="2800" dirty="0">
                <a:solidFill>
                  <a:schemeClr val="bg1">
                    <a:lumMod val="65000"/>
                  </a:schemeClr>
                </a:solidFill>
              </a:rPr>
              <a:t>John Woodhouse</a:t>
            </a:r>
          </a:p>
          <a:p>
            <a:pPr algn="l"/>
            <a:r>
              <a:rPr lang="en-GB" sz="2800" dirty="0">
                <a:solidFill>
                  <a:schemeClr val="bg1">
                    <a:lumMod val="65000"/>
                  </a:schemeClr>
                </a:solidFill>
              </a:rPr>
              <a:t>Chris Freestone</a:t>
            </a:r>
          </a:p>
        </p:txBody>
      </p:sp>
    </p:spTree>
    <p:extLst>
      <p:ext uri="{BB962C8B-B14F-4D97-AF65-F5344CB8AC3E}">
        <p14:creationId xmlns:p14="http://schemas.microsoft.com/office/powerpoint/2010/main" val="3969228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8EFFF-7794-42CE-A67F-8E90028F176C}"/>
              </a:ext>
            </a:extLst>
          </p:cNvPr>
          <p:cNvSpPr>
            <a:spLocks noGrp="1"/>
          </p:cNvSpPr>
          <p:nvPr>
            <p:ph type="title"/>
          </p:nvPr>
        </p:nvSpPr>
        <p:spPr/>
        <p:txBody>
          <a:bodyPr/>
          <a:lstStyle/>
          <a:p>
            <a:r>
              <a:rPr lang="en-GB" dirty="0"/>
              <a:t>Building staff confidence to share worries</a:t>
            </a:r>
          </a:p>
        </p:txBody>
      </p:sp>
      <p:sp>
        <p:nvSpPr>
          <p:cNvPr id="3" name="Content Placeholder 2">
            <a:extLst>
              <a:ext uri="{FF2B5EF4-FFF2-40B4-BE49-F238E27FC236}">
                <a16:creationId xmlns:a16="http://schemas.microsoft.com/office/drawing/2014/main" id="{159DE9B2-1379-4CE0-B86E-86D17CCF5488}"/>
              </a:ext>
            </a:extLst>
          </p:cNvPr>
          <p:cNvSpPr>
            <a:spLocks noGrp="1"/>
          </p:cNvSpPr>
          <p:nvPr>
            <p:ph idx="1"/>
          </p:nvPr>
        </p:nvSpPr>
        <p:spPr/>
        <p:txBody>
          <a:bodyPr/>
          <a:lstStyle/>
          <a:p>
            <a:r>
              <a:rPr lang="en-GB" dirty="0"/>
              <a:t>“neutral notifications”</a:t>
            </a:r>
          </a:p>
          <a:p>
            <a:r>
              <a:rPr lang="en-GB" dirty="0"/>
              <a:t>“a healthy organisational culture with an open, shared value base, that doesn’t lose sight of its goals, that has a clear moral code and a reflective but challenging ethos would have to be present or capable of being present in order for a neutral notification/low level notification approach to be successful.”</a:t>
            </a:r>
          </a:p>
          <a:p>
            <a:r>
              <a:rPr lang="en-GB" dirty="0"/>
              <a:t>““culture cannot be imposed or created by edict”</a:t>
            </a:r>
          </a:p>
        </p:txBody>
      </p:sp>
    </p:spTree>
    <p:extLst>
      <p:ext uri="{BB962C8B-B14F-4D97-AF65-F5344CB8AC3E}">
        <p14:creationId xmlns:p14="http://schemas.microsoft.com/office/powerpoint/2010/main" val="3642493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83660-3E0E-489F-9B98-C1AFD661C9B1}"/>
              </a:ext>
            </a:extLst>
          </p:cNvPr>
          <p:cNvSpPr>
            <a:spLocks noGrp="1"/>
          </p:cNvSpPr>
          <p:nvPr>
            <p:ph type="title"/>
          </p:nvPr>
        </p:nvSpPr>
        <p:spPr/>
        <p:txBody>
          <a:bodyPr/>
          <a:lstStyle/>
          <a:p>
            <a:r>
              <a:rPr lang="en-GB" dirty="0"/>
              <a:t>training</a:t>
            </a:r>
          </a:p>
        </p:txBody>
      </p:sp>
      <p:sp>
        <p:nvSpPr>
          <p:cNvPr id="3" name="Content Placeholder 2">
            <a:extLst>
              <a:ext uri="{FF2B5EF4-FFF2-40B4-BE49-F238E27FC236}">
                <a16:creationId xmlns:a16="http://schemas.microsoft.com/office/drawing/2014/main" id="{EC2580B9-4645-45E5-A497-7CD90698B70C}"/>
              </a:ext>
            </a:extLst>
          </p:cNvPr>
          <p:cNvSpPr>
            <a:spLocks noGrp="1"/>
          </p:cNvSpPr>
          <p:nvPr>
            <p:ph idx="1"/>
          </p:nvPr>
        </p:nvSpPr>
        <p:spPr/>
        <p:txBody>
          <a:bodyPr>
            <a:normAutofit fontScale="92500"/>
          </a:bodyPr>
          <a:lstStyle/>
          <a:p>
            <a:r>
              <a:rPr lang="en-GB" dirty="0"/>
              <a:t>Not just the guidance, but staff should have a clear understanding of the safeguarding risks which could arise in </a:t>
            </a:r>
            <a:r>
              <a:rPr lang="en-GB" u="sng" dirty="0"/>
              <a:t>their</a:t>
            </a:r>
            <a:r>
              <a:rPr lang="en-GB" dirty="0"/>
              <a:t> school and how to be alert to signs of abuse and tailored to their roles (children’s homes too?)</a:t>
            </a:r>
          </a:p>
          <a:p>
            <a:r>
              <a:rPr lang="en-GB" dirty="0"/>
              <a:t>Lots on governance, DSL training – generally people feel there is a need for more, but DfE keen to keep this as a local decision on what is appropriate</a:t>
            </a:r>
          </a:p>
          <a:p>
            <a:r>
              <a:rPr lang="en-GB" dirty="0"/>
              <a:t>Some, but by no means all, residential special schools have developed excellent resources to teach their pupils about appropriate sexual behaviour</a:t>
            </a:r>
          </a:p>
        </p:txBody>
      </p:sp>
    </p:spTree>
    <p:extLst>
      <p:ext uri="{BB962C8B-B14F-4D97-AF65-F5344CB8AC3E}">
        <p14:creationId xmlns:p14="http://schemas.microsoft.com/office/powerpoint/2010/main" val="4067106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B7531-BA56-4D86-B4EF-E66CA2749886}"/>
              </a:ext>
            </a:extLst>
          </p:cNvPr>
          <p:cNvSpPr>
            <a:spLocks noGrp="1"/>
          </p:cNvSpPr>
          <p:nvPr>
            <p:ph type="title"/>
          </p:nvPr>
        </p:nvSpPr>
        <p:spPr/>
        <p:txBody>
          <a:bodyPr/>
          <a:lstStyle/>
          <a:p>
            <a:r>
              <a:rPr lang="en-GB" dirty="0"/>
              <a:t>Problems with governance</a:t>
            </a:r>
          </a:p>
        </p:txBody>
      </p:sp>
      <p:sp>
        <p:nvSpPr>
          <p:cNvPr id="3" name="Content Placeholder 2">
            <a:extLst>
              <a:ext uri="{FF2B5EF4-FFF2-40B4-BE49-F238E27FC236}">
                <a16:creationId xmlns:a16="http://schemas.microsoft.com/office/drawing/2014/main" id="{1AA434E1-8513-423F-B1A7-CC215345DAB7}"/>
              </a:ext>
            </a:extLst>
          </p:cNvPr>
          <p:cNvSpPr>
            <a:spLocks noGrp="1"/>
          </p:cNvSpPr>
          <p:nvPr>
            <p:ph idx="1"/>
          </p:nvPr>
        </p:nvSpPr>
        <p:spPr/>
        <p:txBody>
          <a:bodyPr/>
          <a:lstStyle/>
          <a:p>
            <a:r>
              <a:rPr lang="en-GB" dirty="0"/>
              <a:t>No governing body – sole proprietor</a:t>
            </a:r>
          </a:p>
          <a:p>
            <a:r>
              <a:rPr lang="en-GB" dirty="0"/>
              <a:t>Lack of oversight of safeguarding (e.g. sampling anonymised reports)</a:t>
            </a:r>
          </a:p>
          <a:p>
            <a:r>
              <a:rPr lang="en-GB" dirty="0"/>
              <a:t>Concerns about staff or leaders not brought to governing body</a:t>
            </a:r>
          </a:p>
          <a:p>
            <a:r>
              <a:rPr lang="en-GB" dirty="0"/>
              <a:t>Governors having no relevant knowledge or experience</a:t>
            </a:r>
          </a:p>
          <a:p>
            <a:r>
              <a:rPr lang="en-GB" dirty="0"/>
              <a:t>Governors’ willingness to challenge leaders</a:t>
            </a:r>
          </a:p>
        </p:txBody>
      </p:sp>
    </p:spTree>
    <p:extLst>
      <p:ext uri="{BB962C8B-B14F-4D97-AF65-F5344CB8AC3E}">
        <p14:creationId xmlns:p14="http://schemas.microsoft.com/office/powerpoint/2010/main" val="2235427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B4D07-F988-479D-A42A-5DBCB611B851}"/>
              </a:ext>
            </a:extLst>
          </p:cNvPr>
          <p:cNvSpPr>
            <a:spLocks noGrp="1"/>
          </p:cNvSpPr>
          <p:nvPr>
            <p:ph type="title"/>
          </p:nvPr>
        </p:nvSpPr>
        <p:spPr/>
        <p:txBody>
          <a:bodyPr/>
          <a:lstStyle/>
          <a:p>
            <a:r>
              <a:rPr lang="en-GB" dirty="0"/>
              <a:t>gaps</a:t>
            </a:r>
          </a:p>
        </p:txBody>
      </p:sp>
      <p:sp>
        <p:nvSpPr>
          <p:cNvPr id="3" name="Content Placeholder 2">
            <a:extLst>
              <a:ext uri="{FF2B5EF4-FFF2-40B4-BE49-F238E27FC236}">
                <a16:creationId xmlns:a16="http://schemas.microsoft.com/office/drawing/2014/main" id="{4F2058A8-1AA1-4355-84EF-C0C8051730AE}"/>
              </a:ext>
            </a:extLst>
          </p:cNvPr>
          <p:cNvSpPr>
            <a:spLocks noGrp="1"/>
          </p:cNvSpPr>
          <p:nvPr>
            <p:ph idx="1"/>
          </p:nvPr>
        </p:nvSpPr>
        <p:spPr/>
        <p:txBody>
          <a:bodyPr>
            <a:normAutofit fontScale="92500" lnSpcReduction="10000"/>
          </a:bodyPr>
          <a:lstStyle/>
          <a:p>
            <a:r>
              <a:rPr lang="en-GB" dirty="0"/>
              <a:t>No procedures or inadequate procedures for staff allegations</a:t>
            </a:r>
          </a:p>
          <a:p>
            <a:r>
              <a:rPr lang="en-GB" dirty="0"/>
              <a:t>No staff code of conduct or missing areas</a:t>
            </a:r>
          </a:p>
          <a:p>
            <a:r>
              <a:rPr lang="en-GB" dirty="0"/>
              <a:t>Failure to make or keep records</a:t>
            </a:r>
          </a:p>
          <a:p>
            <a:r>
              <a:rPr lang="en-GB" dirty="0"/>
              <a:t>Staff failure to report allegations or concerns</a:t>
            </a:r>
          </a:p>
          <a:p>
            <a:r>
              <a:rPr lang="en-GB" dirty="0"/>
              <a:t>Leaders failing to report allegations</a:t>
            </a:r>
          </a:p>
          <a:p>
            <a:r>
              <a:rPr lang="en-GB" dirty="0"/>
              <a:t>Whistleblowing not understood or used</a:t>
            </a:r>
          </a:p>
          <a:p>
            <a:r>
              <a:rPr lang="en-GB" dirty="0"/>
              <a:t>Failure to take internal action</a:t>
            </a:r>
          </a:p>
          <a:p>
            <a:r>
              <a:rPr lang="en-GB" dirty="0"/>
              <a:t>Responding to issues of harmful sexual behaviour between pupils</a:t>
            </a:r>
          </a:p>
          <a:p>
            <a:endParaRPr lang="en-GB" dirty="0"/>
          </a:p>
        </p:txBody>
      </p:sp>
    </p:spTree>
    <p:extLst>
      <p:ext uri="{BB962C8B-B14F-4D97-AF65-F5344CB8AC3E}">
        <p14:creationId xmlns:p14="http://schemas.microsoft.com/office/powerpoint/2010/main" val="1109660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2A0E4-93CB-446D-BDDD-E2B32980CA10}"/>
              </a:ext>
            </a:extLst>
          </p:cNvPr>
          <p:cNvSpPr>
            <a:spLocks noGrp="1"/>
          </p:cNvSpPr>
          <p:nvPr>
            <p:ph type="title"/>
          </p:nvPr>
        </p:nvSpPr>
        <p:spPr/>
        <p:txBody>
          <a:bodyPr/>
          <a:lstStyle/>
          <a:p>
            <a:r>
              <a:rPr lang="en-GB" dirty="0"/>
              <a:t>Selected recommendations</a:t>
            </a:r>
          </a:p>
        </p:txBody>
      </p:sp>
      <p:sp>
        <p:nvSpPr>
          <p:cNvPr id="3" name="Content Placeholder 2">
            <a:extLst>
              <a:ext uri="{FF2B5EF4-FFF2-40B4-BE49-F238E27FC236}">
                <a16:creationId xmlns:a16="http://schemas.microsoft.com/office/drawing/2014/main" id="{13D1861B-D656-447E-A557-1CB3056AD08B}"/>
              </a:ext>
            </a:extLst>
          </p:cNvPr>
          <p:cNvSpPr>
            <a:spLocks noGrp="1"/>
          </p:cNvSpPr>
          <p:nvPr>
            <p:ph idx="1"/>
          </p:nvPr>
        </p:nvSpPr>
        <p:spPr/>
        <p:txBody>
          <a:bodyPr/>
          <a:lstStyle/>
          <a:p>
            <a:r>
              <a:rPr lang="en-GB" dirty="0"/>
              <a:t>Residential special schools to come under children’s homes regs</a:t>
            </a:r>
          </a:p>
          <a:p>
            <a:r>
              <a:rPr lang="en-GB" dirty="0"/>
              <a:t>LADO national standards, including offer of informal advice</a:t>
            </a:r>
          </a:p>
          <a:p>
            <a:r>
              <a:rPr lang="en-GB" dirty="0"/>
              <a:t>Nationally accredited standards and levels of training in schools, with the highest mandatory for HTs, DSLs and designated </a:t>
            </a:r>
            <a:r>
              <a:rPr lang="en-GB" dirty="0" err="1"/>
              <a:t>govs</a:t>
            </a:r>
            <a:r>
              <a:rPr lang="en-GB" dirty="0"/>
              <a:t> &amp; chairs of governors</a:t>
            </a:r>
          </a:p>
          <a:p>
            <a:r>
              <a:rPr lang="en-GB" dirty="0"/>
              <a:t>Urgent review of RSHE for </a:t>
            </a:r>
            <a:r>
              <a:rPr lang="en-GB"/>
              <a:t>young people with SEND</a:t>
            </a:r>
            <a:endParaRPr lang="en-GB" dirty="0"/>
          </a:p>
        </p:txBody>
      </p:sp>
    </p:spTree>
    <p:extLst>
      <p:ext uri="{BB962C8B-B14F-4D97-AF65-F5344CB8AC3E}">
        <p14:creationId xmlns:p14="http://schemas.microsoft.com/office/powerpoint/2010/main" val="1138691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087" t="16107" r="31936" b="27226"/>
          <a:stretch/>
        </p:blipFill>
        <p:spPr bwMode="auto">
          <a:xfrm>
            <a:off x="3204376" y="-1836796"/>
            <a:ext cx="13359895" cy="869479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313D4EFC-B960-478D-BCCB-D8ED83ED1489}"/>
              </a:ext>
            </a:extLst>
          </p:cNvPr>
          <p:cNvSpPr/>
          <p:nvPr/>
        </p:nvSpPr>
        <p:spPr>
          <a:xfrm>
            <a:off x="0" y="-576240"/>
            <a:ext cx="12790969" cy="7772400"/>
          </a:xfrm>
          <a:prstGeom prst="rect">
            <a:avLst/>
          </a:prstGeom>
          <a:gradFill flip="none" rotWithShape="1">
            <a:gsLst>
              <a:gs pos="24000">
                <a:schemeClr val="accent1">
                  <a:lumMod val="45000"/>
                  <a:lumOff val="55000"/>
                  <a:alpha val="65000"/>
                </a:schemeClr>
              </a:gs>
              <a:gs pos="79000">
                <a:schemeClr val="accent1">
                  <a:lumMod val="30000"/>
                  <a:lumOff val="7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itle 1"/>
          <p:cNvSpPr>
            <a:spLocks noGrp="1"/>
          </p:cNvSpPr>
          <p:nvPr>
            <p:ph type="title"/>
          </p:nvPr>
        </p:nvSpPr>
        <p:spPr/>
        <p:txBody>
          <a:bodyPr/>
          <a:lstStyle/>
          <a:p>
            <a:r>
              <a:rPr lang="en-GB" dirty="0"/>
              <a:t>when young people </a:t>
            </a:r>
            <a:r>
              <a:rPr lang="en-GB" b="1" dirty="0"/>
              <a:t>return</a:t>
            </a:r>
          </a:p>
        </p:txBody>
      </p:sp>
      <p:sp>
        <p:nvSpPr>
          <p:cNvPr id="3" name="Text Placeholder 2"/>
          <p:cNvSpPr>
            <a:spLocks noGrp="1"/>
          </p:cNvSpPr>
          <p:nvPr>
            <p:ph type="body" idx="1"/>
          </p:nvPr>
        </p:nvSpPr>
        <p:spPr/>
        <p:txBody>
          <a:bodyPr/>
          <a:lstStyle/>
          <a:p>
            <a:r>
              <a:rPr lang="en-GB" dirty="0"/>
              <a:t>Softly, softly…</a:t>
            </a:r>
            <a:endParaRPr lang="en-GB" b="1" dirty="0"/>
          </a:p>
        </p:txBody>
      </p:sp>
      <p:cxnSp>
        <p:nvCxnSpPr>
          <p:cNvPr id="6" name="Straight Connector 5"/>
          <p:cNvCxnSpPr/>
          <p:nvPr/>
        </p:nvCxnSpPr>
        <p:spPr>
          <a:xfrm>
            <a:off x="800194" y="4640580"/>
            <a:ext cx="10363200" cy="11430"/>
          </a:xfrm>
          <a:prstGeom prst="line">
            <a:avLst/>
          </a:prstGeom>
          <a:ln>
            <a:solidFill>
              <a:srgbClr val="8EBC64"/>
            </a:solidFill>
          </a:ln>
        </p:spPr>
        <p:style>
          <a:lnRef idx="2">
            <a:schemeClr val="accent5"/>
          </a:lnRef>
          <a:fillRef idx="0">
            <a:schemeClr val="accent5"/>
          </a:fillRef>
          <a:effectRef idx="1">
            <a:schemeClr val="accent5"/>
          </a:effectRef>
          <a:fontRef idx="minor">
            <a:schemeClr val="tx1"/>
          </a:fontRef>
        </p:style>
      </p:cxn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194" y="352499"/>
            <a:ext cx="2508297" cy="1162687"/>
          </a:xfrm>
          <a:prstGeom prst="rect">
            <a:avLst/>
          </a:prstGeom>
        </p:spPr>
      </p:pic>
    </p:spTree>
    <p:extLst>
      <p:ext uri="{BB962C8B-B14F-4D97-AF65-F5344CB8AC3E}">
        <p14:creationId xmlns:p14="http://schemas.microsoft.com/office/powerpoint/2010/main" val="40504215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70904888-C8B6-40D9-A72D-DBCA897BB0E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flipH="1">
            <a:off x="2924173" y="-171450"/>
            <a:ext cx="11658601" cy="7772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5DA912A7-B611-4EDD-9BA0-7DA1CA637F1F}"/>
              </a:ext>
            </a:extLst>
          </p:cNvPr>
          <p:cNvSpPr/>
          <p:nvPr/>
        </p:nvSpPr>
        <p:spPr>
          <a:xfrm>
            <a:off x="-148856" y="-171450"/>
            <a:ext cx="12790969" cy="7772400"/>
          </a:xfrm>
          <a:prstGeom prst="rect">
            <a:avLst/>
          </a:prstGeom>
          <a:gradFill flip="none" rotWithShape="1">
            <a:gsLst>
              <a:gs pos="24000">
                <a:schemeClr val="accent1">
                  <a:lumMod val="45000"/>
                  <a:lumOff val="55000"/>
                  <a:alpha val="65000"/>
                </a:schemeClr>
              </a:gs>
              <a:gs pos="56000">
                <a:schemeClr val="accent1">
                  <a:lumMod val="30000"/>
                  <a:lumOff val="7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itle 1">
            <a:extLst>
              <a:ext uri="{FF2B5EF4-FFF2-40B4-BE49-F238E27FC236}">
                <a16:creationId xmlns:a16="http://schemas.microsoft.com/office/drawing/2014/main" id="{86C413B0-AE31-4651-A6B9-062FC0FB41FF}"/>
              </a:ext>
            </a:extLst>
          </p:cNvPr>
          <p:cNvSpPr>
            <a:spLocks noGrp="1"/>
          </p:cNvSpPr>
          <p:nvPr>
            <p:ph type="title"/>
          </p:nvPr>
        </p:nvSpPr>
        <p:spPr/>
        <p:txBody>
          <a:bodyPr/>
          <a:lstStyle/>
          <a:p>
            <a:r>
              <a:rPr lang="en-GB" dirty="0"/>
              <a:t>how might this change </a:t>
            </a:r>
            <a:br>
              <a:rPr lang="en-GB" dirty="0"/>
            </a:br>
            <a:r>
              <a:rPr lang="en-GB" b="1" dirty="0"/>
              <a:t>your practice?</a:t>
            </a:r>
          </a:p>
        </p:txBody>
      </p:sp>
      <p:sp>
        <p:nvSpPr>
          <p:cNvPr id="4" name="Text Placeholder 3">
            <a:extLst>
              <a:ext uri="{FF2B5EF4-FFF2-40B4-BE49-F238E27FC236}">
                <a16:creationId xmlns:a16="http://schemas.microsoft.com/office/drawing/2014/main" id="{AF753F55-1B56-4399-804A-5392B7823251}"/>
              </a:ext>
            </a:extLst>
          </p:cNvPr>
          <p:cNvSpPr>
            <a:spLocks noGrp="1"/>
          </p:cNvSpPr>
          <p:nvPr>
            <p:ph type="body" idx="1"/>
          </p:nvPr>
        </p:nvSpPr>
        <p:spPr/>
        <p:txBody>
          <a:bodyPr/>
          <a:lstStyle/>
          <a:p>
            <a:r>
              <a:rPr lang="en-GB" dirty="0"/>
              <a:t>group discussion</a:t>
            </a:r>
          </a:p>
        </p:txBody>
      </p:sp>
      <p:cxnSp>
        <p:nvCxnSpPr>
          <p:cNvPr id="7" name="Straight Connector 6">
            <a:extLst>
              <a:ext uri="{FF2B5EF4-FFF2-40B4-BE49-F238E27FC236}">
                <a16:creationId xmlns:a16="http://schemas.microsoft.com/office/drawing/2014/main" id="{D5626BBA-6EC8-4D01-B0AD-32C5D4861D32}"/>
              </a:ext>
            </a:extLst>
          </p:cNvPr>
          <p:cNvCxnSpPr/>
          <p:nvPr/>
        </p:nvCxnSpPr>
        <p:spPr>
          <a:xfrm>
            <a:off x="800194" y="4640580"/>
            <a:ext cx="10363200" cy="11430"/>
          </a:xfrm>
          <a:prstGeom prst="line">
            <a:avLst/>
          </a:prstGeom>
          <a:ln>
            <a:solidFill>
              <a:srgbClr val="8EBC64"/>
            </a:solidFill>
          </a:ln>
        </p:spPr>
        <p:style>
          <a:lnRef idx="2">
            <a:schemeClr val="accent5"/>
          </a:lnRef>
          <a:fillRef idx="0">
            <a:schemeClr val="accent5"/>
          </a:fillRef>
          <a:effectRef idx="1">
            <a:schemeClr val="accent5"/>
          </a:effectRef>
          <a:fontRef idx="minor">
            <a:schemeClr val="tx1"/>
          </a:fontRef>
        </p:style>
      </p:cxnSp>
      <p:pic>
        <p:nvPicPr>
          <p:cNvPr id="8" name="Picture 7">
            <a:extLst>
              <a:ext uri="{FF2B5EF4-FFF2-40B4-BE49-F238E27FC236}">
                <a16:creationId xmlns:a16="http://schemas.microsoft.com/office/drawing/2014/main" id="{1C1F34A5-D573-40FD-8516-8F58180A86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194" y="352499"/>
            <a:ext cx="2508297" cy="1162687"/>
          </a:xfrm>
          <a:prstGeom prst="rect">
            <a:avLst/>
          </a:prstGeom>
        </p:spPr>
      </p:pic>
    </p:spTree>
    <p:extLst>
      <p:ext uri="{BB962C8B-B14F-4D97-AF65-F5344CB8AC3E}">
        <p14:creationId xmlns:p14="http://schemas.microsoft.com/office/powerpoint/2010/main" val="152112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EC78B-2139-4637-B07D-66616BDFE440}"/>
              </a:ext>
            </a:extLst>
          </p:cNvPr>
          <p:cNvSpPr>
            <a:spLocks noGrp="1"/>
          </p:cNvSpPr>
          <p:nvPr>
            <p:ph type="title"/>
          </p:nvPr>
        </p:nvSpPr>
        <p:spPr/>
        <p:txBody>
          <a:bodyPr/>
          <a:lstStyle/>
          <a:p>
            <a:r>
              <a:rPr lang="en-GB" dirty="0"/>
              <a:t>remit</a:t>
            </a:r>
          </a:p>
        </p:txBody>
      </p:sp>
      <p:sp>
        <p:nvSpPr>
          <p:cNvPr id="3" name="Content Placeholder 2">
            <a:extLst>
              <a:ext uri="{FF2B5EF4-FFF2-40B4-BE49-F238E27FC236}">
                <a16:creationId xmlns:a16="http://schemas.microsoft.com/office/drawing/2014/main" id="{A5C8A11E-35EB-4AEB-923D-5BBB3C972DA8}"/>
              </a:ext>
            </a:extLst>
          </p:cNvPr>
          <p:cNvSpPr>
            <a:spLocks noGrp="1"/>
          </p:cNvSpPr>
          <p:nvPr>
            <p:ph idx="1"/>
          </p:nvPr>
        </p:nvSpPr>
        <p:spPr/>
        <p:txBody>
          <a:bodyPr/>
          <a:lstStyle/>
          <a:p>
            <a:r>
              <a:rPr lang="en-GB" dirty="0"/>
              <a:t>Residential special schools</a:t>
            </a:r>
          </a:p>
          <a:p>
            <a:r>
              <a:rPr lang="en-GB" dirty="0"/>
              <a:t>Music schools</a:t>
            </a:r>
          </a:p>
          <a:p>
            <a:r>
              <a:rPr lang="en-GB" dirty="0"/>
              <a:t>Day schools</a:t>
            </a:r>
          </a:p>
          <a:p>
            <a:r>
              <a:rPr lang="en-GB" dirty="0"/>
              <a:t>Boarding schools</a:t>
            </a:r>
          </a:p>
          <a:p>
            <a:endParaRPr lang="en-GB" dirty="0"/>
          </a:p>
          <a:p>
            <a:pPr marL="0" indent="0">
              <a:buNone/>
            </a:pPr>
            <a:r>
              <a:rPr lang="en-GB" dirty="0"/>
              <a:t>( many transferable issues to residential care )</a:t>
            </a:r>
          </a:p>
        </p:txBody>
      </p:sp>
    </p:spTree>
    <p:extLst>
      <p:ext uri="{BB962C8B-B14F-4D97-AF65-F5344CB8AC3E}">
        <p14:creationId xmlns:p14="http://schemas.microsoft.com/office/powerpoint/2010/main" val="3983924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5A4F4-1645-4AD6-BF03-10EDDA96729C}"/>
              </a:ext>
            </a:extLst>
          </p:cNvPr>
          <p:cNvSpPr>
            <a:spLocks noGrp="1"/>
          </p:cNvSpPr>
          <p:nvPr>
            <p:ph type="title"/>
          </p:nvPr>
        </p:nvSpPr>
        <p:spPr/>
        <p:txBody>
          <a:bodyPr/>
          <a:lstStyle/>
          <a:p>
            <a:r>
              <a:rPr lang="en-GB" dirty="0"/>
              <a:t>Summary findings</a:t>
            </a:r>
          </a:p>
        </p:txBody>
      </p:sp>
      <p:sp>
        <p:nvSpPr>
          <p:cNvPr id="3" name="Content Placeholder 2">
            <a:extLst>
              <a:ext uri="{FF2B5EF4-FFF2-40B4-BE49-F238E27FC236}">
                <a16:creationId xmlns:a16="http://schemas.microsoft.com/office/drawing/2014/main" id="{EFE2B96F-CF73-4009-B3E9-497050F63CA1}"/>
              </a:ext>
            </a:extLst>
          </p:cNvPr>
          <p:cNvSpPr>
            <a:spLocks noGrp="1"/>
          </p:cNvSpPr>
          <p:nvPr>
            <p:ph idx="1"/>
          </p:nvPr>
        </p:nvSpPr>
        <p:spPr/>
        <p:txBody>
          <a:bodyPr/>
          <a:lstStyle/>
          <a:p>
            <a:r>
              <a:rPr lang="en-GB" dirty="0"/>
              <a:t>Many historical findings of abuse</a:t>
            </a:r>
          </a:p>
          <a:p>
            <a:r>
              <a:rPr lang="en-GB" dirty="0"/>
              <a:t>Many shortcomings and failings in current systems of protection, regulation and oversight</a:t>
            </a:r>
          </a:p>
          <a:p>
            <a:r>
              <a:rPr lang="en-GB" dirty="0"/>
              <a:t>Some staff remain reluctant to report concerns, in part fearful of the consequences of doing so</a:t>
            </a:r>
          </a:p>
          <a:p>
            <a:r>
              <a:rPr lang="en-GB" dirty="0"/>
              <a:t>Processes to report are not always followed</a:t>
            </a:r>
          </a:p>
          <a:p>
            <a:r>
              <a:rPr lang="en-GB" dirty="0"/>
              <a:t>Critique of variability of LADO system</a:t>
            </a:r>
          </a:p>
          <a:p>
            <a:r>
              <a:rPr lang="en-GB" dirty="0"/>
              <a:t>Lack of clarity of steps to follow if concerns do not reach threshold</a:t>
            </a:r>
          </a:p>
        </p:txBody>
      </p:sp>
    </p:spTree>
    <p:extLst>
      <p:ext uri="{BB962C8B-B14F-4D97-AF65-F5344CB8AC3E}">
        <p14:creationId xmlns:p14="http://schemas.microsoft.com/office/powerpoint/2010/main" val="2998964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62988-6112-4B66-B0DB-B39AFF3632C9}"/>
              </a:ext>
            </a:extLst>
          </p:cNvPr>
          <p:cNvSpPr>
            <a:spLocks noGrp="1"/>
          </p:cNvSpPr>
          <p:nvPr>
            <p:ph type="title"/>
          </p:nvPr>
        </p:nvSpPr>
        <p:spPr/>
        <p:txBody>
          <a:bodyPr/>
          <a:lstStyle/>
          <a:p>
            <a:r>
              <a:rPr lang="en-GB" dirty="0"/>
              <a:t>Could this apply to a residential home setting? </a:t>
            </a:r>
          </a:p>
        </p:txBody>
      </p:sp>
      <p:sp>
        <p:nvSpPr>
          <p:cNvPr id="3" name="Content Placeholder 2">
            <a:extLst>
              <a:ext uri="{FF2B5EF4-FFF2-40B4-BE49-F238E27FC236}">
                <a16:creationId xmlns:a16="http://schemas.microsoft.com/office/drawing/2014/main" id="{DD120668-AF1A-4BAF-A843-34216D93F4C3}"/>
              </a:ext>
            </a:extLst>
          </p:cNvPr>
          <p:cNvSpPr>
            <a:spLocks noGrp="1"/>
          </p:cNvSpPr>
          <p:nvPr>
            <p:ph idx="1"/>
          </p:nvPr>
        </p:nvSpPr>
        <p:spPr/>
        <p:txBody>
          <a:bodyPr/>
          <a:lstStyle/>
          <a:p>
            <a:r>
              <a:rPr lang="en-GB" dirty="0"/>
              <a:t>	it remains </a:t>
            </a:r>
            <a:r>
              <a:rPr lang="en-GB" b="1" dirty="0"/>
              <a:t>all too easy </a:t>
            </a:r>
            <a:r>
              <a:rPr lang="en-GB" dirty="0"/>
              <a:t>for pupils to continue to be sexually abused by adults and for harmful sexual behaviour between pupils to remain </a:t>
            </a:r>
            <a:r>
              <a:rPr lang="en-GB" b="1" dirty="0"/>
              <a:t>unchallenged and unaddressed</a:t>
            </a:r>
          </a:p>
        </p:txBody>
      </p:sp>
    </p:spTree>
    <p:extLst>
      <p:ext uri="{BB962C8B-B14F-4D97-AF65-F5344CB8AC3E}">
        <p14:creationId xmlns:p14="http://schemas.microsoft.com/office/powerpoint/2010/main" val="216200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0AA54-797A-46E9-BCDF-752C52233B38}"/>
              </a:ext>
            </a:extLst>
          </p:cNvPr>
          <p:cNvSpPr>
            <a:spLocks noGrp="1"/>
          </p:cNvSpPr>
          <p:nvPr>
            <p:ph type="title"/>
          </p:nvPr>
        </p:nvSpPr>
        <p:spPr/>
        <p:txBody>
          <a:bodyPr/>
          <a:lstStyle/>
          <a:p>
            <a:r>
              <a:rPr lang="en-GB" dirty="0"/>
              <a:t>Key requirements</a:t>
            </a:r>
          </a:p>
        </p:txBody>
      </p:sp>
      <p:sp>
        <p:nvSpPr>
          <p:cNvPr id="3" name="Content Placeholder 2">
            <a:extLst>
              <a:ext uri="{FF2B5EF4-FFF2-40B4-BE49-F238E27FC236}">
                <a16:creationId xmlns:a16="http://schemas.microsoft.com/office/drawing/2014/main" id="{49ADFF9F-1D81-434B-8CF8-A219B7D7B08A}"/>
              </a:ext>
            </a:extLst>
          </p:cNvPr>
          <p:cNvSpPr>
            <a:spLocks noGrp="1"/>
          </p:cNvSpPr>
          <p:nvPr>
            <p:ph idx="1"/>
          </p:nvPr>
        </p:nvSpPr>
        <p:spPr/>
        <p:txBody>
          <a:bodyPr>
            <a:normAutofit fontScale="92500" lnSpcReduction="10000"/>
          </a:bodyPr>
          <a:lstStyle/>
          <a:p>
            <a:r>
              <a:rPr lang="en-GB" dirty="0"/>
              <a:t>“Leadership matters”</a:t>
            </a:r>
          </a:p>
          <a:p>
            <a:r>
              <a:rPr lang="en-GB" dirty="0"/>
              <a:t>Positive culture of safeguarding</a:t>
            </a:r>
          </a:p>
          <a:p>
            <a:r>
              <a:rPr lang="en-GB" dirty="0"/>
              <a:t>Awareness of heightened vulnerability in specific educational settings (CH settings too ? ) </a:t>
            </a:r>
          </a:p>
          <a:p>
            <a:r>
              <a:rPr lang="en-GB" dirty="0"/>
              <a:t>‘It could happen here’</a:t>
            </a:r>
          </a:p>
          <a:p>
            <a:r>
              <a:rPr lang="en-GB" dirty="0"/>
              <a:t>Awareness of statutory guidance &amp; role</a:t>
            </a:r>
          </a:p>
          <a:p>
            <a:r>
              <a:rPr lang="en-GB" dirty="0"/>
              <a:t>Protecting children above reputation of school (home/organisation?)</a:t>
            </a:r>
          </a:p>
          <a:p>
            <a:r>
              <a:rPr lang="en-GB" dirty="0"/>
              <a:t>Checking suitability of staff &amp; volunteers</a:t>
            </a:r>
          </a:p>
          <a:p>
            <a:r>
              <a:rPr lang="en-GB" dirty="0"/>
              <a:t>Inspection reports are not a good guide</a:t>
            </a:r>
          </a:p>
        </p:txBody>
      </p:sp>
    </p:spTree>
    <p:extLst>
      <p:ext uri="{BB962C8B-B14F-4D97-AF65-F5344CB8AC3E}">
        <p14:creationId xmlns:p14="http://schemas.microsoft.com/office/powerpoint/2010/main" val="2178402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EE0EF-25E1-4CAA-AA48-B44E6D21192E}"/>
              </a:ext>
            </a:extLst>
          </p:cNvPr>
          <p:cNvSpPr>
            <a:spLocks noGrp="1"/>
          </p:cNvSpPr>
          <p:nvPr>
            <p:ph type="title"/>
          </p:nvPr>
        </p:nvSpPr>
        <p:spPr/>
        <p:txBody>
          <a:bodyPr/>
          <a:lstStyle/>
          <a:p>
            <a:r>
              <a:rPr lang="en-GB" dirty="0"/>
              <a:t>Pause for thought….</a:t>
            </a:r>
          </a:p>
        </p:txBody>
      </p:sp>
      <p:sp>
        <p:nvSpPr>
          <p:cNvPr id="3" name="Content Placeholder 2">
            <a:extLst>
              <a:ext uri="{FF2B5EF4-FFF2-40B4-BE49-F238E27FC236}">
                <a16:creationId xmlns:a16="http://schemas.microsoft.com/office/drawing/2014/main" id="{D7D427DC-62B7-4865-B194-FF344BA8921F}"/>
              </a:ext>
            </a:extLst>
          </p:cNvPr>
          <p:cNvSpPr>
            <a:spLocks noGrp="1"/>
          </p:cNvSpPr>
          <p:nvPr>
            <p:ph idx="1"/>
          </p:nvPr>
        </p:nvSpPr>
        <p:spPr/>
        <p:txBody>
          <a:bodyPr/>
          <a:lstStyle/>
          <a:p>
            <a:r>
              <a:rPr lang="en-GB" dirty="0"/>
              <a:t>	from the day you’re brought in there, you’re essentially – you are the problem, you are the problem child. So anything that comes out of your mouth is rubbish.</a:t>
            </a:r>
          </a:p>
        </p:txBody>
      </p:sp>
      <p:sp>
        <p:nvSpPr>
          <p:cNvPr id="5" name="TextBox 4">
            <a:extLst>
              <a:ext uri="{FF2B5EF4-FFF2-40B4-BE49-F238E27FC236}">
                <a16:creationId xmlns:a16="http://schemas.microsoft.com/office/drawing/2014/main" id="{013C3A8E-EF4C-420A-92CD-999C4F2A9A79}"/>
              </a:ext>
            </a:extLst>
          </p:cNvPr>
          <p:cNvSpPr txBox="1"/>
          <p:nvPr/>
        </p:nvSpPr>
        <p:spPr>
          <a:xfrm>
            <a:off x="1007435" y="6065059"/>
            <a:ext cx="9259294" cy="369332"/>
          </a:xfrm>
          <a:prstGeom prst="rect">
            <a:avLst/>
          </a:prstGeom>
          <a:noFill/>
        </p:spPr>
        <p:txBody>
          <a:bodyPr wrap="square">
            <a:spAutoFit/>
          </a:bodyPr>
          <a:lstStyle/>
          <a:p>
            <a:r>
              <a:rPr lang="en-GB" sz="1800" b="0" i="0" u="none" strike="noStrike" baseline="0" dirty="0">
                <a:solidFill>
                  <a:srgbClr val="626464"/>
                </a:solidFill>
                <a:latin typeface="Lato" panose="020F0502020204030203" pitchFamily="34" charset="0"/>
              </a:rPr>
              <a:t>RS-A6 on residential special schools, p69</a:t>
            </a:r>
            <a:endParaRPr lang="en-GB" dirty="0"/>
          </a:p>
        </p:txBody>
      </p:sp>
    </p:spTree>
    <p:extLst>
      <p:ext uri="{BB962C8B-B14F-4D97-AF65-F5344CB8AC3E}">
        <p14:creationId xmlns:p14="http://schemas.microsoft.com/office/powerpoint/2010/main" val="1477784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589C0-EE08-4720-867E-235CE4E4308A}"/>
              </a:ext>
            </a:extLst>
          </p:cNvPr>
          <p:cNvSpPr>
            <a:spLocks noGrp="1"/>
          </p:cNvSpPr>
          <p:nvPr>
            <p:ph type="title"/>
          </p:nvPr>
        </p:nvSpPr>
        <p:spPr/>
        <p:txBody>
          <a:bodyPr/>
          <a:lstStyle/>
          <a:p>
            <a:r>
              <a:rPr lang="en-GB" dirty="0"/>
              <a:t>learning</a:t>
            </a:r>
          </a:p>
        </p:txBody>
      </p:sp>
      <p:sp>
        <p:nvSpPr>
          <p:cNvPr id="3" name="Content Placeholder 2">
            <a:extLst>
              <a:ext uri="{FF2B5EF4-FFF2-40B4-BE49-F238E27FC236}">
                <a16:creationId xmlns:a16="http://schemas.microsoft.com/office/drawing/2014/main" id="{12B44E57-858E-4A51-94D2-C5DA645B0812}"/>
              </a:ext>
            </a:extLst>
          </p:cNvPr>
          <p:cNvSpPr>
            <a:spLocks noGrp="1"/>
          </p:cNvSpPr>
          <p:nvPr>
            <p:ph idx="1"/>
          </p:nvPr>
        </p:nvSpPr>
        <p:spPr/>
        <p:txBody>
          <a:bodyPr>
            <a:normAutofit fontScale="92500" lnSpcReduction="20000"/>
          </a:bodyPr>
          <a:lstStyle/>
          <a:p>
            <a:r>
              <a:rPr lang="en-GB" dirty="0"/>
              <a:t>This is not about historical sexual abuse, but about a societal attitude towards children, particularly girls</a:t>
            </a:r>
          </a:p>
          <a:p>
            <a:r>
              <a:rPr lang="en-GB" dirty="0"/>
              <a:t>How do we explore safeguarding culture</a:t>
            </a:r>
          </a:p>
          <a:p>
            <a:r>
              <a:rPr lang="en-GB" dirty="0"/>
              <a:t>How do we explore whether staff, volunteers and senior leaders understand their responsibilities</a:t>
            </a:r>
          </a:p>
          <a:p>
            <a:r>
              <a:rPr lang="en-GB" dirty="0"/>
              <a:t>Checking proper checks have been undertaken</a:t>
            </a:r>
          </a:p>
          <a:p>
            <a:r>
              <a:rPr lang="en-GB" dirty="0"/>
              <a:t>Checking the work done on low level concerns and allegations.</a:t>
            </a:r>
          </a:p>
          <a:p>
            <a:r>
              <a:rPr lang="en-GB" dirty="0"/>
              <a:t>Inadequate staff training in safeguarding</a:t>
            </a:r>
          </a:p>
          <a:p>
            <a:r>
              <a:rPr lang="en-GB" dirty="0"/>
              <a:t>What is the role and activity of governors? (RI’s?)</a:t>
            </a:r>
          </a:p>
          <a:p>
            <a:r>
              <a:rPr lang="en-GB" dirty="0"/>
              <a:t>Insular and inward looking settings</a:t>
            </a:r>
          </a:p>
          <a:p>
            <a:endParaRPr lang="en-GB" dirty="0"/>
          </a:p>
        </p:txBody>
      </p:sp>
    </p:spTree>
    <p:extLst>
      <p:ext uri="{BB962C8B-B14F-4D97-AF65-F5344CB8AC3E}">
        <p14:creationId xmlns:p14="http://schemas.microsoft.com/office/powerpoint/2010/main" val="556629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F0EEA-C332-474F-859B-8D78F93B6477}"/>
              </a:ext>
            </a:extLst>
          </p:cNvPr>
          <p:cNvSpPr>
            <a:spLocks noGrp="1"/>
          </p:cNvSpPr>
          <p:nvPr>
            <p:ph type="title"/>
          </p:nvPr>
        </p:nvSpPr>
        <p:spPr/>
        <p:txBody>
          <a:bodyPr/>
          <a:lstStyle/>
          <a:p>
            <a:r>
              <a:rPr lang="en-GB" dirty="0"/>
              <a:t>Children’s homes vs residential special schools</a:t>
            </a:r>
          </a:p>
        </p:txBody>
      </p:sp>
      <p:sp>
        <p:nvSpPr>
          <p:cNvPr id="4" name="Content Placeholder 3">
            <a:extLst>
              <a:ext uri="{FF2B5EF4-FFF2-40B4-BE49-F238E27FC236}">
                <a16:creationId xmlns:a16="http://schemas.microsoft.com/office/drawing/2014/main" id="{4A8A2B7A-930D-4986-B0EB-BEB680D6C833}"/>
              </a:ext>
            </a:extLst>
          </p:cNvPr>
          <p:cNvSpPr>
            <a:spLocks noGrp="1"/>
          </p:cNvSpPr>
          <p:nvPr>
            <p:ph idx="1"/>
          </p:nvPr>
        </p:nvSpPr>
        <p:spPr/>
        <p:txBody>
          <a:bodyPr/>
          <a:lstStyle/>
          <a:p>
            <a:r>
              <a:rPr lang="en-GB" dirty="0"/>
              <a:t>	Outside eyes looking in is constant, and the level of scrutiny and reporting outwards is markedly different</a:t>
            </a:r>
          </a:p>
        </p:txBody>
      </p:sp>
    </p:spTree>
    <p:extLst>
      <p:ext uri="{BB962C8B-B14F-4D97-AF65-F5344CB8AC3E}">
        <p14:creationId xmlns:p14="http://schemas.microsoft.com/office/powerpoint/2010/main" val="323381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9315F-E10E-41BE-AC89-A515FF33BDBC}"/>
              </a:ext>
            </a:extLst>
          </p:cNvPr>
          <p:cNvSpPr>
            <a:spLocks noGrp="1"/>
          </p:cNvSpPr>
          <p:nvPr>
            <p:ph type="title"/>
          </p:nvPr>
        </p:nvSpPr>
        <p:spPr/>
        <p:txBody>
          <a:bodyPr/>
          <a:lstStyle/>
          <a:p>
            <a:r>
              <a:rPr lang="en-GB" dirty="0"/>
              <a:t>Talking to young people</a:t>
            </a:r>
          </a:p>
        </p:txBody>
      </p:sp>
      <p:sp>
        <p:nvSpPr>
          <p:cNvPr id="3" name="Content Placeholder 2">
            <a:extLst>
              <a:ext uri="{FF2B5EF4-FFF2-40B4-BE49-F238E27FC236}">
                <a16:creationId xmlns:a16="http://schemas.microsoft.com/office/drawing/2014/main" id="{20933C37-FD36-462A-B650-F1E18F6EC685}"/>
              </a:ext>
            </a:extLst>
          </p:cNvPr>
          <p:cNvSpPr>
            <a:spLocks noGrp="1"/>
          </p:cNvSpPr>
          <p:nvPr>
            <p:ph idx="1"/>
          </p:nvPr>
        </p:nvSpPr>
        <p:spPr/>
        <p:txBody>
          <a:bodyPr>
            <a:normAutofit fontScale="92500" lnSpcReduction="10000"/>
          </a:bodyPr>
          <a:lstStyle/>
          <a:p>
            <a:r>
              <a:rPr lang="en-GB" dirty="0"/>
              <a:t>“autism acted as a barrier to him disclosing sexual abuse because the questions he was asked by a concerned member of staff were not literal or explicit enough to enable him to disclose the abuse”</a:t>
            </a:r>
          </a:p>
          <a:p>
            <a:r>
              <a:rPr lang="en-GB" dirty="0"/>
              <a:t>leaders sometimes discredited children who complained of sexual abuse by staff and undermined their credibility in discussions with police and children’s social care</a:t>
            </a:r>
          </a:p>
          <a:p>
            <a:r>
              <a:rPr lang="en-GB" dirty="0"/>
              <a:t>cultures that discourage complaints by parents, children and staff members, and where the voice of the child is not heard.</a:t>
            </a:r>
          </a:p>
          <a:p>
            <a:endParaRPr lang="en-GB" dirty="0"/>
          </a:p>
        </p:txBody>
      </p:sp>
    </p:spTree>
    <p:extLst>
      <p:ext uri="{BB962C8B-B14F-4D97-AF65-F5344CB8AC3E}">
        <p14:creationId xmlns:p14="http://schemas.microsoft.com/office/powerpoint/2010/main" val="1349841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ialogue2017">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dialogue2017" id="{55624863-D28A-40F4-977B-6ADEABB5BE03}" vid="{9A48DF82-79AB-4D9B-B6D0-2E94934359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dialogue2017</Template>
  <TotalTime>1556</TotalTime>
  <Words>1112</Words>
  <Application>Microsoft Office PowerPoint</Application>
  <PresentationFormat>Widescreen</PresentationFormat>
  <Paragraphs>104</Paragraphs>
  <Slides>16</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vt:lpstr>
      <vt:lpstr>Baskerville Old Face</vt:lpstr>
      <vt:lpstr>Calibri</vt:lpstr>
      <vt:lpstr>Century Gothic</vt:lpstr>
      <vt:lpstr>Courier New</vt:lpstr>
      <vt:lpstr>Ebrima</vt:lpstr>
      <vt:lpstr>Lato</vt:lpstr>
      <vt:lpstr>My Underwood</vt:lpstr>
      <vt:lpstr>Palatino Linotype</vt:lpstr>
      <vt:lpstr>dialogue2017</vt:lpstr>
      <vt:lpstr>RI CPD meeting  5.4.22   IICSA Residential Schools investigation</vt:lpstr>
      <vt:lpstr>remit</vt:lpstr>
      <vt:lpstr>Summary findings</vt:lpstr>
      <vt:lpstr>Could this apply to a residential home setting? </vt:lpstr>
      <vt:lpstr>Key requirements</vt:lpstr>
      <vt:lpstr>Pause for thought….</vt:lpstr>
      <vt:lpstr>learning</vt:lpstr>
      <vt:lpstr>Children’s homes vs residential special schools</vt:lpstr>
      <vt:lpstr>Talking to young people</vt:lpstr>
      <vt:lpstr>Building staff confidence to share worries</vt:lpstr>
      <vt:lpstr>training</vt:lpstr>
      <vt:lpstr>Problems with governance</vt:lpstr>
      <vt:lpstr>gaps</vt:lpstr>
      <vt:lpstr>Selected recommendations</vt:lpstr>
      <vt:lpstr>when young people return</vt:lpstr>
      <vt:lpstr>how might this change  your practice?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Safeguarding and additional needs.</dc:title>
  <dc:creator>Christine Freestone</dc:creator>
  <cp:lastModifiedBy>Christine Freestone</cp:lastModifiedBy>
  <cp:revision>26</cp:revision>
  <dcterms:created xsi:type="dcterms:W3CDTF">2018-11-12T15:25:17Z</dcterms:created>
  <dcterms:modified xsi:type="dcterms:W3CDTF">2022-04-02T16:34:34Z</dcterms:modified>
</cp:coreProperties>
</file>