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tmp" ContentType="image/png"/>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8" r:id="rId3"/>
  </p:sldMasterIdLst>
  <p:notesMasterIdLst>
    <p:notesMasterId r:id="rId34"/>
  </p:notesMasterIdLst>
  <p:sldIdLst>
    <p:sldId id="256" r:id="rId4"/>
    <p:sldId id="597" r:id="rId5"/>
    <p:sldId id="528" r:id="rId6"/>
    <p:sldId id="360" r:id="rId7"/>
    <p:sldId id="362" r:id="rId8"/>
    <p:sldId id="349" r:id="rId9"/>
    <p:sldId id="363" r:id="rId10"/>
    <p:sldId id="352" r:id="rId11"/>
    <p:sldId id="350" r:id="rId12"/>
    <p:sldId id="598" r:id="rId13"/>
    <p:sldId id="353" r:id="rId14"/>
    <p:sldId id="354" r:id="rId15"/>
    <p:sldId id="355" r:id="rId16"/>
    <p:sldId id="599" r:id="rId17"/>
    <p:sldId id="370" r:id="rId18"/>
    <p:sldId id="364" r:id="rId19"/>
    <p:sldId id="365" r:id="rId20"/>
    <p:sldId id="366" r:id="rId21"/>
    <p:sldId id="367" r:id="rId22"/>
    <p:sldId id="368" r:id="rId23"/>
    <p:sldId id="369" r:id="rId24"/>
    <p:sldId id="372" r:id="rId25"/>
    <p:sldId id="376" r:id="rId26"/>
    <p:sldId id="357" r:id="rId27"/>
    <p:sldId id="358" r:id="rId28"/>
    <p:sldId id="359" r:id="rId29"/>
    <p:sldId id="351" r:id="rId30"/>
    <p:sldId id="335" r:id="rId31"/>
    <p:sldId id="274" r:id="rId32"/>
    <p:sldId id="34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375"/>
    <a:srgbClr val="C6C6C6"/>
    <a:srgbClr val="AD24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7907" autoAdjust="0"/>
  </p:normalViewPr>
  <p:slideViewPr>
    <p:cSldViewPr>
      <p:cViewPr varScale="1">
        <p:scale>
          <a:sx n="89" d="100"/>
          <a:sy n="89" d="100"/>
        </p:scale>
        <p:origin x="2244" y="7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CC3DA-F505-4A48-863C-A5F538C4F90E}" type="datetimeFigureOut">
              <a:rPr lang="en-GB" smtClean="0"/>
              <a:t>24/05/2022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A55BCD-43C5-408C-A767-D7C7A6501FA6}" type="slidenum">
              <a:rPr lang="en-GB" smtClean="0"/>
              <a:t>‹#›</a:t>
            </a:fld>
            <a:endParaRPr lang="en-GB"/>
          </a:p>
        </p:txBody>
      </p:sp>
    </p:spTree>
    <p:extLst>
      <p:ext uri="{BB962C8B-B14F-4D97-AF65-F5344CB8AC3E}">
        <p14:creationId xmlns:p14="http://schemas.microsoft.com/office/powerpoint/2010/main" val="383807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endParaRPr lang="en-GB" dirty="0">
              <a:ea typeface="ＭＳ Ｐゴシック" pitchFamily="34" charset="-128"/>
            </a:endParaRP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99404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438667-BAF7-4D8C-A2C7-3F8DFF85B4B7}" type="slidenum">
              <a:rPr lang="en-GB" smtClean="0"/>
              <a:pPr/>
              <a:t>19</a:t>
            </a:fld>
            <a:endParaRPr lang="en-GB"/>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If someone like that is not managed, they might end up travelling the whole journey on the hard shoulder. If this behaviour is tolerated – and possibly more importantly – seen to be tolerated, it can have an effect on the rest of the staff. In this way, the ethos of a school is influenced</a:t>
            </a:r>
          </a:p>
          <a:p>
            <a:pPr eaLnBrk="1" hangingPunct="1"/>
            <a:endParaRPr lang="en-GB"/>
          </a:p>
        </p:txBody>
      </p:sp>
    </p:spTree>
    <p:extLst>
      <p:ext uri="{BB962C8B-B14F-4D97-AF65-F5344CB8AC3E}">
        <p14:creationId xmlns:p14="http://schemas.microsoft.com/office/powerpoint/2010/main" val="133250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0B33D46-90ED-4183-A4D2-CFFAD86B93ED}" type="slidenum">
              <a:rPr lang="en-GB" smtClean="0"/>
              <a:pPr/>
              <a:t>20</a:t>
            </a:fld>
            <a:endParaRPr lang="en-GB"/>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900" dirty="0"/>
              <a:t>So what stops someone veering over to the hard shoulder?  How do they learn common standards, what is acceptable and what is not?  What checks and balances are in place? </a:t>
            </a:r>
          </a:p>
          <a:p>
            <a:pPr eaLnBrk="1" hangingPunct="1"/>
            <a:endParaRPr lang="en-GB" dirty="0"/>
          </a:p>
          <a:p>
            <a:pPr eaLnBrk="1" hangingPunct="1"/>
            <a:endParaRPr lang="en-GB" dirty="0"/>
          </a:p>
        </p:txBody>
      </p:sp>
    </p:spTree>
    <p:extLst>
      <p:ext uri="{BB962C8B-B14F-4D97-AF65-F5344CB8AC3E}">
        <p14:creationId xmlns:p14="http://schemas.microsoft.com/office/powerpoint/2010/main" val="4217297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9ED4B6-0C4E-4E9B-AA0E-ECA06F5FC9DA}" type="slidenum">
              <a:rPr lang="en-GB" smtClean="0"/>
              <a:pPr/>
              <a:t>21</a:t>
            </a:fld>
            <a:endParaRPr lang="en-GB"/>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1000"/>
              <a:t>The boxes at the bottom of the picture represent the checks and balances that act on our behaviour in ordinary life.  We learn our own standards as we grow up and bring this knowledge into our professional lives.</a:t>
            </a:r>
          </a:p>
          <a:p>
            <a:pPr eaLnBrk="1" hangingPunct="1"/>
            <a:endParaRPr lang="en-GB" sz="1000"/>
          </a:p>
          <a:p>
            <a:pPr eaLnBrk="1" hangingPunct="1"/>
            <a:r>
              <a:rPr lang="en-GB" sz="1000"/>
              <a:t>The boxes at the top of the picture are examples of the experiences or sources of knowledge that inform our thinking and cause us to behave in certain ways in our professional lives.  They represent the checks and balances that act on our behaviour in our working life.</a:t>
            </a:r>
          </a:p>
          <a:p>
            <a:pPr eaLnBrk="1" hangingPunct="1"/>
            <a:endParaRPr lang="en-GB" sz="1000"/>
          </a:p>
          <a:p>
            <a:pPr eaLnBrk="1" hangingPunct="1"/>
            <a:r>
              <a:rPr lang="en-GB" sz="1000"/>
              <a:t>In other words we learn by observation and experience about the type of behaviour the middle lane represents in the particular situation that we find ourselves.  Sometimes we learn from the occasions when we veer slightly off course and the sounding horns / flashing lights of the vehicles around us bring us back on track.  </a:t>
            </a:r>
            <a:r>
              <a:rPr lang="en-GB" sz="1000" b="1"/>
              <a:t>That is why it is important for staff to know what is expected of them and for organisations to have informal as well as formal management processes in place.  </a:t>
            </a:r>
            <a:r>
              <a:rPr lang="en-GB" sz="1000"/>
              <a:t>If individuals start to veer off course and they are not pulled back (by themselves, or by the reactions of others), they may end up with a ‘bumpy ride’ on the hard shoulder or central reservation or in extreme cases, off the road altogether. </a:t>
            </a:r>
          </a:p>
          <a:p>
            <a:pPr eaLnBrk="1" hangingPunct="1"/>
            <a:endParaRPr lang="en-GB" sz="1000"/>
          </a:p>
          <a:p>
            <a:pPr eaLnBrk="1" hangingPunct="1"/>
            <a:r>
              <a:rPr lang="en-GB" sz="1000"/>
              <a:t>Do we have enough checks and balances in the professional setting?  Do we have enough road signs, speed checks, reminders of appropriate action?  We wouldn’t leave it to chance that people know which lane to drive on on the motorway, so should we in school?  How can staff be given information about appropriate behaviour in supportive and positive way?</a:t>
            </a:r>
          </a:p>
          <a:p>
            <a:pPr eaLnBrk="1" hangingPunct="1"/>
            <a:endParaRPr lang="en-GB" sz="1000"/>
          </a:p>
          <a:p>
            <a:pPr eaLnBrk="1" hangingPunct="1"/>
            <a:r>
              <a:rPr lang="en-GB" sz="1000"/>
              <a:t>The diagram also helps to generate discussion about thresholds and the importance to have them clearly delineated whenever possible.</a:t>
            </a:r>
          </a:p>
          <a:p>
            <a:pPr eaLnBrk="1" hangingPunct="1"/>
            <a:endParaRPr lang="en-GB" sz="1000"/>
          </a:p>
          <a:p>
            <a:pPr eaLnBrk="1" hangingPunct="1"/>
            <a:endParaRPr lang="en-GB" sz="1400"/>
          </a:p>
          <a:p>
            <a:pPr eaLnBrk="1" hangingPunct="1"/>
            <a:endParaRPr lang="en-GB" sz="1400"/>
          </a:p>
          <a:p>
            <a:pPr eaLnBrk="1" hangingPunct="1"/>
            <a:endParaRPr lang="en-GB" sz="1400"/>
          </a:p>
          <a:p>
            <a:pPr eaLnBrk="1" hangingPunct="1"/>
            <a:endParaRPr lang="en-GB"/>
          </a:p>
        </p:txBody>
      </p:sp>
    </p:spTree>
    <p:extLst>
      <p:ext uri="{BB962C8B-B14F-4D97-AF65-F5344CB8AC3E}">
        <p14:creationId xmlns:p14="http://schemas.microsoft.com/office/powerpoint/2010/main" val="84135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7BD1DF-C102-4239-96BC-5B9022B19395}"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3697165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23</a:t>
            </a:fld>
            <a:endParaRPr lang="en-GB"/>
          </a:p>
        </p:txBody>
      </p:sp>
    </p:spTree>
    <p:extLst>
      <p:ext uri="{BB962C8B-B14F-4D97-AF65-F5344CB8AC3E}">
        <p14:creationId xmlns:p14="http://schemas.microsoft.com/office/powerpoint/2010/main" val="3755478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 4 of </a:t>
            </a:r>
            <a:r>
              <a:rPr lang="en-GB" dirty="0" err="1"/>
              <a:t>KCSiE</a:t>
            </a:r>
            <a:r>
              <a:rPr lang="en-GB" dirty="0"/>
              <a:t> - Allegations of abuse made against teachers, and other staff including supply teachers and volunteers  has been separated into two sections. The first covers allegations or concerns that meet the threshold for harm. The second section is new and covers allegations or concerns that don’t meet the threshold. Governing bodies and proprietors should have policies and processes in place to deal with low-level concerns and allegations that don’t meet the harm threshold. Staff codes of conduct and safeguarding policies should explain what a low-level concern is and the importance of sharing any concerns.</a:t>
            </a:r>
          </a:p>
          <a:p>
            <a:endParaRPr lang="en-GB" dirty="0"/>
          </a:p>
          <a:p>
            <a:r>
              <a:rPr lang="en-GB" dirty="0"/>
              <a:t>A low-level concern is any concern that an adult has acted in a way that:</a:t>
            </a:r>
          </a:p>
          <a:p>
            <a:endParaRPr lang="en-GB" dirty="0"/>
          </a:p>
          <a:p>
            <a:r>
              <a:rPr lang="en-GB" dirty="0"/>
              <a:t>is inconsistent with the staff code of conduct, including inappropriate conduct outside of work</a:t>
            </a:r>
          </a:p>
          <a:p>
            <a:r>
              <a:rPr lang="en-GB" dirty="0"/>
              <a:t>does not meet the allegations threshold or is not considered serious enough to refer to the local authority designated officer (LADO)</a:t>
            </a:r>
          </a:p>
          <a:p>
            <a:r>
              <a:rPr lang="en-GB" dirty="0"/>
              <a:t>Examples of low-level concerns could include:</a:t>
            </a:r>
          </a:p>
          <a:p>
            <a:endParaRPr lang="en-GB" dirty="0"/>
          </a:p>
          <a:p>
            <a:r>
              <a:rPr lang="en-GB" dirty="0"/>
              <a:t>being over familiar with children. having favourites, taking photos of children on their mobile phone</a:t>
            </a:r>
          </a:p>
          <a:p>
            <a:r>
              <a:rPr lang="en-GB" dirty="0"/>
              <a:t>engaging with a child one-to-one in a secluded area or behind a closed door, using inappropriate sexualised, intimidating or offensive language</a:t>
            </a:r>
          </a:p>
          <a:p>
            <a:r>
              <a:rPr lang="en-GB" dirty="0"/>
              <a:t>To help prevent low-level concerns, staff codes of conduct, behaviour policies and safeguarding policies and procedures should be implemented effectively and appropriate action should be taken to deal with any concern.</a:t>
            </a:r>
          </a:p>
          <a:p>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28</a:t>
            </a:fld>
            <a:endParaRPr lang="en-GB"/>
          </a:p>
        </p:txBody>
      </p:sp>
    </p:spTree>
    <p:extLst>
      <p:ext uri="{BB962C8B-B14F-4D97-AF65-F5344CB8AC3E}">
        <p14:creationId xmlns:p14="http://schemas.microsoft.com/office/powerpoint/2010/main" val="111538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endParaRPr lang="en-GB" dirty="0">
              <a:ea typeface="ＭＳ Ｐゴシック" pitchFamily="34" charset="-128"/>
            </a:endParaRP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382952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902A28-EF56-4F0E-82D4-E82D0A7758AC}" type="slidenum">
              <a:rPr lang="en-GB">
                <a:solidFill>
                  <a:prstClr val="black"/>
                </a:solidFill>
              </a:rPr>
              <a:pPr/>
              <a:t>5</a:t>
            </a:fld>
            <a:endParaRPr lang="en-GB">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Ask participants if they are satisfied that they /all  the staff in their school could fully give answers to the ?’s</a:t>
            </a:r>
          </a:p>
          <a:p>
            <a:pPr eaLnBrk="1" hangingPunct="1"/>
            <a:endParaRPr lang="en-GB"/>
          </a:p>
          <a:p>
            <a:pPr eaLnBrk="1" hangingPunct="1"/>
            <a:r>
              <a:rPr lang="en-GB"/>
              <a:t>Explain that in considering these issues, the Safe Practice sub group learnt a great deal about staff views and feelings....next slide</a:t>
            </a:r>
          </a:p>
        </p:txBody>
      </p:sp>
    </p:spTree>
    <p:extLst>
      <p:ext uri="{BB962C8B-B14F-4D97-AF65-F5344CB8AC3E}">
        <p14:creationId xmlns:p14="http://schemas.microsoft.com/office/powerpoint/2010/main" val="326276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use the next slide instead</a:t>
            </a:r>
            <a:endParaRPr lang="en-GB" dirty="0"/>
          </a:p>
        </p:txBody>
      </p:sp>
      <p:sp>
        <p:nvSpPr>
          <p:cNvPr id="4" name="Slide Number Placeholder 3"/>
          <p:cNvSpPr>
            <a:spLocks noGrp="1"/>
          </p:cNvSpPr>
          <p:nvPr>
            <p:ph type="sldNum" sz="quarter" idx="5"/>
          </p:nvPr>
        </p:nvSpPr>
        <p:spPr/>
        <p:txBody>
          <a:bodyPr/>
          <a:lstStyle/>
          <a:p>
            <a:fld id="{A2A55BCD-43C5-408C-A767-D7C7A6501FA6}" type="slidenum">
              <a:rPr lang="en-GB" smtClean="0"/>
              <a:t>9</a:t>
            </a:fld>
            <a:endParaRPr lang="en-GB"/>
          </a:p>
        </p:txBody>
      </p:sp>
    </p:spTree>
    <p:extLst>
      <p:ext uri="{BB962C8B-B14F-4D97-AF65-F5344CB8AC3E}">
        <p14:creationId xmlns:p14="http://schemas.microsoft.com/office/powerpoint/2010/main" val="2961491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43000" y="685800"/>
            <a:ext cx="4572000" cy="3429000"/>
          </a:xfrm>
          <a:ln/>
        </p:spPr>
      </p:sp>
      <p:sp>
        <p:nvSpPr>
          <p:cNvPr id="28675" name="Notes Placeholder 2"/>
          <p:cNvSpPr>
            <a:spLocks noGrp="1"/>
          </p:cNvSpPr>
          <p:nvPr>
            <p:ph type="body" idx="1"/>
          </p:nvPr>
        </p:nvSpPr>
        <p:spPr>
          <a:xfrm>
            <a:off x="685800" y="4285201"/>
            <a:ext cx="5486400" cy="4114435"/>
          </a:xfrm>
          <a:noFill/>
        </p:spPr>
        <p:txBody>
          <a:bodyPr/>
          <a:lstStyle/>
          <a:p>
            <a:r>
              <a:rPr lang="en-US" dirty="0">
                <a:ea typeface="ＭＳ Ｐゴシック" pitchFamily="34" charset="-128"/>
              </a:rPr>
              <a:t>A</a:t>
            </a:r>
            <a:r>
              <a:rPr lang="en-GB" dirty="0" err="1">
                <a:ea typeface="ＭＳ Ｐゴシック" pitchFamily="34" charset="-128"/>
              </a:rPr>
              <a:t>lternatively</a:t>
            </a:r>
            <a:r>
              <a:rPr lang="en-GB" dirty="0">
                <a:ea typeface="ＭＳ Ｐゴシック" pitchFamily="34" charset="-128"/>
              </a:rPr>
              <a:t>, can use the quiz sheet (downloaded separately)</a:t>
            </a:r>
          </a:p>
        </p:txBody>
      </p:sp>
      <p:sp>
        <p:nvSpPr>
          <p:cNvPr id="28676" name="Slide Number Placeholder 3"/>
          <p:cNvSpPr>
            <a:spLocks noGrp="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A032B-7E07-4DD7-AA35-D27E0C47F990}" type="slidenum">
              <a:rPr kumimoji="0" lang="en-GB" sz="1300" b="0" i="0" u="none" strike="noStrike" kern="1200" cap="none" spc="0" normalizeH="0" baseline="0" noProof="0" smtClean="0">
                <a:ln>
                  <a:noFill/>
                </a:ln>
                <a:solidFill>
                  <a:prstClr val="black"/>
                </a:solidFill>
                <a:effectLst/>
                <a:uLnTx/>
                <a:uFillTx/>
                <a:latin typeface="Calibri"/>
                <a:ea typeface="ＭＳ Ｐゴシック"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300" b="0" i="0" u="none" strike="noStrike" kern="1200" cap="none" spc="0" normalizeH="0" baseline="0" noProof="0">
              <a:ln>
                <a:noFill/>
              </a:ln>
              <a:solidFill>
                <a:prstClr val="black"/>
              </a:solidFill>
              <a:effectLst/>
              <a:uLnTx/>
              <a:uFillTx/>
              <a:latin typeface="Calibri"/>
              <a:ea typeface="ＭＳ Ｐゴシック" pitchFamily="34" charset="-128"/>
              <a:cs typeface="+mn-cs"/>
            </a:endParaRPr>
          </a:p>
        </p:txBody>
      </p:sp>
    </p:spTree>
    <p:extLst>
      <p:ext uri="{BB962C8B-B14F-4D97-AF65-F5344CB8AC3E}">
        <p14:creationId xmlns:p14="http://schemas.microsoft.com/office/powerpoint/2010/main" val="2187987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3AD0BF2-7327-497C-9891-0FB1F68DB1DC}"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p>
        </p:txBody>
      </p:sp>
    </p:spTree>
    <p:extLst>
      <p:ext uri="{BB962C8B-B14F-4D97-AF65-F5344CB8AC3E}">
        <p14:creationId xmlns:p14="http://schemas.microsoft.com/office/powerpoint/2010/main" val="89920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3491A9-20BF-4D50-B5E8-833C82FB063F}" type="slidenum">
              <a:rPr lang="en-GB" smtClean="0"/>
              <a:pPr/>
              <a:t>16</a:t>
            </a:fld>
            <a:endParaRPr lang="en-GB"/>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900"/>
              <a:t>And when staff are in post, how can we be ensured that they understand the issues around professional boundaries and the need to make sound professional judgements in terms of their behaviour and actions?  Explore this further.  BEWARE these slides move!!!</a:t>
            </a:r>
          </a:p>
          <a:p>
            <a:pPr eaLnBrk="1" hangingPunct="1"/>
            <a:endParaRPr lang="en-GB" sz="900"/>
          </a:p>
          <a:p>
            <a:pPr eaLnBrk="1" hangingPunct="1"/>
            <a:r>
              <a:rPr lang="en-GB" sz="900"/>
              <a:t>The diagram represents one lane of the motorway.  The green stripes are the hard shoulder and central reservation – both places that most people do not wish to be.</a:t>
            </a:r>
          </a:p>
          <a:p>
            <a:pPr eaLnBrk="1" hangingPunct="1"/>
            <a:endParaRPr lang="en-GB" sz="900"/>
          </a:p>
          <a:p>
            <a:pPr eaLnBrk="1" hangingPunct="1"/>
            <a:r>
              <a:rPr lang="en-GB" sz="900"/>
              <a:t>Let’s assume that that we all (hopefully) aim to travel the middle lane in terms of our behaviour.  </a:t>
            </a:r>
          </a:p>
          <a:p>
            <a:pPr eaLnBrk="1" hangingPunct="1"/>
            <a:endParaRPr lang="en-GB" sz="900"/>
          </a:p>
          <a:p>
            <a:pPr eaLnBrk="1" hangingPunct="1"/>
            <a:r>
              <a:rPr lang="en-GB" sz="900"/>
              <a:t>In other words we learn by observation and experience as we go through life about the type of behaviour the middle lane represents.  Sometimes we learn from the occasions when we veer slightly off course and the sounding horns / flashing lights of the vehicles around us bring us back on track.  </a:t>
            </a:r>
          </a:p>
          <a:p>
            <a:pPr eaLnBrk="1" hangingPunct="1"/>
            <a:endParaRPr lang="en-GB" sz="900"/>
          </a:p>
          <a:p>
            <a:pPr eaLnBrk="1" hangingPunct="1"/>
            <a:r>
              <a:rPr lang="en-GB" sz="900"/>
              <a:t>We develop a sense of acceptable boundaries, which we then use in making professional judgements</a:t>
            </a:r>
          </a:p>
          <a:p>
            <a:pPr eaLnBrk="1" hangingPunct="1"/>
            <a:endParaRPr lang="en-GB" sz="900"/>
          </a:p>
          <a:p>
            <a:pPr eaLnBrk="1" hangingPunct="1"/>
            <a:endParaRPr lang="en-GB"/>
          </a:p>
          <a:p>
            <a:pPr eaLnBrk="1" hangingPunct="1"/>
            <a:endParaRPr lang="en-GB"/>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305630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3EA9B3F-D421-4A1E-BABD-4F83AED1FEE9}" type="slidenum">
              <a:rPr lang="en-GB" smtClean="0"/>
              <a:pPr/>
              <a:t>17</a:t>
            </a:fld>
            <a:endParaRPr lang="en-GB"/>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We often learn most from our mistakes.  Some individuals make big mistakes when they first come into post, but properly managed, they will learn from these</a:t>
            </a:r>
          </a:p>
          <a:p>
            <a:pPr eaLnBrk="1" hangingPunct="1"/>
            <a:endParaRPr lang="en-GB"/>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3808176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14B2DF-88D6-430C-B38A-09242DCA401C}" type="slidenum">
              <a:rPr lang="en-GB" smtClean="0"/>
              <a:pPr/>
              <a:t>18</a:t>
            </a:fld>
            <a:endParaRPr lang="en-GB"/>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4935" y="4343400"/>
            <a:ext cx="502813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t>Other people start off ok, but gradually start moving over the commonly accepted boundaries and start wandering out of the middle lane.  This is bad news as they may end up wandering off the edge of the motorway </a:t>
            </a:r>
          </a:p>
          <a:p>
            <a:pPr eaLnBrk="1" hangingPunct="1"/>
            <a:endParaRPr lang="en-GB"/>
          </a:p>
          <a:p>
            <a:pPr eaLnBrk="1" hangingPunct="1"/>
            <a:endParaRPr lang="en-GB"/>
          </a:p>
          <a:p>
            <a:pPr eaLnBrk="1" hangingPunct="1"/>
            <a:endParaRPr lang="en-GB"/>
          </a:p>
        </p:txBody>
      </p:sp>
    </p:spTree>
    <p:extLst>
      <p:ext uri="{BB962C8B-B14F-4D97-AF65-F5344CB8AC3E}">
        <p14:creationId xmlns:p14="http://schemas.microsoft.com/office/powerpoint/2010/main" val="1472937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6648E74B-B2C8-4D19-970B-F797EA332CB5}" type="datetimeFigureOut">
              <a:rPr lang="en-GB" smtClean="0"/>
              <a:t>24/05/2022</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CE4698F-CF6A-40C9-8F49-CD17534F28B4}" type="slidenum">
              <a:rPr lang="en-GB" smtClean="0"/>
              <a:t>‹#›</a:t>
            </a:fld>
            <a:endParaRPr lang="en-GB"/>
          </a:p>
        </p:txBody>
      </p:sp>
    </p:spTree>
    <p:extLst>
      <p:ext uri="{BB962C8B-B14F-4D97-AF65-F5344CB8AC3E}">
        <p14:creationId xmlns:p14="http://schemas.microsoft.com/office/powerpoint/2010/main" val="201787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AD3B077-DE30-4B6E-A696-FDDA5F2CC1C6}" type="datetimeFigureOut">
              <a:rPr lang="en-GB" smtClean="0">
                <a:solidFill>
                  <a:prstClr val="black">
                    <a:tint val="75000"/>
                  </a:prstClr>
                </a:solidFill>
              </a:rPr>
              <a:pPr/>
              <a:t>24/05/2022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02E3EBD-7A3E-4694-BFDA-4387F0F3CF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11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able Placeholder 2"/>
          <p:cNvSpPr>
            <a:spLocks noGrp="1"/>
          </p:cNvSpPr>
          <p:nvPr>
            <p:ph type="tbl" idx="1"/>
          </p:nvPr>
        </p:nvSpPr>
        <p:spPr>
          <a:xfrm>
            <a:off x="395288" y="1557338"/>
            <a:ext cx="8229600" cy="4525962"/>
          </a:xfrm>
          <a:prstGeom prst="rect">
            <a:avLst/>
          </a:prstGeo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92B44ED-1409-4752-8888-6F871F09F76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56221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1A09C2FD-3389-4C0F-A0AB-5F95BEE41676}" type="datetimeFigureOut">
              <a:rPr lang="en-GB" smtClean="0"/>
              <a:t>24/05/2022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B3CCB0-B4B2-40C6-8FEC-0493D54BF4C3}" type="slidenum">
              <a:rPr lang="en-GB" smtClean="0"/>
              <a:t>‹#›</a:t>
            </a:fld>
            <a:endParaRPr lang="en-GB"/>
          </a:p>
        </p:txBody>
      </p:sp>
    </p:spTree>
    <p:extLst>
      <p:ext uri="{BB962C8B-B14F-4D97-AF65-F5344CB8AC3E}">
        <p14:creationId xmlns:p14="http://schemas.microsoft.com/office/powerpoint/2010/main" val="283345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2C23A-B301-4F9C-9875-6EE10F2253A9}" type="datetimeFigureOut">
              <a:rPr lang="en-GB" smtClean="0"/>
              <a:t>24/05/2022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C429ED-19AD-4C10-9933-E99E2E8A1AA9}" type="slidenum">
              <a:rPr lang="en-GB" smtClean="0"/>
              <a:t>‹#›</a:t>
            </a:fld>
            <a:endParaRPr lang="en-GB"/>
          </a:p>
        </p:txBody>
      </p:sp>
    </p:spTree>
    <p:extLst>
      <p:ext uri="{BB962C8B-B14F-4D97-AF65-F5344CB8AC3E}">
        <p14:creationId xmlns:p14="http://schemas.microsoft.com/office/powerpoint/2010/main" val="222348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44627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1A09C2FD-3389-4C0F-A0AB-5F95BEE41676}" type="datetimeFigureOut">
              <a:rPr lang="en-GB" smtClean="0">
                <a:solidFill>
                  <a:prstClr val="black">
                    <a:tint val="75000"/>
                  </a:prstClr>
                </a:solidFill>
              </a:rPr>
              <a:pPr/>
              <a:t>24/05/2022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7B3CCB0-B4B2-40C6-8FEC-0493D54BF4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311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2C23A-B301-4F9C-9875-6EE10F2253A9}" type="datetimeFigureOut">
              <a:rPr lang="en-GB" smtClean="0">
                <a:solidFill>
                  <a:prstClr val="black">
                    <a:tint val="75000"/>
                  </a:prstClr>
                </a:solidFill>
              </a:rPr>
              <a:pPr/>
              <a:t>24/05/2022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9C429ED-19AD-4C10-9933-E99E2E8A1AA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3737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421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421188"/>
          </a:xfrm>
          <a:prstGeom prst="rect">
            <a:avLst/>
          </a:prstGeom>
        </p:spPr>
        <p:txBody>
          <a:bodyPr/>
          <a:lstStyle/>
          <a:p>
            <a:pPr lvl="0"/>
            <a:endParaRPr lang="en-GB" noProof="0"/>
          </a:p>
        </p:txBody>
      </p:sp>
    </p:spTree>
    <p:extLst>
      <p:ext uri="{BB962C8B-B14F-4D97-AF65-F5344CB8AC3E}">
        <p14:creationId xmlns:p14="http://schemas.microsoft.com/office/powerpoint/2010/main" val="164933426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8229600" cy="2133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3886200"/>
            <a:ext cx="8229600" cy="2135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8255947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8229600" cy="2133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57200" y="3886200"/>
            <a:ext cx="8229600" cy="2135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4080184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480920" y="476672"/>
            <a:ext cx="2110151"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userDrawn="1"/>
        </p:nvSpPr>
        <p:spPr>
          <a:xfrm>
            <a:off x="0" y="6165304"/>
            <a:ext cx="9144000" cy="692696"/>
          </a:xfrm>
          <a:prstGeom prst="rect">
            <a:avLst/>
          </a:prstGeom>
          <a:solidFill>
            <a:srgbClr val="61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userDrawn="1"/>
        </p:nvSpPr>
        <p:spPr>
          <a:xfrm>
            <a:off x="467544" y="6300028"/>
            <a:ext cx="8136904" cy="369332"/>
          </a:xfrm>
          <a:prstGeom prst="rect">
            <a:avLst/>
          </a:prstGeom>
          <a:noFill/>
        </p:spPr>
        <p:txBody>
          <a:bodyPr wrap="square" rtlCol="0">
            <a:spAutoFit/>
          </a:bodyPr>
          <a:lstStyle/>
          <a:p>
            <a:pPr algn="ctr"/>
            <a:r>
              <a:rPr lang="en-GB" b="1" dirty="0">
                <a:solidFill>
                  <a:srgbClr val="AD2419"/>
                </a:solidFill>
              </a:rPr>
              <a:t>The</a:t>
            </a:r>
            <a:r>
              <a:rPr lang="en-GB" b="1" baseline="0" dirty="0">
                <a:solidFill>
                  <a:srgbClr val="AD2419"/>
                </a:solidFill>
              </a:rPr>
              <a:t> Safer Recruitment Consortium</a:t>
            </a:r>
            <a:endParaRPr lang="en-GB" b="1" dirty="0">
              <a:solidFill>
                <a:srgbClr val="AD2419"/>
              </a:solidFill>
            </a:endParaRPr>
          </a:p>
        </p:txBody>
      </p:sp>
    </p:spTree>
    <p:extLst>
      <p:ext uri="{BB962C8B-B14F-4D97-AF65-F5344CB8AC3E}">
        <p14:creationId xmlns:p14="http://schemas.microsoft.com/office/powerpoint/2010/main" val="240131029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9C2FD-3389-4C0F-A0AB-5F95BEE41676}" type="datetimeFigureOut">
              <a:rPr lang="en-GB" smtClean="0"/>
              <a:t>24/05/2022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CCB0-B4B2-40C6-8FEC-0493D54BF4C3}" type="slidenum">
              <a:rPr lang="en-GB" smtClean="0"/>
              <a:t>‹#›</a:t>
            </a:fld>
            <a:endParaRPr lang="en-GB"/>
          </a:p>
        </p:txBody>
      </p:sp>
      <p:pic>
        <p:nvPicPr>
          <p:cNvPr id="7"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00392" y="6092825"/>
            <a:ext cx="844613" cy="720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userDrawn="1"/>
        </p:nvSpPr>
        <p:spPr>
          <a:xfrm>
            <a:off x="251520" y="6300028"/>
            <a:ext cx="7704856" cy="369332"/>
          </a:xfrm>
          <a:prstGeom prst="rect">
            <a:avLst/>
          </a:prstGeom>
          <a:noFill/>
        </p:spPr>
        <p:txBody>
          <a:bodyPr wrap="square" rtlCol="0">
            <a:spAutoFit/>
          </a:bodyPr>
          <a:lstStyle/>
          <a:p>
            <a:pPr algn="l"/>
            <a:r>
              <a:rPr lang="en-GB" b="1" i="0" dirty="0">
                <a:solidFill>
                  <a:srgbClr val="AD2419"/>
                </a:solidFill>
              </a:rPr>
              <a:t>The</a:t>
            </a:r>
            <a:r>
              <a:rPr lang="en-GB" b="1" i="0" baseline="0" dirty="0">
                <a:solidFill>
                  <a:srgbClr val="AD2419"/>
                </a:solidFill>
              </a:rPr>
              <a:t> Safer Recruitment Consortium</a:t>
            </a:r>
            <a:endParaRPr lang="en-GB" b="1" i="0" dirty="0">
              <a:solidFill>
                <a:srgbClr val="AD2419"/>
              </a:solidFill>
            </a:endParaRPr>
          </a:p>
        </p:txBody>
      </p:sp>
      <p:cxnSp>
        <p:nvCxnSpPr>
          <p:cNvPr id="10" name="Straight Connector 9"/>
          <p:cNvCxnSpPr/>
          <p:nvPr userDrawn="1"/>
        </p:nvCxnSpPr>
        <p:spPr>
          <a:xfrm>
            <a:off x="0" y="6092825"/>
            <a:ext cx="9144000" cy="0"/>
          </a:xfrm>
          <a:prstGeom prst="line">
            <a:avLst/>
          </a:prstGeom>
          <a:ln w="22225">
            <a:solidFill>
              <a:srgbClr val="61A3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1417109"/>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9C2FD-3389-4C0F-A0AB-5F95BEE41676}" type="datetimeFigureOut">
              <a:rPr lang="en-GB" smtClean="0">
                <a:solidFill>
                  <a:prstClr val="black">
                    <a:tint val="75000"/>
                  </a:prstClr>
                </a:solidFill>
              </a:rPr>
              <a:pPr/>
              <a:t>24/05/2022</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CCB0-B4B2-40C6-8FEC-0493D54BF4C3}" type="slidenum">
              <a:rPr lang="en-GB" smtClean="0">
                <a:solidFill>
                  <a:prstClr val="black">
                    <a:tint val="75000"/>
                  </a:prstClr>
                </a:solidFill>
              </a:rPr>
              <a:pPr/>
              <a:t>‹#›</a:t>
            </a:fld>
            <a:endParaRPr lang="en-GB">
              <a:solidFill>
                <a:prstClr val="black">
                  <a:tint val="75000"/>
                </a:prstClr>
              </a:solidFill>
            </a:endParaRPr>
          </a:p>
        </p:txBody>
      </p:sp>
      <p:pic>
        <p:nvPicPr>
          <p:cNvPr id="7" name="Picture 3"/>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100392" y="6092825"/>
            <a:ext cx="844613" cy="720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userDrawn="1"/>
        </p:nvSpPr>
        <p:spPr>
          <a:xfrm>
            <a:off x="251520" y="6300028"/>
            <a:ext cx="7704856" cy="369332"/>
          </a:xfrm>
          <a:prstGeom prst="rect">
            <a:avLst/>
          </a:prstGeom>
          <a:noFill/>
        </p:spPr>
        <p:txBody>
          <a:bodyPr wrap="square" rtlCol="0">
            <a:spAutoFit/>
          </a:bodyPr>
          <a:lstStyle/>
          <a:p>
            <a:r>
              <a:rPr lang="en-GB" b="1" dirty="0">
                <a:solidFill>
                  <a:srgbClr val="AD2419"/>
                </a:solidFill>
              </a:rPr>
              <a:t>The Safer Recruitment Consortium</a:t>
            </a:r>
          </a:p>
        </p:txBody>
      </p:sp>
      <p:cxnSp>
        <p:nvCxnSpPr>
          <p:cNvPr id="10" name="Straight Connector 9"/>
          <p:cNvCxnSpPr/>
          <p:nvPr userDrawn="1"/>
        </p:nvCxnSpPr>
        <p:spPr>
          <a:xfrm>
            <a:off x="0" y="6092825"/>
            <a:ext cx="9144000" cy="0"/>
          </a:xfrm>
          <a:prstGeom prst="line">
            <a:avLst/>
          </a:prstGeom>
          <a:ln w="22225">
            <a:solidFill>
              <a:srgbClr val="61A3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78989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2" r:id="rId3"/>
    <p:sldLayoutId id="2147483673" r:id="rId4"/>
    <p:sldLayoutId id="2147483674" r:id="rId5"/>
    <p:sldLayoutId id="2147483675" r:id="rId6"/>
    <p:sldLayoutId id="2147483676"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115616" y="2996952"/>
            <a:ext cx="6912768" cy="1752600"/>
          </a:xfrm>
          <a:prstGeom prst="rect">
            <a:avLst/>
          </a:prstGeom>
        </p:spPr>
        <p:txBody>
          <a:bodyPr/>
          <a:lstStyle/>
          <a:p>
            <a:pPr marL="0" indent="0" algn="ctr">
              <a:buNone/>
            </a:pPr>
            <a:r>
              <a:rPr lang="en-GB" sz="4800" b="1" dirty="0">
                <a:solidFill>
                  <a:schemeClr val="bg1">
                    <a:lumMod val="65000"/>
                  </a:schemeClr>
                </a:solidFill>
              </a:rPr>
              <a:t>Guidance for Safer Working Practice 2022</a:t>
            </a:r>
          </a:p>
          <a:p>
            <a:pPr marL="0" indent="0" algn="ctr">
              <a:buNone/>
            </a:pPr>
            <a:r>
              <a:rPr lang="en-GB" sz="2000" b="1" dirty="0">
                <a:solidFill>
                  <a:schemeClr val="bg1">
                    <a:lumMod val="65000"/>
                  </a:schemeClr>
                </a:solidFill>
              </a:rPr>
              <a:t>Based on the original work of the IRSC network 2006</a:t>
            </a:r>
            <a:r>
              <a:rPr lang="en-GB" sz="4800" b="1" dirty="0">
                <a:solidFill>
                  <a:schemeClr val="bg1">
                    <a:lumMod val="65000"/>
                  </a:schemeClr>
                </a:solidFill>
              </a:rPr>
              <a:t>  </a:t>
            </a:r>
          </a:p>
          <a:p>
            <a:pPr marL="0" indent="0" algn="ctr">
              <a:buNone/>
            </a:pPr>
            <a:endParaRPr lang="en-GB" b="1" dirty="0">
              <a:solidFill>
                <a:schemeClr val="bg1">
                  <a:lumMod val="65000"/>
                </a:schemeClr>
              </a:solidFill>
            </a:endParaRPr>
          </a:p>
        </p:txBody>
      </p:sp>
    </p:spTree>
    <p:extLst>
      <p:ext uri="{BB962C8B-B14F-4D97-AF65-F5344CB8AC3E}">
        <p14:creationId xmlns:p14="http://schemas.microsoft.com/office/powerpoint/2010/main" val="854963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1524000" y="174702"/>
            <a:ext cx="6096000" cy="553998"/>
          </a:xfrm>
          <a:prstGeom prst="rect">
            <a:avLst/>
          </a:prstGeom>
          <a:noFill/>
          <a:ln w="9525">
            <a:noFill/>
            <a:miter lim="800000"/>
            <a:headEnd/>
            <a:tailEnd/>
          </a:ln>
        </p:spPr>
        <p:txBody>
          <a:bodyPr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61A375"/>
                </a:solidFill>
                <a:effectLst/>
                <a:uLnTx/>
                <a:uFillTx/>
                <a:latin typeface="Verdana" pitchFamily="34" charset="0"/>
                <a:ea typeface="+mn-ea"/>
                <a:cs typeface="Arial" charset="0"/>
              </a:rPr>
              <a:t>Exercise – safe or unsafe?  </a:t>
            </a:r>
          </a:p>
        </p:txBody>
      </p:sp>
      <p:sp>
        <p:nvSpPr>
          <p:cNvPr id="6149" name="Rectangle 1"/>
          <p:cNvSpPr>
            <a:spLocks noChangeArrowheads="1"/>
          </p:cNvSpPr>
          <p:nvPr/>
        </p:nvSpPr>
        <p:spPr bwMode="auto">
          <a:xfrm>
            <a:off x="404770" y="1484784"/>
            <a:ext cx="6286528" cy="2554545"/>
          </a:xfrm>
          <a:prstGeom prst="rect">
            <a:avLst/>
          </a:prstGeom>
          <a:noFill/>
          <a:ln w="9525">
            <a:noFill/>
            <a:miter lim="800000"/>
            <a:headEnd/>
            <a:tailEnd/>
          </a:ln>
        </p:spPr>
        <p:txBody>
          <a:bodyPr wrap="square">
            <a:spAutoFit/>
          </a:bodyPr>
          <a:lstStyle/>
          <a:p>
            <a:pPr marL="285750" marR="0" lvl="0" indent="-28575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endParaRPr kumimoji="0" lang="en-GB" sz="1400" b="0" i="0" u="none" strike="noStrike" kern="1200" cap="none" spc="0" normalizeH="0" baseline="0" noProof="0" dirty="0">
              <a:ln>
                <a:noFill/>
              </a:ln>
              <a:solidFill>
                <a:prstClr val="black"/>
              </a:solidFill>
              <a:effectLst/>
              <a:uLnTx/>
              <a:uFillTx/>
              <a:latin typeface="Calibri"/>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31094570"/>
              </p:ext>
            </p:extLst>
          </p:nvPr>
        </p:nvGraphicFramePr>
        <p:xfrm>
          <a:off x="575556" y="980728"/>
          <a:ext cx="7992888" cy="5101891"/>
        </p:xfrm>
        <a:graphic>
          <a:graphicData uri="http://schemas.openxmlformats.org/drawingml/2006/table">
            <a:tbl>
              <a:tblPr firstRow="1" bandRow="1">
                <a:tableStyleId>{5C22544A-7EE6-4342-B048-85BDC9FD1C3A}</a:tableStyleId>
              </a:tblPr>
              <a:tblGrid>
                <a:gridCol w="3996444">
                  <a:extLst>
                    <a:ext uri="{9D8B030D-6E8A-4147-A177-3AD203B41FA5}">
                      <a16:colId xmlns:a16="http://schemas.microsoft.com/office/drawing/2014/main" val="20000"/>
                    </a:ext>
                  </a:extLst>
                </a:gridCol>
                <a:gridCol w="3996444">
                  <a:extLst>
                    <a:ext uri="{9D8B030D-6E8A-4147-A177-3AD203B41FA5}">
                      <a16:colId xmlns:a16="http://schemas.microsoft.com/office/drawing/2014/main" val="20001"/>
                    </a:ext>
                  </a:extLst>
                </a:gridCol>
              </a:tblGrid>
              <a:tr h="788300">
                <a:tc>
                  <a:txBody>
                    <a:bodyPr/>
                    <a:lstStyle/>
                    <a:p>
                      <a:r>
                        <a:rPr lang="en-GB" sz="2400" b="0" dirty="0">
                          <a:solidFill>
                            <a:schemeClr val="tx1"/>
                          </a:solidFill>
                        </a:rPr>
                        <a:t>Transporting a child</a:t>
                      </a:r>
                      <a:r>
                        <a:rPr lang="en-GB" sz="2400" b="0" baseline="0" dirty="0">
                          <a:solidFill>
                            <a:schemeClr val="tx1"/>
                          </a:solidFill>
                        </a:rPr>
                        <a:t> </a:t>
                      </a:r>
                      <a:r>
                        <a:rPr lang="en-GB" sz="2400" b="0" dirty="0">
                          <a:solidFill>
                            <a:schemeClr val="tx1"/>
                          </a:solidFill>
                        </a:rPr>
                        <a:t>in your own car</a:t>
                      </a:r>
                    </a:p>
                  </a:txBody>
                  <a:tcPr>
                    <a:solidFill>
                      <a:schemeClr val="bg2">
                        <a:lumMod val="90000"/>
                      </a:schemeClr>
                    </a:solidFill>
                  </a:tcPr>
                </a:tc>
                <a:tc>
                  <a:txBody>
                    <a:bodyPr/>
                    <a:lstStyle/>
                    <a:p>
                      <a:r>
                        <a:rPr lang="en-GB" sz="2400" b="0" dirty="0">
                          <a:solidFill>
                            <a:schemeClr val="tx1"/>
                          </a:solidFill>
                        </a:rPr>
                        <a:t>Giving a child a small gift </a:t>
                      </a:r>
                    </a:p>
                  </a:txBody>
                  <a:tcPr>
                    <a:solidFill>
                      <a:schemeClr val="bg2">
                        <a:lumMod val="90000"/>
                      </a:schemeClr>
                    </a:solidFill>
                  </a:tcPr>
                </a:tc>
                <a:extLst>
                  <a:ext uri="{0D108BD9-81ED-4DB2-BD59-A6C34878D82A}">
                    <a16:rowId xmlns:a16="http://schemas.microsoft.com/office/drawing/2014/main" val="10000"/>
                  </a:ext>
                </a:extLst>
              </a:tr>
              <a:tr h="788300">
                <a:tc>
                  <a:txBody>
                    <a:bodyPr/>
                    <a:lstStyle/>
                    <a:p>
                      <a:r>
                        <a:rPr lang="en-GB" sz="2400" dirty="0">
                          <a:solidFill>
                            <a:schemeClr val="tx1"/>
                          </a:solidFill>
                        </a:rPr>
                        <a:t>Putting your arm around a distressed child</a:t>
                      </a:r>
                    </a:p>
                  </a:txBody>
                  <a:tcPr>
                    <a:solidFill>
                      <a:schemeClr val="bg2">
                        <a:lumMod val="90000"/>
                      </a:schemeClr>
                    </a:solidFill>
                  </a:tcPr>
                </a:tc>
                <a:tc>
                  <a:txBody>
                    <a:bodyPr/>
                    <a:lstStyle/>
                    <a:p>
                      <a:r>
                        <a:rPr lang="en-GB" sz="2400" dirty="0">
                          <a:solidFill>
                            <a:schemeClr val="tx1"/>
                          </a:solidFill>
                        </a:rPr>
                        <a:t>Offering to babysit for a child while the parent goes out </a:t>
                      </a:r>
                    </a:p>
                  </a:txBody>
                  <a:tcPr>
                    <a:solidFill>
                      <a:schemeClr val="bg2">
                        <a:lumMod val="90000"/>
                      </a:schemeClr>
                    </a:solidFill>
                  </a:tcPr>
                </a:tc>
                <a:extLst>
                  <a:ext uri="{0D108BD9-81ED-4DB2-BD59-A6C34878D82A}">
                    <a16:rowId xmlns:a16="http://schemas.microsoft.com/office/drawing/2014/main" val="10001"/>
                  </a:ext>
                </a:extLst>
              </a:tr>
              <a:tr h="788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Rubbing sun cream onto the children </a:t>
                      </a:r>
                    </a:p>
                  </a:txBody>
                  <a:tcPr>
                    <a:solidFill>
                      <a:schemeClr val="bg2">
                        <a:lumMod val="90000"/>
                      </a:schemeClr>
                    </a:solidFill>
                  </a:tcPr>
                </a:tc>
                <a:tc>
                  <a:txBody>
                    <a:bodyPr/>
                    <a:lstStyle/>
                    <a:p>
                      <a:r>
                        <a:rPr lang="en-GB" sz="2400" dirty="0">
                          <a:solidFill>
                            <a:schemeClr val="tx1"/>
                          </a:solidFill>
                        </a:rPr>
                        <a:t>Being ‘friends’</a:t>
                      </a:r>
                      <a:r>
                        <a:rPr lang="en-GB" sz="2400" baseline="0" dirty="0">
                          <a:solidFill>
                            <a:schemeClr val="tx1"/>
                          </a:solidFill>
                        </a:rPr>
                        <a:t> with some of the parents on Facebook</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2"/>
                  </a:ext>
                </a:extLst>
              </a:tr>
              <a:tr h="788300">
                <a:tc>
                  <a:txBody>
                    <a:bodyPr/>
                    <a:lstStyle/>
                    <a:p>
                      <a:r>
                        <a:rPr lang="en-GB" sz="2400" dirty="0">
                          <a:solidFill>
                            <a:schemeClr val="tx1"/>
                          </a:solidFill>
                        </a:rPr>
                        <a:t>Using</a:t>
                      </a:r>
                      <a:r>
                        <a:rPr lang="en-GB" sz="2400" baseline="0" dirty="0">
                          <a:solidFill>
                            <a:schemeClr val="tx1"/>
                          </a:solidFill>
                        </a:rPr>
                        <a:t> a work laptop / tablet to access adult pornography</a:t>
                      </a:r>
                      <a:endParaRPr lang="en-GB" sz="2400" dirty="0">
                        <a:solidFill>
                          <a:schemeClr val="tx1"/>
                        </a:solidFill>
                      </a:endParaRPr>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aseline="0" dirty="0">
                          <a:solidFill>
                            <a:schemeClr val="tx1"/>
                          </a:solidFill>
                        </a:rPr>
                        <a:t>Staff are asked to undertake intimate care alone</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3"/>
                  </a:ext>
                </a:extLst>
              </a:tr>
              <a:tr h="113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Taking photos of children to create a school scrapbook or diary</a:t>
                      </a:r>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Starting a relationship with someone that has been convicted for a serious offence </a:t>
                      </a:r>
                    </a:p>
                  </a:txBody>
                  <a:tcPr>
                    <a:solidFill>
                      <a:schemeClr val="bg2">
                        <a:lumMod val="90000"/>
                      </a:schemeClr>
                    </a:solidFill>
                  </a:tcPr>
                </a:tc>
                <a:extLst>
                  <a:ext uri="{0D108BD9-81ED-4DB2-BD59-A6C34878D82A}">
                    <a16:rowId xmlns:a16="http://schemas.microsoft.com/office/drawing/2014/main" val="10004"/>
                  </a:ext>
                </a:extLst>
              </a:tr>
              <a:tr h="6213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Shouting at the children </a:t>
                      </a:r>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Giving medication</a:t>
                      </a:r>
                      <a:r>
                        <a:rPr lang="en-GB" sz="2400" baseline="0" dirty="0">
                          <a:solidFill>
                            <a:schemeClr val="tx1"/>
                          </a:solidFill>
                        </a:rPr>
                        <a:t> to a child</a:t>
                      </a:r>
                      <a:endParaRPr lang="en-GB" sz="2400" dirty="0">
                        <a:solidFill>
                          <a:schemeClr val="tx1"/>
                        </a:solidFill>
                      </a:endParaRPr>
                    </a:p>
                  </a:txBody>
                  <a:tcPr>
                    <a:solidFill>
                      <a:schemeClr val="bg2">
                        <a:lumMod val="9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2059328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Duty of care</a:t>
            </a:r>
          </a:p>
        </p:txBody>
      </p:sp>
      <p:sp>
        <p:nvSpPr>
          <p:cNvPr id="14339" name="Rectangle 3"/>
          <p:cNvSpPr>
            <a:spLocks noGrp="1" noChangeArrowheads="1"/>
          </p:cNvSpPr>
          <p:nvPr>
            <p:ph idx="1"/>
          </p:nvPr>
        </p:nvSpPr>
        <p:spPr>
          <a:xfrm>
            <a:off x="323528" y="1268760"/>
            <a:ext cx="8064896" cy="647700"/>
          </a:xfrm>
        </p:spPr>
        <p:txBody>
          <a:bodyPr>
            <a:noAutofit/>
          </a:bodyPr>
          <a:lstStyle/>
          <a:p>
            <a:pPr marL="457200" indent="-457200">
              <a:spcBef>
                <a:spcPts val="600"/>
              </a:spcBef>
              <a:spcAft>
                <a:spcPts val="600"/>
              </a:spcAft>
            </a:pPr>
            <a:r>
              <a:rPr lang="en-US" sz="2400" dirty="0"/>
              <a:t>Employers have duty of care towards staff, requiring provision of a safe working environment and guidance re safe working practice</a:t>
            </a:r>
          </a:p>
          <a:p>
            <a:pPr marL="457200" indent="-457200">
              <a:spcBef>
                <a:spcPts val="600"/>
              </a:spcBef>
              <a:spcAft>
                <a:spcPts val="600"/>
              </a:spcAft>
            </a:pPr>
            <a:r>
              <a:rPr lang="en-US" sz="2400" dirty="0"/>
              <a:t>Staff have a duty to take care of themselves and anyone who may be affected by their actions</a:t>
            </a:r>
          </a:p>
          <a:p>
            <a:pPr marL="457200" indent="-457200">
              <a:spcBef>
                <a:spcPts val="600"/>
              </a:spcBef>
              <a:spcAft>
                <a:spcPts val="600"/>
              </a:spcAft>
            </a:pPr>
            <a:r>
              <a:rPr lang="en-US" sz="2400" dirty="0"/>
              <a:t>Staff have a duty to keep children safe and protect them from harm - partly exercised through respectful, caring, professional relationships</a:t>
            </a:r>
          </a:p>
          <a:p>
            <a:pPr algn="r"/>
            <a:endParaRPr lang="en-GB" sz="2000" i="1" dirty="0">
              <a:latin typeface="Times New Roman" pitchFamily="18" charset="0"/>
            </a:endParaRPr>
          </a:p>
          <a:p>
            <a:pPr marL="0" indent="0" algn="r">
              <a:buNone/>
            </a:pPr>
            <a:r>
              <a:rPr lang="en-GB" sz="2000" i="1" dirty="0">
                <a:latin typeface="Times New Roman" pitchFamily="18" charset="0"/>
              </a:rPr>
              <a:t>Health and Safety at Work Act 1974</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34816273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3184" y="337706"/>
            <a:ext cx="8229600" cy="1143000"/>
          </a:xfrm>
        </p:spPr>
        <p:txBody>
          <a:bodyPr>
            <a:normAutofit/>
          </a:bodyPr>
          <a:lstStyle/>
          <a:p>
            <a:pPr eaLnBrk="1" hangingPunct="1"/>
            <a:r>
              <a:rPr lang="en-GB" dirty="0">
                <a:solidFill>
                  <a:srgbClr val="61A375"/>
                </a:solidFill>
              </a:rPr>
              <a:t>Underlying principles</a:t>
            </a:r>
          </a:p>
        </p:txBody>
      </p:sp>
      <p:sp>
        <p:nvSpPr>
          <p:cNvPr id="14339" name="Rectangle 3"/>
          <p:cNvSpPr>
            <a:spLocks noGrp="1" noChangeArrowheads="1"/>
          </p:cNvSpPr>
          <p:nvPr>
            <p:ph idx="1"/>
          </p:nvPr>
        </p:nvSpPr>
        <p:spPr>
          <a:xfrm>
            <a:off x="313184" y="1340768"/>
            <a:ext cx="8496944" cy="647700"/>
          </a:xfrm>
        </p:spPr>
        <p:txBody>
          <a:bodyPr>
            <a:noAutofit/>
          </a:bodyPr>
          <a:lstStyle/>
          <a:p>
            <a:pPr>
              <a:spcBef>
                <a:spcPct val="50000"/>
              </a:spcBef>
            </a:pPr>
            <a:r>
              <a:rPr lang="en-GB" sz="2400" dirty="0">
                <a:cs typeface="Arial" pitchFamily="34" charset="0"/>
              </a:rPr>
              <a:t>Welfare of the child is paramount (Children Act 1989) </a:t>
            </a:r>
          </a:p>
          <a:p>
            <a:pPr>
              <a:spcBef>
                <a:spcPct val="50000"/>
              </a:spcBef>
            </a:pPr>
            <a:r>
              <a:rPr lang="en-GB" sz="2400" dirty="0">
                <a:cs typeface="Arial" pitchFamily="34" charset="0"/>
              </a:rPr>
              <a:t>Staff are responsible for their  own actions and behaviour and should avoid any conduct which would  lead any reasonable person to question their motivation  and  intentions  </a:t>
            </a:r>
          </a:p>
          <a:p>
            <a:pPr>
              <a:spcBef>
                <a:spcPct val="50000"/>
              </a:spcBef>
            </a:pPr>
            <a:r>
              <a:rPr lang="en-GB" sz="2400" dirty="0">
                <a:cs typeface="Arial" pitchFamily="34" charset="0"/>
              </a:rPr>
              <a:t>Staff should work, and, be seen to work in an open and transparent way </a:t>
            </a:r>
          </a:p>
          <a:p>
            <a:pPr>
              <a:spcBef>
                <a:spcPct val="50000"/>
              </a:spcBef>
            </a:pPr>
            <a:r>
              <a:rPr lang="en-GB" sz="2400" dirty="0">
                <a:cs typeface="Arial" pitchFamily="34" charset="0"/>
              </a:rPr>
              <a:t>Staff should discuss and/or take advice promptly from their line manager or another senior member of staff over any incident, which may give rise to concern</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418689657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251520" y="764704"/>
            <a:ext cx="8496944" cy="647700"/>
          </a:xfrm>
        </p:spPr>
        <p:txBody>
          <a:bodyPr>
            <a:noAutofit/>
          </a:bodyPr>
          <a:lstStyle/>
          <a:p>
            <a:pPr>
              <a:spcBef>
                <a:spcPts val="1200"/>
              </a:spcBef>
            </a:pPr>
            <a:r>
              <a:rPr lang="en-GB" sz="2400" dirty="0">
                <a:cs typeface="Arial" pitchFamily="34" charset="0"/>
              </a:rPr>
              <a:t>Records should be made of any such incident and of decisions made/further actions agreed </a:t>
            </a:r>
          </a:p>
          <a:p>
            <a:pPr>
              <a:spcBef>
                <a:spcPts val="1200"/>
              </a:spcBef>
            </a:pPr>
            <a:r>
              <a:rPr lang="en-GB" sz="2400" dirty="0">
                <a:cs typeface="Arial" pitchFamily="34" charset="0"/>
              </a:rPr>
              <a:t>Staff should work to the same professional standards regardless of gender or sexuality.</a:t>
            </a:r>
          </a:p>
          <a:p>
            <a:pPr>
              <a:spcBef>
                <a:spcPts val="1200"/>
              </a:spcBef>
            </a:pPr>
            <a:r>
              <a:rPr lang="en-GB" sz="2400" dirty="0">
                <a:cs typeface="Arial" pitchFamily="34" charset="0"/>
              </a:rPr>
              <a:t>All staff should know the name of their designated person for child protection, be familiar with local child protection arrangements and understand their responsibilities to safeguard and protect children and young people</a:t>
            </a:r>
          </a:p>
          <a:p>
            <a:pPr>
              <a:spcBef>
                <a:spcPts val="1200"/>
              </a:spcBef>
            </a:pPr>
            <a:r>
              <a:rPr lang="en-GB" sz="2400" dirty="0">
                <a:cs typeface="Arial" pitchFamily="34" charset="0"/>
              </a:rPr>
              <a:t>Staff should be aware that breaches of the law and other professional guidelines could  result in criminal or disciplinary action being taken against them.</a:t>
            </a:r>
            <a:endParaRPr lang="en-GB" sz="2400" dirty="0"/>
          </a:p>
          <a:p>
            <a:pPr eaLnBrk="1" hangingPunct="1">
              <a:lnSpc>
                <a:spcPct val="80000"/>
              </a:lnSpc>
              <a:spcBef>
                <a:spcPts val="1200"/>
              </a:spcBef>
              <a:buNone/>
            </a:pPr>
            <a:endParaRPr lang="en-GB" sz="2800" dirty="0">
              <a:cs typeface="Arial" pitchFamily="34" charset="0"/>
            </a:endParaRPr>
          </a:p>
        </p:txBody>
      </p:sp>
    </p:spTree>
    <p:extLst>
      <p:ext uri="{BB962C8B-B14F-4D97-AF65-F5344CB8AC3E}">
        <p14:creationId xmlns:p14="http://schemas.microsoft.com/office/powerpoint/2010/main" val="87409331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94654" y="332656"/>
            <a:ext cx="7106619" cy="1080120"/>
          </a:xfrm>
        </p:spPr>
        <p:txBody>
          <a:bodyPr>
            <a:noAutofit/>
          </a:bodyPr>
          <a:lstStyle/>
          <a:p>
            <a:pPr eaLnBrk="1" hangingPunct="1"/>
            <a:r>
              <a:rPr lang="en-GB" dirty="0">
                <a:solidFill>
                  <a:srgbClr val="61A375"/>
                </a:solidFill>
                <a:latin typeface="+mn-lt"/>
                <a:ea typeface="Verdana" pitchFamily="34" charset="0"/>
                <a:cs typeface="Verdana" pitchFamily="34" charset="0"/>
              </a:rPr>
              <a:t>Management responsibilities</a:t>
            </a:r>
          </a:p>
        </p:txBody>
      </p:sp>
      <p:sp>
        <p:nvSpPr>
          <p:cNvPr id="34819" name="Rectangle 3"/>
          <p:cNvSpPr>
            <a:spLocks noGrp="1" noChangeArrowheads="1"/>
          </p:cNvSpPr>
          <p:nvPr>
            <p:ph type="body" idx="1"/>
          </p:nvPr>
        </p:nvSpPr>
        <p:spPr>
          <a:xfrm>
            <a:off x="395536" y="1766910"/>
            <a:ext cx="7704856" cy="3462290"/>
          </a:xfrm>
        </p:spPr>
        <p:txBody>
          <a:bodyPr/>
          <a:lstStyle/>
          <a:p>
            <a:pPr eaLnBrk="1" hangingPunct="1">
              <a:lnSpc>
                <a:spcPct val="90000"/>
              </a:lnSpc>
              <a:spcBef>
                <a:spcPts val="600"/>
              </a:spcBef>
              <a:spcAft>
                <a:spcPts val="600"/>
              </a:spcAft>
            </a:pPr>
            <a:r>
              <a:rPr lang="en-GB" sz="2400" dirty="0"/>
              <a:t>To have clear mechanisms by which concerns can be raised</a:t>
            </a:r>
          </a:p>
          <a:p>
            <a:pPr eaLnBrk="1" hangingPunct="1">
              <a:lnSpc>
                <a:spcPct val="90000"/>
              </a:lnSpc>
              <a:spcBef>
                <a:spcPts val="600"/>
              </a:spcBef>
              <a:spcAft>
                <a:spcPts val="600"/>
              </a:spcAft>
            </a:pPr>
            <a:r>
              <a:rPr lang="en-GB" sz="2400" dirty="0"/>
              <a:t>To make explicit these mechanisms via a written policy which is discussed with, and understood by, all staff</a:t>
            </a:r>
          </a:p>
          <a:p>
            <a:pPr eaLnBrk="1" hangingPunct="1">
              <a:lnSpc>
                <a:spcPct val="90000"/>
              </a:lnSpc>
              <a:spcBef>
                <a:spcPts val="600"/>
              </a:spcBef>
              <a:spcAft>
                <a:spcPts val="600"/>
              </a:spcAft>
            </a:pPr>
            <a:r>
              <a:rPr lang="en-GB" sz="2400" dirty="0"/>
              <a:t>To promote a non-hierarchical culture</a:t>
            </a:r>
          </a:p>
          <a:p>
            <a:pPr eaLnBrk="1" hangingPunct="1">
              <a:lnSpc>
                <a:spcPct val="90000"/>
              </a:lnSpc>
              <a:spcBef>
                <a:spcPts val="600"/>
              </a:spcBef>
              <a:spcAft>
                <a:spcPts val="600"/>
              </a:spcAft>
            </a:pPr>
            <a:r>
              <a:rPr lang="en-GB" sz="2400" dirty="0"/>
              <a:t>To be approachable</a:t>
            </a:r>
          </a:p>
          <a:p>
            <a:pPr eaLnBrk="1" hangingPunct="1">
              <a:lnSpc>
                <a:spcPct val="90000"/>
              </a:lnSpc>
              <a:spcBef>
                <a:spcPts val="600"/>
              </a:spcBef>
              <a:spcAft>
                <a:spcPts val="600"/>
              </a:spcAft>
            </a:pPr>
            <a:r>
              <a:rPr lang="en-GB" sz="2400" dirty="0"/>
              <a:t>To be supportive and protective</a:t>
            </a:r>
          </a:p>
        </p:txBody>
      </p:sp>
      <p:pic>
        <p:nvPicPr>
          <p:cNvPr id="5" name="Picture 4" descr="Logo main008.jpg"/>
          <p:cNvPicPr>
            <a:picLocks noChangeAspect="1"/>
          </p:cNvPicPr>
          <p:nvPr/>
        </p:nvPicPr>
        <p:blipFill>
          <a:blip r:embed="rId3" cstate="print"/>
          <a:stretch>
            <a:fillRect/>
          </a:stretch>
        </p:blipFill>
        <p:spPr>
          <a:xfrm>
            <a:off x="7602076" y="5097466"/>
            <a:ext cx="1442003" cy="1546244"/>
          </a:xfrm>
          <a:prstGeom prst="rect">
            <a:avLst/>
          </a:prstGeom>
        </p:spPr>
      </p:pic>
    </p:spTree>
    <p:extLst>
      <p:ext uri="{BB962C8B-B14F-4D97-AF65-F5344CB8AC3E}">
        <p14:creationId xmlns:p14="http://schemas.microsoft.com/office/powerpoint/2010/main" val="19923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Employee responsibilities</a:t>
            </a:r>
          </a:p>
        </p:txBody>
      </p:sp>
      <p:sp>
        <p:nvSpPr>
          <p:cNvPr id="4" name="Rectangle 4"/>
          <p:cNvSpPr txBox="1">
            <a:spLocks noChangeArrowheads="1"/>
          </p:cNvSpPr>
          <p:nvPr/>
        </p:nvSpPr>
        <p:spPr bwMode="auto">
          <a:xfrm>
            <a:off x="4437350" y="1455901"/>
            <a:ext cx="4375221"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lnSpc>
                <a:spcPct val="80000"/>
              </a:lnSpc>
            </a:pPr>
            <a:r>
              <a:rPr lang="en-GB" altLang="en-US" sz="2200" kern="0" dirty="0"/>
              <a:t>discuss any misunderstanding with senior management</a:t>
            </a:r>
          </a:p>
          <a:p>
            <a:pPr eaLnBrk="1" hangingPunct="1">
              <a:lnSpc>
                <a:spcPct val="80000"/>
              </a:lnSpc>
              <a:buFontTx/>
              <a:buNone/>
            </a:pPr>
            <a:endParaRPr lang="en-GB" altLang="en-US" sz="2200" kern="0" dirty="0"/>
          </a:p>
          <a:p>
            <a:pPr eaLnBrk="1" hangingPunct="1">
              <a:lnSpc>
                <a:spcPct val="80000"/>
              </a:lnSpc>
            </a:pPr>
            <a:r>
              <a:rPr lang="en-GB" altLang="en-US" sz="2200" kern="0" dirty="0"/>
              <a:t>identify and report areas of risk/ vulnerability</a:t>
            </a:r>
          </a:p>
          <a:p>
            <a:pPr eaLnBrk="1" hangingPunct="1">
              <a:lnSpc>
                <a:spcPct val="80000"/>
              </a:lnSpc>
              <a:buFontTx/>
              <a:buNone/>
            </a:pPr>
            <a:endParaRPr lang="en-GB" altLang="en-US" sz="2200" kern="0" dirty="0"/>
          </a:p>
          <a:p>
            <a:pPr eaLnBrk="1" hangingPunct="1">
              <a:lnSpc>
                <a:spcPct val="80000"/>
              </a:lnSpc>
            </a:pPr>
            <a:r>
              <a:rPr lang="en-GB" altLang="en-US" sz="2200" kern="0" dirty="0"/>
              <a:t>remove self from situations where they may be a  significant risk</a:t>
            </a:r>
          </a:p>
          <a:p>
            <a:pPr eaLnBrk="1" hangingPunct="1">
              <a:lnSpc>
                <a:spcPct val="80000"/>
              </a:lnSpc>
              <a:buFontTx/>
              <a:buNone/>
            </a:pPr>
            <a:endParaRPr lang="en-GB" altLang="en-US" sz="2200" kern="0" dirty="0"/>
          </a:p>
          <a:p>
            <a:pPr eaLnBrk="1" hangingPunct="1">
              <a:lnSpc>
                <a:spcPct val="80000"/>
              </a:lnSpc>
            </a:pPr>
            <a:r>
              <a:rPr lang="en-GB" altLang="en-US" sz="2200" kern="0" dirty="0"/>
              <a:t>report concerns regarding self</a:t>
            </a:r>
          </a:p>
          <a:p>
            <a:pPr eaLnBrk="1" hangingPunct="1">
              <a:lnSpc>
                <a:spcPct val="80000"/>
              </a:lnSpc>
            </a:pPr>
            <a:endParaRPr lang="en-GB" altLang="en-US" sz="2200" kern="0" dirty="0"/>
          </a:p>
          <a:p>
            <a:pPr eaLnBrk="1" hangingPunct="1">
              <a:lnSpc>
                <a:spcPct val="80000"/>
              </a:lnSpc>
            </a:pPr>
            <a:r>
              <a:rPr lang="en-GB" altLang="en-US" sz="2200" kern="0" dirty="0"/>
              <a:t>report concerns regarding colleagues (whistleblowing</a:t>
            </a:r>
            <a:r>
              <a:rPr lang="en-GB" altLang="en-US" sz="1800" kern="0" dirty="0"/>
              <a:t>)</a:t>
            </a:r>
          </a:p>
          <a:p>
            <a:pPr eaLnBrk="1" hangingPunct="1">
              <a:lnSpc>
                <a:spcPct val="80000"/>
              </a:lnSpc>
              <a:buFontTx/>
              <a:buNone/>
            </a:pPr>
            <a:r>
              <a:rPr lang="en-GB" altLang="en-US" sz="1600" kern="0" dirty="0">
                <a:latin typeface="Arial" panose="020B0604020202020204" pitchFamily="34" charset="0"/>
              </a:rPr>
              <a:t> </a:t>
            </a:r>
          </a:p>
          <a:p>
            <a:pPr eaLnBrk="1" hangingPunct="1">
              <a:lnSpc>
                <a:spcPct val="80000"/>
              </a:lnSpc>
            </a:pPr>
            <a:endParaRPr lang="en-US" altLang="en-US" sz="1200" kern="0" dirty="0">
              <a:latin typeface="Arial" panose="020B0604020202020204" pitchFamily="34" charset="0"/>
            </a:endParaRPr>
          </a:p>
        </p:txBody>
      </p:sp>
      <p:sp>
        <p:nvSpPr>
          <p:cNvPr id="5" name="Rectangle 3"/>
          <p:cNvSpPr txBox="1">
            <a:spLocks noChangeArrowheads="1"/>
          </p:cNvSpPr>
          <p:nvPr/>
        </p:nvSpPr>
        <p:spPr bwMode="auto">
          <a:xfrm>
            <a:off x="284450" y="1460419"/>
            <a:ext cx="41529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lnSpc>
                <a:spcPct val="80000"/>
              </a:lnSpc>
            </a:pPr>
            <a:r>
              <a:rPr lang="en-GB" altLang="en-US" sz="2200" kern="0" dirty="0"/>
              <a:t>take responsibility for own actions and behaviour</a:t>
            </a:r>
          </a:p>
          <a:p>
            <a:pPr eaLnBrk="1" hangingPunct="1">
              <a:lnSpc>
                <a:spcPct val="80000"/>
              </a:lnSpc>
              <a:buFontTx/>
              <a:buNone/>
            </a:pPr>
            <a:endParaRPr lang="en-GB" altLang="en-US" sz="2200" kern="0" dirty="0"/>
          </a:p>
          <a:p>
            <a:pPr eaLnBrk="1" hangingPunct="1">
              <a:lnSpc>
                <a:spcPct val="80000"/>
              </a:lnSpc>
            </a:pPr>
            <a:r>
              <a:rPr lang="en-GB" altLang="en-US" sz="2200" kern="0" dirty="0"/>
              <a:t>act and be seen to act in the child’s best interest</a:t>
            </a:r>
          </a:p>
          <a:p>
            <a:pPr eaLnBrk="1" hangingPunct="1">
              <a:lnSpc>
                <a:spcPct val="80000"/>
              </a:lnSpc>
            </a:pPr>
            <a:endParaRPr lang="en-GB" altLang="en-US" sz="2200" kern="0" dirty="0"/>
          </a:p>
          <a:p>
            <a:pPr eaLnBrk="1" hangingPunct="1">
              <a:lnSpc>
                <a:spcPct val="80000"/>
              </a:lnSpc>
            </a:pPr>
            <a:r>
              <a:rPr lang="en-GB" altLang="en-US" sz="2200" kern="0" dirty="0"/>
              <a:t>avoid conduct which would lead any reasonable person to question their motivation and intentions</a:t>
            </a:r>
          </a:p>
          <a:p>
            <a:pPr eaLnBrk="1" hangingPunct="1">
              <a:lnSpc>
                <a:spcPct val="80000"/>
              </a:lnSpc>
            </a:pPr>
            <a:endParaRPr lang="en-GB" altLang="en-US" sz="2200" kern="0" dirty="0"/>
          </a:p>
          <a:p>
            <a:pPr eaLnBrk="1" hangingPunct="1">
              <a:lnSpc>
                <a:spcPct val="95000"/>
              </a:lnSpc>
            </a:pPr>
            <a:r>
              <a:rPr lang="en-GB" altLang="en-US" sz="2200" kern="0" dirty="0"/>
              <a:t>take advice from appropriate persons</a:t>
            </a:r>
          </a:p>
          <a:p>
            <a:pPr eaLnBrk="1" hangingPunct="1">
              <a:lnSpc>
                <a:spcPct val="95000"/>
              </a:lnSpc>
            </a:pPr>
            <a:endParaRPr lang="en-GB" altLang="en-US" sz="1800" kern="0" dirty="0">
              <a:latin typeface="Arial" panose="020B0604020202020204" pitchFamily="34" charset="0"/>
            </a:endParaRPr>
          </a:p>
          <a:p>
            <a:pPr eaLnBrk="1" hangingPunct="1">
              <a:lnSpc>
                <a:spcPct val="80000"/>
              </a:lnSpc>
              <a:buFontTx/>
              <a:buNone/>
            </a:pPr>
            <a:r>
              <a:rPr lang="en-GB" altLang="en-US" sz="1000" kern="0" dirty="0">
                <a:latin typeface="Arial" panose="020B0604020202020204" pitchFamily="34" charset="0"/>
              </a:rPr>
              <a:t>     </a:t>
            </a:r>
          </a:p>
        </p:txBody>
      </p:sp>
    </p:spTree>
    <p:extLst>
      <p:ext uri="{BB962C8B-B14F-4D97-AF65-F5344CB8AC3E}">
        <p14:creationId xmlns:p14="http://schemas.microsoft.com/office/powerpoint/2010/main" val="23213651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4579"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4580"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581"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582" name="Text Box 6"/>
          <p:cNvSpPr txBox="1">
            <a:spLocks noChangeArrowheads="1"/>
          </p:cNvSpPr>
          <p:nvPr/>
        </p:nvSpPr>
        <p:spPr bwMode="auto">
          <a:xfrm>
            <a:off x="1447800" y="5029200"/>
            <a:ext cx="624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2800" b="1">
                <a:solidFill>
                  <a:srgbClr val="0033CC"/>
                </a:solidFill>
                <a:latin typeface="Century Gothic" pitchFamily="34" charset="0"/>
              </a:rPr>
              <a:t>make appropriate professional judgements</a:t>
            </a:r>
          </a:p>
        </p:txBody>
      </p:sp>
      <p:sp>
        <p:nvSpPr>
          <p:cNvPr id="24583" name="Rectangle 7"/>
          <p:cNvSpPr>
            <a:spLocks noChangeArrowheads="1"/>
          </p:cNvSpPr>
          <p:nvPr/>
        </p:nvSpPr>
        <p:spPr bwMode="auto">
          <a:xfrm>
            <a:off x="669925" y="887413"/>
            <a:ext cx="792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p>
            <a:pPr algn="ctr" eaLnBrk="1" hangingPunct="1"/>
            <a:r>
              <a:rPr lang="en-GB" sz="2800" b="1" dirty="0">
                <a:solidFill>
                  <a:srgbClr val="0033CC"/>
                </a:solidFill>
                <a:latin typeface="Century Gothic" pitchFamily="34" charset="0"/>
              </a:rPr>
              <a:t>keep conduct within professional boundaries</a:t>
            </a:r>
          </a:p>
        </p:txBody>
      </p:sp>
      <p:pic>
        <p:nvPicPr>
          <p:cNvPr id="512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128963"/>
            <a:ext cx="563563"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120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43250"/>
            <a:ext cx="5397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12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163888"/>
            <a:ext cx="563563"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27298553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nodeType="afterEffect">
                                  <p:stCondLst>
                                    <p:cond delay="0"/>
                                  </p:stCondLst>
                                  <p:childTnLst>
                                    <p:set>
                                      <p:cBhvr>
                                        <p:cTn id="6" dur="1" fill="hold">
                                          <p:stCondLst>
                                            <p:cond delay="0"/>
                                          </p:stCondLst>
                                        </p:cTn>
                                        <p:tgtEl>
                                          <p:spTgt spid="51208"/>
                                        </p:tgtEl>
                                        <p:attrNameLst>
                                          <p:attrName>style.visibility</p:attrName>
                                        </p:attrNameLst>
                                      </p:cBhvr>
                                      <p:to>
                                        <p:strVal val="visible"/>
                                      </p:to>
                                    </p:set>
                                    <p:anim calcmode="lin" valueType="num">
                                      <p:cBhvr additive="base">
                                        <p:cTn id="7" dur="5000" fill="hold"/>
                                        <p:tgtEl>
                                          <p:spTgt spid="51208"/>
                                        </p:tgtEl>
                                        <p:attrNameLst>
                                          <p:attrName>ppt_x</p:attrName>
                                        </p:attrNameLst>
                                      </p:cBhvr>
                                      <p:tavLst>
                                        <p:tav tm="0">
                                          <p:val>
                                            <p:strVal val="0-#ppt_w/2"/>
                                          </p:val>
                                        </p:tav>
                                        <p:tav tm="100000">
                                          <p:val>
                                            <p:strVal val="#ppt_x"/>
                                          </p:val>
                                        </p:tav>
                                      </p:tavLst>
                                    </p:anim>
                                    <p:anim calcmode="lin" valueType="num">
                                      <p:cBhvr additive="base">
                                        <p:cTn id="8" dur="5000" fill="hold"/>
                                        <p:tgtEl>
                                          <p:spTgt spid="5120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0"/>
                            </p:stCondLst>
                            <p:childTnLst>
                              <p:par>
                                <p:cTn id="10" presetID="7" presetClass="entr" presetSubtype="8" fill="hold" nodeType="afterEffect">
                                  <p:stCondLst>
                                    <p:cond delay="0"/>
                                  </p:stCondLst>
                                  <p:childTnLst>
                                    <p:set>
                                      <p:cBhvr>
                                        <p:cTn id="11" dur="1" fill="hold">
                                          <p:stCondLst>
                                            <p:cond delay="0"/>
                                          </p:stCondLst>
                                        </p:cTn>
                                        <p:tgtEl>
                                          <p:spTgt spid="51209"/>
                                        </p:tgtEl>
                                        <p:attrNameLst>
                                          <p:attrName>style.visibility</p:attrName>
                                        </p:attrNameLst>
                                      </p:cBhvr>
                                      <p:to>
                                        <p:strVal val="visible"/>
                                      </p:to>
                                    </p:set>
                                    <p:anim calcmode="lin" valueType="num">
                                      <p:cBhvr additive="base">
                                        <p:cTn id="12" dur="5000" fill="hold"/>
                                        <p:tgtEl>
                                          <p:spTgt spid="51209"/>
                                        </p:tgtEl>
                                        <p:attrNameLst>
                                          <p:attrName>ppt_x</p:attrName>
                                        </p:attrNameLst>
                                      </p:cBhvr>
                                      <p:tavLst>
                                        <p:tav tm="0">
                                          <p:val>
                                            <p:strVal val="0-#ppt_w/2"/>
                                          </p:val>
                                        </p:tav>
                                        <p:tav tm="100000">
                                          <p:val>
                                            <p:strVal val="#ppt_x"/>
                                          </p:val>
                                        </p:tav>
                                      </p:tavLst>
                                    </p:anim>
                                    <p:anim calcmode="lin" valueType="num">
                                      <p:cBhvr additive="base">
                                        <p:cTn id="13" dur="5000" fill="hold"/>
                                        <p:tgtEl>
                                          <p:spTgt spid="5120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0"/>
                            </p:stCondLst>
                            <p:childTnLst>
                              <p:par>
                                <p:cTn id="15" presetID="7" presetClass="entr" presetSubtype="8" fill="hold" nodeType="afterEffect">
                                  <p:stCondLst>
                                    <p:cond delay="0"/>
                                  </p:stCondLst>
                                  <p:childTnLst>
                                    <p:set>
                                      <p:cBhvr>
                                        <p:cTn id="16" dur="1" fill="hold">
                                          <p:stCondLst>
                                            <p:cond delay="0"/>
                                          </p:stCondLst>
                                        </p:cTn>
                                        <p:tgtEl>
                                          <p:spTgt spid="51210"/>
                                        </p:tgtEl>
                                        <p:attrNameLst>
                                          <p:attrName>style.visibility</p:attrName>
                                        </p:attrNameLst>
                                      </p:cBhvr>
                                      <p:to>
                                        <p:strVal val="visible"/>
                                      </p:to>
                                    </p:set>
                                    <p:anim calcmode="lin" valueType="num">
                                      <p:cBhvr additive="base">
                                        <p:cTn id="17" dur="5000" fill="hold"/>
                                        <p:tgtEl>
                                          <p:spTgt spid="51210"/>
                                        </p:tgtEl>
                                        <p:attrNameLst>
                                          <p:attrName>ppt_x</p:attrName>
                                        </p:attrNameLst>
                                      </p:cBhvr>
                                      <p:tavLst>
                                        <p:tav tm="0">
                                          <p:val>
                                            <p:strVal val="0-#ppt_w/2"/>
                                          </p:val>
                                        </p:tav>
                                        <p:tav tm="100000">
                                          <p:val>
                                            <p:strVal val="#ppt_x"/>
                                          </p:val>
                                        </p:tav>
                                      </p:tavLst>
                                    </p:anim>
                                    <p:anim calcmode="lin" valueType="num">
                                      <p:cBhvr additive="base">
                                        <p:cTn id="18" dur="5000" fill="hold"/>
                                        <p:tgtEl>
                                          <p:spTgt spid="51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2514600"/>
            <a:ext cx="92202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5603" name="Rectangle 3"/>
          <p:cNvSpPr>
            <a:spLocks noChangeArrowheads="1"/>
          </p:cNvSpPr>
          <p:nvPr/>
        </p:nvSpPr>
        <p:spPr bwMode="auto">
          <a:xfrm>
            <a:off x="0" y="4038600"/>
            <a:ext cx="92202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5604" name="Line 4"/>
          <p:cNvSpPr>
            <a:spLocks noChangeShapeType="1"/>
          </p:cNvSpPr>
          <p:nvPr/>
        </p:nvSpPr>
        <p:spPr bwMode="auto">
          <a:xfrm>
            <a:off x="0" y="32004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05"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06" name="Rectangle 6"/>
          <p:cNvSpPr>
            <a:spLocks noChangeArrowheads="1"/>
          </p:cNvSpPr>
          <p:nvPr/>
        </p:nvSpPr>
        <p:spPr bwMode="auto">
          <a:xfrm>
            <a:off x="76200" y="3201988"/>
            <a:ext cx="91440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p>
            <a:pPr eaLnBrk="1" hangingPunct="1"/>
            <a:r>
              <a:rPr lang="en-GB" sz="1200">
                <a:cs typeface="Times New Roman" pitchFamily="18" charset="0"/>
              </a:rPr>
              <a:t> </a:t>
            </a:r>
          </a:p>
          <a:p>
            <a:endParaRPr lang="en-GB" sz="2400">
              <a:latin typeface="Times New Roman" pitchFamily="18" charset="0"/>
            </a:endParaRPr>
          </a:p>
        </p:txBody>
      </p:sp>
      <p:pic>
        <p:nvPicPr>
          <p:cNvPr id="532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251200"/>
            <a:ext cx="3810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743200"/>
            <a:ext cx="3810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114800"/>
            <a:ext cx="3048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276600"/>
            <a:ext cx="3810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5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200400"/>
            <a:ext cx="3048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590800"/>
            <a:ext cx="3349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1"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429000"/>
            <a:ext cx="3048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2"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30480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3"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28956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4"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32004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3265"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6800" y="3124200"/>
            <a:ext cx="288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53266" name="Freeform 18"/>
          <p:cNvSpPr>
            <a:spLocks/>
          </p:cNvSpPr>
          <p:nvPr/>
        </p:nvSpPr>
        <p:spPr bwMode="auto">
          <a:xfrm>
            <a:off x="0" y="2743200"/>
            <a:ext cx="9067800" cy="1676400"/>
          </a:xfrm>
          <a:custGeom>
            <a:avLst/>
            <a:gdLst>
              <a:gd name="T0" fmla="*/ 0 w 5712"/>
              <a:gd name="T1" fmla="*/ 2147483647 h 1056"/>
              <a:gd name="T2" fmla="*/ 2147483647 w 5712"/>
              <a:gd name="T3" fmla="*/ 2147483647 h 1056"/>
              <a:gd name="T4" fmla="*/ 2147483647 w 5712"/>
              <a:gd name="T5" fmla="*/ 2147483647 h 1056"/>
              <a:gd name="T6" fmla="*/ 2147483647 w 5712"/>
              <a:gd name="T7" fmla="*/ 2147483647 h 1056"/>
              <a:gd name="T8" fmla="*/ 2147483647 w 5712"/>
              <a:gd name="T9" fmla="*/ 2147483647 h 1056"/>
              <a:gd name="T10" fmla="*/ 2147483647 w 5712"/>
              <a:gd name="T11" fmla="*/ 2147483647 h 1056"/>
              <a:gd name="T12" fmla="*/ 2147483647 w 5712"/>
              <a:gd name="T13" fmla="*/ 2147483647 h 1056"/>
              <a:gd name="T14" fmla="*/ 2147483647 w 5712"/>
              <a:gd name="T15" fmla="*/ 2147483647 h 1056"/>
              <a:gd name="T16" fmla="*/ 2147483647 w 5712"/>
              <a:gd name="T17" fmla="*/ 2147483647 h 1056"/>
              <a:gd name="T18" fmla="*/ 2147483647 w 5712"/>
              <a:gd name="T19" fmla="*/ 2147483647 h 1056"/>
              <a:gd name="T20" fmla="*/ 2147483647 w 5712"/>
              <a:gd name="T21" fmla="*/ 2147483647 h 1056"/>
              <a:gd name="T22" fmla="*/ 2147483647 w 5712"/>
              <a:gd name="T23" fmla="*/ 2147483647 h 10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712"/>
              <a:gd name="T37" fmla="*/ 0 h 1056"/>
              <a:gd name="T38" fmla="*/ 5712 w 5712"/>
              <a:gd name="T39" fmla="*/ 1056 h 10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712" h="1056">
                <a:moveTo>
                  <a:pt x="0" y="456"/>
                </a:moveTo>
                <a:cubicBezTo>
                  <a:pt x="60" y="500"/>
                  <a:pt x="120" y="544"/>
                  <a:pt x="240" y="504"/>
                </a:cubicBezTo>
                <a:cubicBezTo>
                  <a:pt x="360" y="464"/>
                  <a:pt x="544" y="128"/>
                  <a:pt x="720" y="216"/>
                </a:cubicBezTo>
                <a:cubicBezTo>
                  <a:pt x="896" y="304"/>
                  <a:pt x="1104" y="1056"/>
                  <a:pt x="1296" y="1032"/>
                </a:cubicBezTo>
                <a:cubicBezTo>
                  <a:pt x="1488" y="1008"/>
                  <a:pt x="1704" y="144"/>
                  <a:pt x="1872" y="72"/>
                </a:cubicBezTo>
                <a:cubicBezTo>
                  <a:pt x="2040" y="0"/>
                  <a:pt x="2120" y="544"/>
                  <a:pt x="2304" y="600"/>
                </a:cubicBezTo>
                <a:cubicBezTo>
                  <a:pt x="2488" y="656"/>
                  <a:pt x="2712" y="472"/>
                  <a:pt x="2976" y="408"/>
                </a:cubicBezTo>
                <a:cubicBezTo>
                  <a:pt x="3240" y="344"/>
                  <a:pt x="3648" y="216"/>
                  <a:pt x="3888" y="216"/>
                </a:cubicBezTo>
                <a:cubicBezTo>
                  <a:pt x="4128" y="216"/>
                  <a:pt x="4216" y="360"/>
                  <a:pt x="4416" y="408"/>
                </a:cubicBezTo>
                <a:cubicBezTo>
                  <a:pt x="4616" y="456"/>
                  <a:pt x="4912" y="512"/>
                  <a:pt x="5088" y="504"/>
                </a:cubicBezTo>
                <a:cubicBezTo>
                  <a:pt x="5264" y="496"/>
                  <a:pt x="5368" y="368"/>
                  <a:pt x="5472" y="360"/>
                </a:cubicBezTo>
                <a:cubicBezTo>
                  <a:pt x="5576" y="352"/>
                  <a:pt x="5672" y="440"/>
                  <a:pt x="5712" y="456"/>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spTree>
    <p:extLst>
      <p:ext uri="{BB962C8B-B14F-4D97-AF65-F5344CB8AC3E}">
        <p14:creationId xmlns:p14="http://schemas.microsoft.com/office/powerpoint/2010/main" val="32591801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3255"/>
                                        </p:tgtEl>
                                        <p:attrNameLst>
                                          <p:attrName>style.visibility</p:attrName>
                                        </p:attrNameLst>
                                      </p:cBhvr>
                                      <p:to>
                                        <p:strVal val="visible"/>
                                      </p:to>
                                    </p:set>
                                    <p:animEffect transition="in" filter="dissolve">
                                      <p:cBhvr>
                                        <p:cTn id="7" dur="500"/>
                                        <p:tgtEl>
                                          <p:spTgt spid="53255"/>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3256"/>
                                        </p:tgtEl>
                                        <p:attrNameLst>
                                          <p:attrName>style.visibility</p:attrName>
                                        </p:attrNameLst>
                                      </p:cBhvr>
                                      <p:to>
                                        <p:strVal val="visible"/>
                                      </p:to>
                                    </p:set>
                                    <p:animEffect transition="in" filter="dissolve">
                                      <p:cBhvr>
                                        <p:cTn id="11" dur="500"/>
                                        <p:tgtEl>
                                          <p:spTgt spid="5325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3258"/>
                                        </p:tgtEl>
                                        <p:attrNameLst>
                                          <p:attrName>style.visibility</p:attrName>
                                        </p:attrNameLst>
                                      </p:cBhvr>
                                      <p:to>
                                        <p:strVal val="visible"/>
                                      </p:to>
                                    </p:set>
                                    <p:animEffect transition="in" filter="dissolve">
                                      <p:cBhvr>
                                        <p:cTn id="15" dur="500"/>
                                        <p:tgtEl>
                                          <p:spTgt spid="53258"/>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3257"/>
                                        </p:tgtEl>
                                        <p:attrNameLst>
                                          <p:attrName>style.visibility</p:attrName>
                                        </p:attrNameLst>
                                      </p:cBhvr>
                                      <p:to>
                                        <p:strVal val="visible"/>
                                      </p:to>
                                    </p:set>
                                    <p:animEffect transition="in" filter="dissolve">
                                      <p:cBhvr>
                                        <p:cTn id="19" dur="500"/>
                                        <p:tgtEl>
                                          <p:spTgt spid="5325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53259"/>
                                        </p:tgtEl>
                                        <p:attrNameLst>
                                          <p:attrName>style.visibility</p:attrName>
                                        </p:attrNameLst>
                                      </p:cBhvr>
                                      <p:to>
                                        <p:strVal val="visible"/>
                                      </p:to>
                                    </p:set>
                                    <p:animEffect transition="in" filter="dissolve">
                                      <p:cBhvr>
                                        <p:cTn id="23" dur="500"/>
                                        <p:tgtEl>
                                          <p:spTgt spid="53259"/>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53260"/>
                                        </p:tgtEl>
                                        <p:attrNameLst>
                                          <p:attrName>style.visibility</p:attrName>
                                        </p:attrNameLst>
                                      </p:cBhvr>
                                      <p:to>
                                        <p:strVal val="visible"/>
                                      </p:to>
                                    </p:set>
                                    <p:animEffect transition="in" filter="dissolve">
                                      <p:cBhvr>
                                        <p:cTn id="27" dur="500"/>
                                        <p:tgtEl>
                                          <p:spTgt spid="53260"/>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53261"/>
                                        </p:tgtEl>
                                        <p:attrNameLst>
                                          <p:attrName>style.visibility</p:attrName>
                                        </p:attrNameLst>
                                      </p:cBhvr>
                                      <p:to>
                                        <p:strVal val="visible"/>
                                      </p:to>
                                    </p:set>
                                    <p:animEffect transition="in" filter="dissolve">
                                      <p:cBhvr>
                                        <p:cTn id="31" dur="500"/>
                                        <p:tgtEl>
                                          <p:spTgt spid="53261"/>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53262"/>
                                        </p:tgtEl>
                                        <p:attrNameLst>
                                          <p:attrName>style.visibility</p:attrName>
                                        </p:attrNameLst>
                                      </p:cBhvr>
                                      <p:to>
                                        <p:strVal val="visible"/>
                                      </p:to>
                                    </p:set>
                                    <p:animEffect transition="in" filter="dissolve">
                                      <p:cBhvr>
                                        <p:cTn id="35" dur="500"/>
                                        <p:tgtEl>
                                          <p:spTgt spid="53262"/>
                                        </p:tgtEl>
                                      </p:cBhvr>
                                    </p:animEffect>
                                  </p:childTnLst>
                                </p:cTn>
                              </p:par>
                            </p:childTnLst>
                          </p:cTn>
                        </p:par>
                        <p:par>
                          <p:cTn id="36" fill="hold" nodeType="afterGroup">
                            <p:stCondLst>
                              <p:cond delay="4000"/>
                            </p:stCondLst>
                            <p:childTnLst>
                              <p:par>
                                <p:cTn id="37" presetID="9" presetClass="entr" presetSubtype="0" fill="hold" nodeType="afterEffect">
                                  <p:stCondLst>
                                    <p:cond delay="0"/>
                                  </p:stCondLst>
                                  <p:childTnLst>
                                    <p:set>
                                      <p:cBhvr>
                                        <p:cTn id="38" dur="1" fill="hold">
                                          <p:stCondLst>
                                            <p:cond delay="0"/>
                                          </p:stCondLst>
                                        </p:cTn>
                                        <p:tgtEl>
                                          <p:spTgt spid="53263"/>
                                        </p:tgtEl>
                                        <p:attrNameLst>
                                          <p:attrName>style.visibility</p:attrName>
                                        </p:attrNameLst>
                                      </p:cBhvr>
                                      <p:to>
                                        <p:strVal val="visible"/>
                                      </p:to>
                                    </p:set>
                                    <p:animEffect transition="in" filter="dissolve">
                                      <p:cBhvr>
                                        <p:cTn id="39" dur="500"/>
                                        <p:tgtEl>
                                          <p:spTgt spid="53263"/>
                                        </p:tgtEl>
                                      </p:cBhvr>
                                    </p:animEffect>
                                  </p:childTnLst>
                                </p:cTn>
                              </p:par>
                            </p:childTnLst>
                          </p:cTn>
                        </p:par>
                        <p:par>
                          <p:cTn id="40" fill="hold" nodeType="afterGroup">
                            <p:stCondLst>
                              <p:cond delay="4500"/>
                            </p:stCondLst>
                            <p:childTnLst>
                              <p:par>
                                <p:cTn id="41" presetID="9" presetClass="entr" presetSubtype="0" fill="hold" nodeType="afterEffect">
                                  <p:stCondLst>
                                    <p:cond delay="0"/>
                                  </p:stCondLst>
                                  <p:childTnLst>
                                    <p:set>
                                      <p:cBhvr>
                                        <p:cTn id="42" dur="1" fill="hold">
                                          <p:stCondLst>
                                            <p:cond delay="0"/>
                                          </p:stCondLst>
                                        </p:cTn>
                                        <p:tgtEl>
                                          <p:spTgt spid="53264"/>
                                        </p:tgtEl>
                                        <p:attrNameLst>
                                          <p:attrName>style.visibility</p:attrName>
                                        </p:attrNameLst>
                                      </p:cBhvr>
                                      <p:to>
                                        <p:strVal val="visible"/>
                                      </p:to>
                                    </p:set>
                                    <p:animEffect transition="in" filter="dissolve">
                                      <p:cBhvr>
                                        <p:cTn id="43" dur="500"/>
                                        <p:tgtEl>
                                          <p:spTgt spid="53264"/>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53265"/>
                                        </p:tgtEl>
                                        <p:attrNameLst>
                                          <p:attrName>style.visibility</p:attrName>
                                        </p:attrNameLst>
                                      </p:cBhvr>
                                      <p:to>
                                        <p:strVal val="visible"/>
                                      </p:to>
                                    </p:set>
                                    <p:animEffect transition="in" filter="dissolve">
                                      <p:cBhvr>
                                        <p:cTn id="47" dur="500"/>
                                        <p:tgtEl>
                                          <p:spTgt spid="53265"/>
                                        </p:tgtEl>
                                      </p:cBhvr>
                                    </p:animEffect>
                                  </p:childTnLst>
                                </p:cTn>
                              </p:par>
                            </p:childTnLst>
                          </p:cTn>
                        </p:par>
                        <p:par>
                          <p:cTn id="48" fill="hold" nodeType="afterGroup">
                            <p:stCondLst>
                              <p:cond delay="5500"/>
                            </p:stCondLst>
                            <p:childTnLst>
                              <p:par>
                                <p:cTn id="49" presetID="9" presetClass="entr" presetSubtype="0" fill="hold" grpId="0" nodeType="afterEffect">
                                  <p:stCondLst>
                                    <p:cond delay="3000"/>
                                  </p:stCondLst>
                                  <p:childTnLst>
                                    <p:set>
                                      <p:cBhvr>
                                        <p:cTn id="50" dur="1" fill="hold">
                                          <p:stCondLst>
                                            <p:cond delay="0"/>
                                          </p:stCondLst>
                                        </p:cTn>
                                        <p:tgtEl>
                                          <p:spTgt spid="53266"/>
                                        </p:tgtEl>
                                        <p:attrNameLst>
                                          <p:attrName>style.visibility</p:attrName>
                                        </p:attrNameLst>
                                      </p:cBhvr>
                                      <p:to>
                                        <p:strVal val="visible"/>
                                      </p:to>
                                    </p:set>
                                    <p:animEffect transition="in" filter="dissolve">
                                      <p:cBhvr>
                                        <p:cTn id="51" dur="500"/>
                                        <p:tgtEl>
                                          <p:spTgt spid="53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28600" y="2514600"/>
            <a:ext cx="9525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6627" name="Rectangle 3"/>
          <p:cNvSpPr>
            <a:spLocks noChangeArrowheads="1"/>
          </p:cNvSpPr>
          <p:nvPr/>
        </p:nvSpPr>
        <p:spPr bwMode="auto">
          <a:xfrm>
            <a:off x="-133350" y="4038600"/>
            <a:ext cx="94107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6628" name="Line 4"/>
          <p:cNvSpPr>
            <a:spLocks noChangeShapeType="1"/>
          </p:cNvSpPr>
          <p:nvPr/>
        </p:nvSpPr>
        <p:spPr bwMode="auto">
          <a:xfrm>
            <a:off x="0" y="32004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6629"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5302" name="Freeform 6"/>
          <p:cNvSpPr>
            <a:spLocks/>
          </p:cNvSpPr>
          <p:nvPr/>
        </p:nvSpPr>
        <p:spPr bwMode="auto">
          <a:xfrm>
            <a:off x="0" y="2590800"/>
            <a:ext cx="8915400" cy="850900"/>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553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6700" y="2147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0" y="2528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9100" y="27432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30353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5307"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3048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10053783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5307"/>
                                        </p:tgtEl>
                                        <p:attrNameLst>
                                          <p:attrName>style.visibility</p:attrName>
                                        </p:attrNameLst>
                                      </p:cBhvr>
                                      <p:to>
                                        <p:strVal val="visible"/>
                                      </p:to>
                                    </p:set>
                                    <p:animEffect transition="in" filter="dissolve">
                                      <p:cBhvr>
                                        <p:cTn id="7" dur="500"/>
                                        <p:tgtEl>
                                          <p:spTgt spid="5530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5306"/>
                                        </p:tgtEl>
                                        <p:attrNameLst>
                                          <p:attrName>style.visibility</p:attrName>
                                        </p:attrNameLst>
                                      </p:cBhvr>
                                      <p:to>
                                        <p:strVal val="visible"/>
                                      </p:to>
                                    </p:set>
                                    <p:animEffect transition="in" filter="dissolve">
                                      <p:cBhvr>
                                        <p:cTn id="11" dur="500"/>
                                        <p:tgtEl>
                                          <p:spTgt spid="5530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5305"/>
                                        </p:tgtEl>
                                        <p:attrNameLst>
                                          <p:attrName>style.visibility</p:attrName>
                                        </p:attrNameLst>
                                      </p:cBhvr>
                                      <p:to>
                                        <p:strVal val="visible"/>
                                      </p:to>
                                    </p:set>
                                    <p:animEffect transition="in" filter="dissolve">
                                      <p:cBhvr>
                                        <p:cTn id="15" dur="500"/>
                                        <p:tgtEl>
                                          <p:spTgt spid="55305"/>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5304"/>
                                        </p:tgtEl>
                                        <p:attrNameLst>
                                          <p:attrName>style.visibility</p:attrName>
                                        </p:attrNameLst>
                                      </p:cBhvr>
                                      <p:to>
                                        <p:strVal val="visible"/>
                                      </p:to>
                                    </p:set>
                                    <p:animEffect transition="in" filter="dissolve">
                                      <p:cBhvr>
                                        <p:cTn id="19" dur="500"/>
                                        <p:tgtEl>
                                          <p:spTgt spid="55304"/>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55303"/>
                                        </p:tgtEl>
                                        <p:attrNameLst>
                                          <p:attrName>style.visibility</p:attrName>
                                        </p:attrNameLst>
                                      </p:cBhvr>
                                      <p:to>
                                        <p:strVal val="visible"/>
                                      </p:to>
                                    </p:set>
                                    <p:animEffect transition="in" filter="dissolve">
                                      <p:cBhvr>
                                        <p:cTn id="23" dur="500"/>
                                        <p:tgtEl>
                                          <p:spTgt spid="55303"/>
                                        </p:tgtEl>
                                      </p:cBhvr>
                                    </p:animEffect>
                                  </p:childTnLst>
                                </p:cTn>
                              </p:par>
                            </p:childTnLst>
                          </p:cTn>
                        </p:par>
                        <p:par>
                          <p:cTn id="24" fill="hold" nodeType="afterGroup">
                            <p:stCondLst>
                              <p:cond delay="2500"/>
                            </p:stCondLst>
                            <p:childTnLst>
                              <p:par>
                                <p:cTn id="25" presetID="9" presetClass="entr" presetSubtype="0" fill="hold" grpId="0" nodeType="afterEffect">
                                  <p:stCondLst>
                                    <p:cond delay="5000"/>
                                  </p:stCondLst>
                                  <p:childTnLst>
                                    <p:set>
                                      <p:cBhvr>
                                        <p:cTn id="26" dur="1" fill="hold">
                                          <p:stCondLst>
                                            <p:cond delay="0"/>
                                          </p:stCondLst>
                                        </p:cTn>
                                        <p:tgtEl>
                                          <p:spTgt spid="55302"/>
                                        </p:tgtEl>
                                        <p:attrNameLst>
                                          <p:attrName>style.visibility</p:attrName>
                                        </p:attrNameLst>
                                      </p:cBhvr>
                                      <p:to>
                                        <p:strVal val="visible"/>
                                      </p:to>
                                    </p:set>
                                    <p:animEffect transition="in" filter="dissolve">
                                      <p:cBhvr>
                                        <p:cTn id="27" dur="500"/>
                                        <p:tgtEl>
                                          <p:spTgt spid="55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7651"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7652"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53"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573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2133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2528888"/>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2438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438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514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6670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7"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8194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57358"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89560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9084384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nodeType="afterEffect">
                                  <p:stCondLst>
                                    <p:cond delay="0"/>
                                  </p:stCondLst>
                                  <p:childTnLst>
                                    <p:set>
                                      <p:cBhvr>
                                        <p:cTn id="6" dur="1" fill="hold">
                                          <p:stCondLst>
                                            <p:cond delay="0"/>
                                          </p:stCondLst>
                                        </p:cTn>
                                        <p:tgtEl>
                                          <p:spTgt spid="57350"/>
                                        </p:tgtEl>
                                        <p:attrNameLst>
                                          <p:attrName>style.visibility</p:attrName>
                                        </p:attrNameLst>
                                      </p:cBhvr>
                                      <p:to>
                                        <p:strVal val="visible"/>
                                      </p:to>
                                    </p:set>
                                    <p:anim calcmode="lin" valueType="num">
                                      <p:cBhvr additive="base">
                                        <p:cTn id="7" dur="5000" fill="hold"/>
                                        <p:tgtEl>
                                          <p:spTgt spid="57350"/>
                                        </p:tgtEl>
                                        <p:attrNameLst>
                                          <p:attrName>ppt_x</p:attrName>
                                        </p:attrNameLst>
                                      </p:cBhvr>
                                      <p:tavLst>
                                        <p:tav tm="0">
                                          <p:val>
                                            <p:strVal val="0-#ppt_w/2"/>
                                          </p:val>
                                        </p:tav>
                                        <p:tav tm="100000">
                                          <p:val>
                                            <p:strVal val="#ppt_x"/>
                                          </p:val>
                                        </p:tav>
                                      </p:tavLst>
                                    </p:anim>
                                    <p:anim calcmode="lin" valueType="num">
                                      <p:cBhvr additive="base">
                                        <p:cTn id="8" dur="5000" fill="hold"/>
                                        <p:tgtEl>
                                          <p:spTgt spid="5735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0"/>
                            </p:stCondLst>
                            <p:childTnLst>
                              <p:par>
                                <p:cTn id="10" presetID="7" presetClass="entr" presetSubtype="8" fill="hold" nodeType="afterEffect">
                                  <p:stCondLst>
                                    <p:cond delay="0"/>
                                  </p:stCondLst>
                                  <p:childTnLst>
                                    <p:set>
                                      <p:cBhvr>
                                        <p:cTn id="11" dur="1" fill="hold">
                                          <p:stCondLst>
                                            <p:cond delay="0"/>
                                          </p:stCondLst>
                                        </p:cTn>
                                        <p:tgtEl>
                                          <p:spTgt spid="57358"/>
                                        </p:tgtEl>
                                        <p:attrNameLst>
                                          <p:attrName>style.visibility</p:attrName>
                                        </p:attrNameLst>
                                      </p:cBhvr>
                                      <p:to>
                                        <p:strVal val="visible"/>
                                      </p:to>
                                    </p:set>
                                    <p:anim calcmode="lin" valueType="num">
                                      <p:cBhvr additive="base">
                                        <p:cTn id="12" dur="5000" fill="hold"/>
                                        <p:tgtEl>
                                          <p:spTgt spid="57358"/>
                                        </p:tgtEl>
                                        <p:attrNameLst>
                                          <p:attrName>ppt_x</p:attrName>
                                        </p:attrNameLst>
                                      </p:cBhvr>
                                      <p:tavLst>
                                        <p:tav tm="0">
                                          <p:val>
                                            <p:strVal val="0-#ppt_w/2"/>
                                          </p:val>
                                        </p:tav>
                                        <p:tav tm="100000">
                                          <p:val>
                                            <p:strVal val="#ppt_x"/>
                                          </p:val>
                                        </p:tav>
                                      </p:tavLst>
                                    </p:anim>
                                    <p:anim calcmode="lin" valueType="num">
                                      <p:cBhvr additive="base">
                                        <p:cTn id="13" dur="5000" fill="hold"/>
                                        <p:tgtEl>
                                          <p:spTgt spid="5735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0"/>
                            </p:stCondLst>
                            <p:childTnLst>
                              <p:par>
                                <p:cTn id="15" presetID="7" presetClass="entr" presetSubtype="8" fill="hold" nodeType="afterEffect">
                                  <p:stCondLst>
                                    <p:cond delay="0"/>
                                  </p:stCondLst>
                                  <p:childTnLst>
                                    <p:set>
                                      <p:cBhvr>
                                        <p:cTn id="16" dur="1" fill="hold">
                                          <p:stCondLst>
                                            <p:cond delay="0"/>
                                          </p:stCondLst>
                                        </p:cTn>
                                        <p:tgtEl>
                                          <p:spTgt spid="57351"/>
                                        </p:tgtEl>
                                        <p:attrNameLst>
                                          <p:attrName>style.visibility</p:attrName>
                                        </p:attrNameLst>
                                      </p:cBhvr>
                                      <p:to>
                                        <p:strVal val="visible"/>
                                      </p:to>
                                    </p:set>
                                    <p:anim calcmode="lin" valueType="num">
                                      <p:cBhvr additive="base">
                                        <p:cTn id="17" dur="5000" fill="hold"/>
                                        <p:tgtEl>
                                          <p:spTgt spid="57351"/>
                                        </p:tgtEl>
                                        <p:attrNameLst>
                                          <p:attrName>ppt_x</p:attrName>
                                        </p:attrNameLst>
                                      </p:cBhvr>
                                      <p:tavLst>
                                        <p:tav tm="0">
                                          <p:val>
                                            <p:strVal val="0-#ppt_w/2"/>
                                          </p:val>
                                        </p:tav>
                                        <p:tav tm="100000">
                                          <p:val>
                                            <p:strVal val="#ppt_x"/>
                                          </p:val>
                                        </p:tav>
                                      </p:tavLst>
                                    </p:anim>
                                    <p:anim calcmode="lin" valueType="num">
                                      <p:cBhvr additive="base">
                                        <p:cTn id="18" dur="5000" fill="hold"/>
                                        <p:tgtEl>
                                          <p:spTgt spid="57351"/>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0"/>
                            </p:stCondLst>
                            <p:childTnLst>
                              <p:par>
                                <p:cTn id="20" presetID="7" presetClass="entr" presetSubtype="8" fill="hold" nodeType="afterEffect">
                                  <p:stCondLst>
                                    <p:cond delay="0"/>
                                  </p:stCondLst>
                                  <p:childTnLst>
                                    <p:set>
                                      <p:cBhvr>
                                        <p:cTn id="21" dur="1" fill="hold">
                                          <p:stCondLst>
                                            <p:cond delay="0"/>
                                          </p:stCondLst>
                                        </p:cTn>
                                        <p:tgtEl>
                                          <p:spTgt spid="57356"/>
                                        </p:tgtEl>
                                        <p:attrNameLst>
                                          <p:attrName>style.visibility</p:attrName>
                                        </p:attrNameLst>
                                      </p:cBhvr>
                                      <p:to>
                                        <p:strVal val="visible"/>
                                      </p:to>
                                    </p:set>
                                    <p:anim calcmode="lin" valueType="num">
                                      <p:cBhvr additive="base">
                                        <p:cTn id="22" dur="5000" fill="hold"/>
                                        <p:tgtEl>
                                          <p:spTgt spid="57356"/>
                                        </p:tgtEl>
                                        <p:attrNameLst>
                                          <p:attrName>ppt_x</p:attrName>
                                        </p:attrNameLst>
                                      </p:cBhvr>
                                      <p:tavLst>
                                        <p:tav tm="0">
                                          <p:val>
                                            <p:strVal val="0-#ppt_w/2"/>
                                          </p:val>
                                        </p:tav>
                                        <p:tav tm="100000">
                                          <p:val>
                                            <p:strVal val="#ppt_x"/>
                                          </p:val>
                                        </p:tav>
                                      </p:tavLst>
                                    </p:anim>
                                    <p:anim calcmode="lin" valueType="num">
                                      <p:cBhvr additive="base">
                                        <p:cTn id="23" dur="5000" fill="hold"/>
                                        <p:tgtEl>
                                          <p:spTgt spid="57356"/>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0"/>
                            </p:stCondLst>
                            <p:childTnLst>
                              <p:par>
                                <p:cTn id="25" presetID="7" presetClass="entr" presetSubtype="8" fill="hold" nodeType="afterEffect">
                                  <p:stCondLst>
                                    <p:cond delay="0"/>
                                  </p:stCondLst>
                                  <p:childTnLst>
                                    <p:set>
                                      <p:cBhvr>
                                        <p:cTn id="26" dur="1" fill="hold">
                                          <p:stCondLst>
                                            <p:cond delay="0"/>
                                          </p:stCondLst>
                                        </p:cTn>
                                        <p:tgtEl>
                                          <p:spTgt spid="57352"/>
                                        </p:tgtEl>
                                        <p:attrNameLst>
                                          <p:attrName>style.visibility</p:attrName>
                                        </p:attrNameLst>
                                      </p:cBhvr>
                                      <p:to>
                                        <p:strVal val="visible"/>
                                      </p:to>
                                    </p:set>
                                    <p:anim calcmode="lin" valueType="num">
                                      <p:cBhvr additive="base">
                                        <p:cTn id="27" dur="5000" fill="hold"/>
                                        <p:tgtEl>
                                          <p:spTgt spid="57352"/>
                                        </p:tgtEl>
                                        <p:attrNameLst>
                                          <p:attrName>ppt_x</p:attrName>
                                        </p:attrNameLst>
                                      </p:cBhvr>
                                      <p:tavLst>
                                        <p:tav tm="0">
                                          <p:val>
                                            <p:strVal val="0-#ppt_w/2"/>
                                          </p:val>
                                        </p:tav>
                                        <p:tav tm="100000">
                                          <p:val>
                                            <p:strVal val="#ppt_x"/>
                                          </p:val>
                                        </p:tav>
                                      </p:tavLst>
                                    </p:anim>
                                    <p:anim calcmode="lin" valueType="num">
                                      <p:cBhvr additive="base">
                                        <p:cTn id="28" dur="5000" fill="hold"/>
                                        <p:tgtEl>
                                          <p:spTgt spid="57352"/>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0"/>
                            </p:stCondLst>
                            <p:childTnLst>
                              <p:par>
                                <p:cTn id="30" presetID="7" presetClass="entr" presetSubtype="8" fill="hold" nodeType="afterEffect">
                                  <p:stCondLst>
                                    <p:cond delay="0"/>
                                  </p:stCondLst>
                                  <p:childTnLst>
                                    <p:set>
                                      <p:cBhvr>
                                        <p:cTn id="31" dur="1" fill="hold">
                                          <p:stCondLst>
                                            <p:cond delay="0"/>
                                          </p:stCondLst>
                                        </p:cTn>
                                        <p:tgtEl>
                                          <p:spTgt spid="57355"/>
                                        </p:tgtEl>
                                        <p:attrNameLst>
                                          <p:attrName>style.visibility</p:attrName>
                                        </p:attrNameLst>
                                      </p:cBhvr>
                                      <p:to>
                                        <p:strVal val="visible"/>
                                      </p:to>
                                    </p:set>
                                    <p:anim calcmode="lin" valueType="num">
                                      <p:cBhvr additive="base">
                                        <p:cTn id="32" dur="5000" fill="hold"/>
                                        <p:tgtEl>
                                          <p:spTgt spid="57355"/>
                                        </p:tgtEl>
                                        <p:attrNameLst>
                                          <p:attrName>ppt_x</p:attrName>
                                        </p:attrNameLst>
                                      </p:cBhvr>
                                      <p:tavLst>
                                        <p:tav tm="0">
                                          <p:val>
                                            <p:strVal val="0-#ppt_w/2"/>
                                          </p:val>
                                        </p:tav>
                                        <p:tav tm="100000">
                                          <p:val>
                                            <p:strVal val="#ppt_x"/>
                                          </p:val>
                                        </p:tav>
                                      </p:tavLst>
                                    </p:anim>
                                    <p:anim calcmode="lin" valueType="num">
                                      <p:cBhvr additive="base">
                                        <p:cTn id="33" dur="5000" fill="hold"/>
                                        <p:tgtEl>
                                          <p:spTgt spid="57355"/>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0"/>
                            </p:stCondLst>
                            <p:childTnLst>
                              <p:par>
                                <p:cTn id="35" presetID="7" presetClass="entr" presetSubtype="8" fill="hold" nodeType="afterEffect">
                                  <p:stCondLst>
                                    <p:cond delay="0"/>
                                  </p:stCondLst>
                                  <p:childTnLst>
                                    <p:set>
                                      <p:cBhvr>
                                        <p:cTn id="36" dur="1" fill="hold">
                                          <p:stCondLst>
                                            <p:cond delay="0"/>
                                          </p:stCondLst>
                                        </p:cTn>
                                        <p:tgtEl>
                                          <p:spTgt spid="57353"/>
                                        </p:tgtEl>
                                        <p:attrNameLst>
                                          <p:attrName>style.visibility</p:attrName>
                                        </p:attrNameLst>
                                      </p:cBhvr>
                                      <p:to>
                                        <p:strVal val="visible"/>
                                      </p:to>
                                    </p:set>
                                    <p:anim calcmode="lin" valueType="num">
                                      <p:cBhvr additive="base">
                                        <p:cTn id="37" dur="5000" fill="hold"/>
                                        <p:tgtEl>
                                          <p:spTgt spid="57353"/>
                                        </p:tgtEl>
                                        <p:attrNameLst>
                                          <p:attrName>ppt_x</p:attrName>
                                        </p:attrNameLst>
                                      </p:cBhvr>
                                      <p:tavLst>
                                        <p:tav tm="0">
                                          <p:val>
                                            <p:strVal val="0-#ppt_w/2"/>
                                          </p:val>
                                        </p:tav>
                                        <p:tav tm="100000">
                                          <p:val>
                                            <p:strVal val="#ppt_x"/>
                                          </p:val>
                                        </p:tav>
                                      </p:tavLst>
                                    </p:anim>
                                    <p:anim calcmode="lin" valueType="num">
                                      <p:cBhvr additive="base">
                                        <p:cTn id="38" dur="5000" fill="hold"/>
                                        <p:tgtEl>
                                          <p:spTgt spid="57353"/>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0"/>
                            </p:stCondLst>
                            <p:childTnLst>
                              <p:par>
                                <p:cTn id="40" presetID="7" presetClass="entr" presetSubtype="8" fill="hold" nodeType="afterEffect">
                                  <p:stCondLst>
                                    <p:cond delay="0"/>
                                  </p:stCondLst>
                                  <p:childTnLst>
                                    <p:set>
                                      <p:cBhvr>
                                        <p:cTn id="41" dur="1" fill="hold">
                                          <p:stCondLst>
                                            <p:cond delay="0"/>
                                          </p:stCondLst>
                                        </p:cTn>
                                        <p:tgtEl>
                                          <p:spTgt spid="57357"/>
                                        </p:tgtEl>
                                        <p:attrNameLst>
                                          <p:attrName>style.visibility</p:attrName>
                                        </p:attrNameLst>
                                      </p:cBhvr>
                                      <p:to>
                                        <p:strVal val="visible"/>
                                      </p:to>
                                    </p:set>
                                    <p:anim calcmode="lin" valueType="num">
                                      <p:cBhvr additive="base">
                                        <p:cTn id="42" dur="5000" fill="hold"/>
                                        <p:tgtEl>
                                          <p:spTgt spid="57357"/>
                                        </p:tgtEl>
                                        <p:attrNameLst>
                                          <p:attrName>ppt_x</p:attrName>
                                        </p:attrNameLst>
                                      </p:cBhvr>
                                      <p:tavLst>
                                        <p:tav tm="0">
                                          <p:val>
                                            <p:strVal val="0-#ppt_w/2"/>
                                          </p:val>
                                        </p:tav>
                                        <p:tav tm="100000">
                                          <p:val>
                                            <p:strVal val="#ppt_x"/>
                                          </p:val>
                                        </p:tav>
                                      </p:tavLst>
                                    </p:anim>
                                    <p:anim calcmode="lin" valueType="num">
                                      <p:cBhvr additive="base">
                                        <p:cTn id="43" dur="5000" fill="hold"/>
                                        <p:tgtEl>
                                          <p:spTgt spid="57357"/>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0"/>
                            </p:stCondLst>
                            <p:childTnLst>
                              <p:par>
                                <p:cTn id="45" presetID="7" presetClass="entr" presetSubtype="8" fill="hold" nodeType="afterEffect">
                                  <p:stCondLst>
                                    <p:cond delay="0"/>
                                  </p:stCondLst>
                                  <p:childTnLst>
                                    <p:set>
                                      <p:cBhvr>
                                        <p:cTn id="46" dur="1" fill="hold">
                                          <p:stCondLst>
                                            <p:cond delay="0"/>
                                          </p:stCondLst>
                                        </p:cTn>
                                        <p:tgtEl>
                                          <p:spTgt spid="57354"/>
                                        </p:tgtEl>
                                        <p:attrNameLst>
                                          <p:attrName>style.visibility</p:attrName>
                                        </p:attrNameLst>
                                      </p:cBhvr>
                                      <p:to>
                                        <p:strVal val="visible"/>
                                      </p:to>
                                    </p:set>
                                    <p:anim calcmode="lin" valueType="num">
                                      <p:cBhvr additive="base">
                                        <p:cTn id="47" dur="5000" fill="hold"/>
                                        <p:tgtEl>
                                          <p:spTgt spid="57354"/>
                                        </p:tgtEl>
                                        <p:attrNameLst>
                                          <p:attrName>ppt_x</p:attrName>
                                        </p:attrNameLst>
                                      </p:cBhvr>
                                      <p:tavLst>
                                        <p:tav tm="0">
                                          <p:val>
                                            <p:strVal val="0-#ppt_w/2"/>
                                          </p:val>
                                        </p:tav>
                                        <p:tav tm="100000">
                                          <p:val>
                                            <p:strVal val="#ppt_x"/>
                                          </p:val>
                                        </p:tav>
                                      </p:tavLst>
                                    </p:anim>
                                    <p:anim calcmode="lin" valueType="num">
                                      <p:cBhvr additive="base">
                                        <p:cTn id="48" dur="5000" fill="hold"/>
                                        <p:tgtEl>
                                          <p:spTgt spid="5735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driveb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500034" y="476672"/>
            <a:ext cx="7240318" cy="6771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61A375"/>
                </a:solidFill>
                <a:effectLst/>
                <a:uLnTx/>
                <a:uFillTx/>
                <a:ea typeface="+mn-ea"/>
                <a:cs typeface="Arial" charset="0"/>
              </a:rPr>
              <a:t>Safer working practice 2022 </a:t>
            </a:r>
          </a:p>
        </p:txBody>
      </p:sp>
      <p:sp>
        <p:nvSpPr>
          <p:cNvPr id="6149" name="Rectangle 1"/>
          <p:cNvSpPr>
            <a:spLocks noChangeArrowheads="1"/>
          </p:cNvSpPr>
          <p:nvPr/>
        </p:nvSpPr>
        <p:spPr bwMode="auto">
          <a:xfrm>
            <a:off x="404770" y="1309303"/>
            <a:ext cx="7097385" cy="4770537"/>
          </a:xfrm>
          <a:prstGeom prst="rect">
            <a:avLst/>
          </a:prstGeom>
          <a:noFill/>
          <a:ln w="9525">
            <a:noFill/>
            <a:miter lim="800000"/>
            <a:headEnd/>
            <a:tailEnd/>
          </a:ln>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A description of appropriate and non-appropriate behaviours for adults working with children and young people</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Consulted with and agreed by all main education unions nationally in 2006 </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GB" sz="2400" dirty="0">
              <a:solidFill>
                <a:schemeClr val="bg1">
                  <a:lumMod val="85000"/>
                </a:schemeClr>
              </a:solidFill>
              <a:latin typeface="Arial" charset="0"/>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GB" sz="2400" dirty="0">
                <a:solidFill>
                  <a:schemeClr val="bg1">
                    <a:lumMod val="85000"/>
                  </a:schemeClr>
                </a:solidFill>
                <a:latin typeface="Arial" charset="0"/>
                <a:cs typeface="Arial" charset="0"/>
              </a:rPr>
              <a:t>U</a:t>
            </a:r>
            <a:r>
              <a:rPr kumimoji="0" lang="en-GB" sz="2400" b="0" i="0" u="none" strike="noStrike" kern="1200" cap="none" spc="0" normalizeH="0" baseline="0" noProof="0" dirty="0" err="1">
                <a:ln>
                  <a:noFill/>
                </a:ln>
                <a:solidFill>
                  <a:schemeClr val="bg1">
                    <a:lumMod val="85000"/>
                  </a:schemeClr>
                </a:solidFill>
                <a:effectLst/>
                <a:uLnTx/>
                <a:uFillTx/>
                <a:latin typeface="Arial" charset="0"/>
                <a:ea typeface="+mn-ea"/>
                <a:cs typeface="Arial" charset="0"/>
              </a:rPr>
              <a:t>pdated</a:t>
            </a: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 in 2009, 2015 &amp; 2019 with a Covid addendum published in May 2020</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Adopted </a:t>
            </a:r>
            <a:r>
              <a:rPr lang="en-GB" sz="2400" dirty="0">
                <a:solidFill>
                  <a:schemeClr val="bg1">
                    <a:lumMod val="85000"/>
                  </a:schemeClr>
                </a:solidFill>
                <a:latin typeface="Arial" charset="0"/>
                <a:cs typeface="Arial" charset="0"/>
              </a:rPr>
              <a:t>by</a:t>
            </a:r>
            <a:r>
              <a:rPr kumimoji="0" lang="en-GB" sz="2400" b="0" i="0" u="none" strike="noStrike" kern="1200" cap="none" spc="0" normalizeH="0" baseline="0" noProof="0" dirty="0">
                <a:ln>
                  <a:noFill/>
                </a:ln>
                <a:solidFill>
                  <a:schemeClr val="bg1">
                    <a:lumMod val="85000"/>
                  </a:schemeClr>
                </a:solidFill>
                <a:effectLst/>
                <a:uLnTx/>
                <a:uFillTx/>
                <a:latin typeface="Arial" charset="0"/>
                <a:ea typeface="+mn-ea"/>
                <a:cs typeface="Arial" charset="0"/>
              </a:rPr>
              <a:t> many LAs and schools as the staff ‘Code of Conduct’</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pic>
        <p:nvPicPr>
          <p:cNvPr id="3" name="Picture 2" descr="Text&#10;&#10;Description automatically generated">
            <a:extLst>
              <a:ext uri="{FF2B5EF4-FFF2-40B4-BE49-F238E27FC236}">
                <a16:creationId xmlns:a16="http://schemas.microsoft.com/office/drawing/2014/main" id="{DF9C0ACA-C342-40B8-8AC8-62A6CCDB80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11265">
            <a:off x="2953772" y="1577355"/>
            <a:ext cx="3285418" cy="4683940"/>
          </a:xfrm>
          <a:prstGeom prst="rect">
            <a:avLst/>
          </a:prstGeom>
          <a:ln>
            <a:solidFill>
              <a:schemeClr val="accent1"/>
            </a:solidFill>
          </a:ln>
        </p:spPr>
      </p:pic>
    </p:spTree>
    <p:extLst>
      <p:ext uri="{BB962C8B-B14F-4D97-AF65-F5344CB8AC3E}">
        <p14:creationId xmlns:p14="http://schemas.microsoft.com/office/powerpoint/2010/main" val="341179355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28600" y="2514600"/>
            <a:ext cx="96393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8675" name="Rectangle 3"/>
          <p:cNvSpPr>
            <a:spLocks noChangeArrowheads="1"/>
          </p:cNvSpPr>
          <p:nvPr/>
        </p:nvSpPr>
        <p:spPr bwMode="auto">
          <a:xfrm>
            <a:off x="-77788" y="4038600"/>
            <a:ext cx="9488488"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8676" name="Line 4"/>
          <p:cNvSpPr>
            <a:spLocks noChangeShapeType="1"/>
          </p:cNvSpPr>
          <p:nvPr/>
        </p:nvSpPr>
        <p:spPr bwMode="auto">
          <a:xfrm>
            <a:off x="0" y="3276600"/>
            <a:ext cx="9410700" cy="1588"/>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8677" name="Line 5"/>
          <p:cNvSpPr>
            <a:spLocks noChangeShapeType="1"/>
          </p:cNvSpPr>
          <p:nvPr/>
        </p:nvSpPr>
        <p:spPr bwMode="auto">
          <a:xfrm>
            <a:off x="0" y="3657600"/>
            <a:ext cx="9410700" cy="1588"/>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8678" name="Freeform 6"/>
          <p:cNvSpPr>
            <a:spLocks/>
          </p:cNvSpPr>
          <p:nvPr/>
        </p:nvSpPr>
        <p:spPr bwMode="auto">
          <a:xfrm>
            <a:off x="-141288" y="2928937"/>
            <a:ext cx="5145336" cy="500063"/>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286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2569368"/>
            <a:ext cx="5492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245339817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2514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9699" name="Rectangle 3"/>
          <p:cNvSpPr>
            <a:spLocks noChangeArrowheads="1"/>
          </p:cNvSpPr>
          <p:nvPr/>
        </p:nvSpPr>
        <p:spPr bwMode="auto">
          <a:xfrm>
            <a:off x="0" y="4038600"/>
            <a:ext cx="9144000" cy="457200"/>
          </a:xfrm>
          <a:prstGeom prst="rect">
            <a:avLst/>
          </a:prstGeom>
          <a:solidFill>
            <a:srgbClr val="CCFF33">
              <a:alpha val="50195"/>
            </a:srgbClr>
          </a:solidFill>
          <a:ln w="9525">
            <a:solidFill>
              <a:schemeClr val="accent2"/>
            </a:solidFill>
            <a:miter lim="800000"/>
            <a:headEnd/>
            <a:tailEnd/>
          </a:ln>
        </p:spPr>
        <p:txBody>
          <a:bodyPr wrap="none" anchor="ctr"/>
          <a:lstStyle/>
          <a:p>
            <a:endParaRPr lang="en-GB"/>
          </a:p>
        </p:txBody>
      </p:sp>
      <p:sp>
        <p:nvSpPr>
          <p:cNvPr id="29700" name="Line 4"/>
          <p:cNvSpPr>
            <a:spLocks noChangeShapeType="1"/>
          </p:cNvSpPr>
          <p:nvPr/>
        </p:nvSpPr>
        <p:spPr bwMode="auto">
          <a:xfrm>
            <a:off x="0" y="3276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01" name="Line 5"/>
          <p:cNvSpPr>
            <a:spLocks noChangeShapeType="1"/>
          </p:cNvSpPr>
          <p:nvPr/>
        </p:nvSpPr>
        <p:spPr bwMode="auto">
          <a:xfrm>
            <a:off x="0" y="3657600"/>
            <a:ext cx="9144000" cy="0"/>
          </a:xfrm>
          <a:prstGeom prst="line">
            <a:avLst/>
          </a:prstGeom>
          <a:noFill/>
          <a:ln w="3175" cap="rnd">
            <a:solidFill>
              <a:schemeClr val="accent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1446" name="Text Box 6"/>
          <p:cNvSpPr txBox="1">
            <a:spLocks noChangeArrowheads="1"/>
          </p:cNvSpPr>
          <p:nvPr/>
        </p:nvSpPr>
        <p:spPr bwMode="auto">
          <a:xfrm>
            <a:off x="3200400" y="1219200"/>
            <a:ext cx="3429000" cy="457200"/>
          </a:xfrm>
          <a:prstGeom prst="rect">
            <a:avLst/>
          </a:prstGeom>
          <a:noFill/>
          <a:ln w="38100">
            <a:noFill/>
            <a:miter lim="800000"/>
            <a:headEnd/>
            <a:tailEnd/>
          </a:ln>
        </p:spPr>
        <p:txBody>
          <a:bodyPr>
            <a:spAutoFit/>
          </a:bodyPr>
          <a:lstStyle/>
          <a:p>
            <a:pPr algn="ctr">
              <a:spcBef>
                <a:spcPct val="50000"/>
              </a:spcBef>
              <a:defRPr/>
            </a:pPr>
            <a:r>
              <a:rPr lang="en-GB" sz="2400">
                <a:solidFill>
                  <a:srgbClr val="003399"/>
                </a:solidFill>
                <a:effectLst>
                  <a:outerShdw blurRad="38100" dist="38100" dir="2700000" algn="tl">
                    <a:srgbClr val="C0C0C0"/>
                  </a:outerShdw>
                </a:effectLst>
                <a:latin typeface="Allstar" pitchFamily="2" charset="0"/>
              </a:rPr>
              <a:t>PROFESSIONAL LIFE</a:t>
            </a:r>
          </a:p>
        </p:txBody>
      </p:sp>
      <p:sp>
        <p:nvSpPr>
          <p:cNvPr id="61447" name="Text Box 7"/>
          <p:cNvSpPr txBox="1">
            <a:spLocks noChangeArrowheads="1"/>
          </p:cNvSpPr>
          <p:nvPr/>
        </p:nvSpPr>
        <p:spPr bwMode="auto">
          <a:xfrm>
            <a:off x="3352800" y="5486400"/>
            <a:ext cx="2971800" cy="457200"/>
          </a:xfrm>
          <a:prstGeom prst="rect">
            <a:avLst/>
          </a:prstGeom>
          <a:noFill/>
          <a:ln w="38100">
            <a:noFill/>
            <a:miter lim="800000"/>
            <a:headEnd/>
            <a:tailEnd/>
          </a:ln>
        </p:spPr>
        <p:txBody>
          <a:bodyPr>
            <a:spAutoFit/>
          </a:bodyPr>
          <a:lstStyle/>
          <a:p>
            <a:pPr algn="ctr">
              <a:spcBef>
                <a:spcPct val="50000"/>
              </a:spcBef>
              <a:defRPr/>
            </a:pPr>
            <a:r>
              <a:rPr lang="en-GB" sz="2400">
                <a:solidFill>
                  <a:srgbClr val="003399"/>
                </a:solidFill>
                <a:effectLst>
                  <a:outerShdw blurRad="38100" dist="38100" dir="2700000" algn="tl">
                    <a:srgbClr val="C0C0C0"/>
                  </a:outerShdw>
                </a:effectLst>
                <a:latin typeface="Allstar" pitchFamily="2" charset="0"/>
              </a:rPr>
              <a:t>PERSONAL LIFE</a:t>
            </a:r>
          </a:p>
        </p:txBody>
      </p:sp>
      <p:sp>
        <p:nvSpPr>
          <p:cNvPr id="61448" name="Text Box 8"/>
          <p:cNvSpPr txBox="1">
            <a:spLocks noChangeArrowheads="1"/>
          </p:cNvSpPr>
          <p:nvPr/>
        </p:nvSpPr>
        <p:spPr bwMode="auto">
          <a:xfrm>
            <a:off x="5638800" y="4572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Training</a:t>
            </a:r>
          </a:p>
        </p:txBody>
      </p:sp>
      <p:sp>
        <p:nvSpPr>
          <p:cNvPr id="61449" name="Text Box 9"/>
          <p:cNvSpPr txBox="1">
            <a:spLocks noChangeArrowheads="1"/>
          </p:cNvSpPr>
          <p:nvPr/>
        </p:nvSpPr>
        <p:spPr bwMode="auto">
          <a:xfrm>
            <a:off x="304800" y="1371600"/>
            <a:ext cx="1676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Peer Review</a:t>
            </a:r>
          </a:p>
        </p:txBody>
      </p:sp>
      <p:sp>
        <p:nvSpPr>
          <p:cNvPr id="61450" name="Text Box 10"/>
          <p:cNvSpPr txBox="1">
            <a:spLocks noChangeArrowheads="1"/>
          </p:cNvSpPr>
          <p:nvPr/>
        </p:nvSpPr>
        <p:spPr bwMode="auto">
          <a:xfrm>
            <a:off x="4572000" y="2133600"/>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Press and media</a:t>
            </a:r>
          </a:p>
        </p:txBody>
      </p:sp>
      <p:sp>
        <p:nvSpPr>
          <p:cNvPr id="61451" name="Text Box 11"/>
          <p:cNvSpPr txBox="1">
            <a:spLocks noChangeArrowheads="1"/>
          </p:cNvSpPr>
          <p:nvPr/>
        </p:nvSpPr>
        <p:spPr bwMode="auto">
          <a:xfrm>
            <a:off x="6400800" y="1752600"/>
            <a:ext cx="2438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Disciplinary action</a:t>
            </a:r>
          </a:p>
        </p:txBody>
      </p:sp>
      <p:sp>
        <p:nvSpPr>
          <p:cNvPr id="61452" name="Text Box 12"/>
          <p:cNvSpPr txBox="1">
            <a:spLocks noChangeArrowheads="1"/>
          </p:cNvSpPr>
          <p:nvPr/>
        </p:nvSpPr>
        <p:spPr bwMode="auto">
          <a:xfrm>
            <a:off x="1828800" y="228600"/>
            <a:ext cx="35814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Supervision and Management</a:t>
            </a:r>
          </a:p>
        </p:txBody>
      </p:sp>
      <p:sp>
        <p:nvSpPr>
          <p:cNvPr id="61453" name="Text Box 13"/>
          <p:cNvSpPr txBox="1">
            <a:spLocks noChangeArrowheads="1"/>
          </p:cNvSpPr>
          <p:nvPr/>
        </p:nvSpPr>
        <p:spPr bwMode="auto">
          <a:xfrm>
            <a:off x="5334000" y="5007509"/>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Media</a:t>
            </a:r>
          </a:p>
        </p:txBody>
      </p:sp>
      <p:sp>
        <p:nvSpPr>
          <p:cNvPr id="61454" name="Text Box 14"/>
          <p:cNvSpPr txBox="1">
            <a:spLocks noChangeArrowheads="1"/>
          </p:cNvSpPr>
          <p:nvPr/>
        </p:nvSpPr>
        <p:spPr bwMode="auto">
          <a:xfrm>
            <a:off x="2933700" y="4868343"/>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Role models</a:t>
            </a:r>
          </a:p>
        </p:txBody>
      </p:sp>
      <p:sp>
        <p:nvSpPr>
          <p:cNvPr id="61455" name="Text Box 15"/>
          <p:cNvSpPr txBox="1">
            <a:spLocks noChangeArrowheads="1"/>
          </p:cNvSpPr>
          <p:nvPr/>
        </p:nvSpPr>
        <p:spPr bwMode="auto">
          <a:xfrm>
            <a:off x="6781800" y="5127163"/>
            <a:ext cx="1905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Experience</a:t>
            </a:r>
          </a:p>
        </p:txBody>
      </p:sp>
      <p:sp>
        <p:nvSpPr>
          <p:cNvPr id="61456" name="Text Box 16"/>
          <p:cNvSpPr txBox="1">
            <a:spLocks noChangeArrowheads="1"/>
          </p:cNvSpPr>
          <p:nvPr/>
        </p:nvSpPr>
        <p:spPr bwMode="auto">
          <a:xfrm>
            <a:off x="2400300" y="54102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Peers</a:t>
            </a:r>
          </a:p>
        </p:txBody>
      </p:sp>
      <p:sp>
        <p:nvSpPr>
          <p:cNvPr id="61457" name="Text Box 17"/>
          <p:cNvSpPr txBox="1">
            <a:spLocks noChangeArrowheads="1"/>
          </p:cNvSpPr>
          <p:nvPr/>
        </p:nvSpPr>
        <p:spPr bwMode="auto">
          <a:xfrm>
            <a:off x="571500" y="5580611"/>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School</a:t>
            </a:r>
          </a:p>
        </p:txBody>
      </p:sp>
      <p:sp>
        <p:nvSpPr>
          <p:cNvPr id="61458" name="Text Box 18"/>
          <p:cNvSpPr txBox="1">
            <a:spLocks noChangeArrowheads="1"/>
          </p:cNvSpPr>
          <p:nvPr/>
        </p:nvSpPr>
        <p:spPr bwMode="auto">
          <a:xfrm>
            <a:off x="1181100" y="4953000"/>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Family</a:t>
            </a:r>
          </a:p>
        </p:txBody>
      </p:sp>
      <p:sp>
        <p:nvSpPr>
          <p:cNvPr id="61459" name="Text Box 19"/>
          <p:cNvSpPr txBox="1">
            <a:spLocks noChangeArrowheads="1"/>
          </p:cNvSpPr>
          <p:nvPr/>
        </p:nvSpPr>
        <p:spPr bwMode="auto">
          <a:xfrm>
            <a:off x="6057900" y="5680075"/>
            <a:ext cx="1143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Internet</a:t>
            </a:r>
          </a:p>
        </p:txBody>
      </p:sp>
      <p:sp>
        <p:nvSpPr>
          <p:cNvPr id="61460" name="Text Box 20"/>
          <p:cNvSpPr txBox="1">
            <a:spLocks noChangeArrowheads="1"/>
          </p:cNvSpPr>
          <p:nvPr/>
        </p:nvSpPr>
        <p:spPr bwMode="auto">
          <a:xfrm>
            <a:off x="1790700" y="1828800"/>
            <a:ext cx="28956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Learning from example</a:t>
            </a:r>
          </a:p>
        </p:txBody>
      </p:sp>
      <p:sp>
        <p:nvSpPr>
          <p:cNvPr id="61461" name="Text Box 21"/>
          <p:cNvSpPr txBox="1">
            <a:spLocks noChangeArrowheads="1"/>
          </p:cNvSpPr>
          <p:nvPr/>
        </p:nvSpPr>
        <p:spPr bwMode="auto">
          <a:xfrm>
            <a:off x="5715000" y="838200"/>
            <a:ext cx="30480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Guidance for Safe Practice</a:t>
            </a:r>
          </a:p>
        </p:txBody>
      </p:sp>
      <p:sp>
        <p:nvSpPr>
          <p:cNvPr id="61462" name="Text Box 22"/>
          <p:cNvSpPr txBox="1">
            <a:spLocks noChangeArrowheads="1"/>
          </p:cNvSpPr>
          <p:nvPr/>
        </p:nvSpPr>
        <p:spPr bwMode="auto">
          <a:xfrm>
            <a:off x="2743200" y="838200"/>
            <a:ext cx="2209800" cy="339725"/>
          </a:xfrm>
          <a:prstGeom prst="rect">
            <a:avLst/>
          </a:prstGeom>
          <a:noFill/>
          <a:ln w="3175">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1600">
                <a:solidFill>
                  <a:srgbClr val="003399"/>
                </a:solidFill>
                <a:latin typeface="Century Gothic" pitchFamily="34" charset="0"/>
              </a:rPr>
              <a:t>Written advice</a:t>
            </a:r>
          </a:p>
        </p:txBody>
      </p:sp>
      <p:sp>
        <p:nvSpPr>
          <p:cNvPr id="29719" name="Freeform 23"/>
          <p:cNvSpPr>
            <a:spLocks/>
          </p:cNvSpPr>
          <p:nvPr/>
        </p:nvSpPr>
        <p:spPr bwMode="auto">
          <a:xfrm>
            <a:off x="0" y="3383280"/>
            <a:ext cx="4686300" cy="45719"/>
          </a:xfrm>
          <a:custGeom>
            <a:avLst/>
            <a:gdLst>
              <a:gd name="T0" fmla="*/ 2147483647 w 5832"/>
              <a:gd name="T1" fmla="*/ 2147483647 h 584"/>
              <a:gd name="T2" fmla="*/ 2147483647 w 5832"/>
              <a:gd name="T3" fmla="*/ 2147483647 h 584"/>
              <a:gd name="T4" fmla="*/ 2147483647 w 5832"/>
              <a:gd name="T5" fmla="*/ 2147483647 h 584"/>
              <a:gd name="T6" fmla="*/ 2147483647 w 5832"/>
              <a:gd name="T7" fmla="*/ 2147483647 h 584"/>
              <a:gd name="T8" fmla="*/ 2147483647 w 5832"/>
              <a:gd name="T9" fmla="*/ 2147483647 h 584"/>
              <a:gd name="T10" fmla="*/ 2147483647 w 5832"/>
              <a:gd name="T11" fmla="*/ 2147483647 h 584"/>
              <a:gd name="T12" fmla="*/ 2147483647 w 5832"/>
              <a:gd name="T13" fmla="*/ 0 h 584"/>
              <a:gd name="T14" fmla="*/ 0 60000 65536"/>
              <a:gd name="T15" fmla="*/ 0 60000 65536"/>
              <a:gd name="T16" fmla="*/ 0 60000 65536"/>
              <a:gd name="T17" fmla="*/ 0 60000 65536"/>
              <a:gd name="T18" fmla="*/ 0 60000 65536"/>
              <a:gd name="T19" fmla="*/ 0 60000 65536"/>
              <a:gd name="T20" fmla="*/ 0 60000 65536"/>
              <a:gd name="T21" fmla="*/ 0 w 5832"/>
              <a:gd name="T22" fmla="*/ 0 h 584"/>
              <a:gd name="T23" fmla="*/ 5832 w 5832"/>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2" h="584">
                <a:moveTo>
                  <a:pt x="168" y="576"/>
                </a:moveTo>
                <a:cubicBezTo>
                  <a:pt x="84" y="576"/>
                  <a:pt x="0" y="576"/>
                  <a:pt x="216" y="576"/>
                </a:cubicBezTo>
                <a:cubicBezTo>
                  <a:pt x="432" y="576"/>
                  <a:pt x="1176" y="576"/>
                  <a:pt x="1464" y="576"/>
                </a:cubicBezTo>
                <a:cubicBezTo>
                  <a:pt x="1752" y="576"/>
                  <a:pt x="1760" y="584"/>
                  <a:pt x="1944" y="576"/>
                </a:cubicBezTo>
                <a:cubicBezTo>
                  <a:pt x="2128" y="568"/>
                  <a:pt x="2344" y="560"/>
                  <a:pt x="2568" y="528"/>
                </a:cubicBezTo>
                <a:cubicBezTo>
                  <a:pt x="2792" y="496"/>
                  <a:pt x="2744" y="472"/>
                  <a:pt x="3288" y="384"/>
                </a:cubicBezTo>
                <a:cubicBezTo>
                  <a:pt x="3832" y="296"/>
                  <a:pt x="5408" y="64"/>
                  <a:pt x="5832" y="0"/>
                </a:cubicBezTo>
              </a:path>
            </a:pathLst>
          </a:custGeom>
          <a:noFill/>
          <a:ln w="3175">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2972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6433" y="3069407"/>
            <a:ext cx="5334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136825181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dissolve">
                                      <p:cBhvr>
                                        <p:cTn id="7" dur="500"/>
                                        <p:tgtEl>
                                          <p:spTgt spid="61447"/>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61458"/>
                                        </p:tgtEl>
                                        <p:attrNameLst>
                                          <p:attrName>style.visibility</p:attrName>
                                        </p:attrNameLst>
                                      </p:cBhvr>
                                      <p:to>
                                        <p:strVal val="visible"/>
                                      </p:to>
                                    </p:set>
                                    <p:anim calcmode="lin" valueType="num">
                                      <p:cBhvr additive="base">
                                        <p:cTn id="11" dur="500" fill="hold"/>
                                        <p:tgtEl>
                                          <p:spTgt spid="61458"/>
                                        </p:tgtEl>
                                        <p:attrNameLst>
                                          <p:attrName>ppt_x</p:attrName>
                                        </p:attrNameLst>
                                      </p:cBhvr>
                                      <p:tavLst>
                                        <p:tav tm="0">
                                          <p:val>
                                            <p:strVal val="0-#ppt_w/2"/>
                                          </p:val>
                                        </p:tav>
                                        <p:tav tm="100000">
                                          <p:val>
                                            <p:strVal val="#ppt_x"/>
                                          </p:val>
                                        </p:tav>
                                      </p:tavLst>
                                    </p:anim>
                                    <p:anim calcmode="lin" valueType="num">
                                      <p:cBhvr additive="base">
                                        <p:cTn id="12" dur="500" fill="hold"/>
                                        <p:tgtEl>
                                          <p:spTgt spid="6145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61457"/>
                                        </p:tgtEl>
                                        <p:attrNameLst>
                                          <p:attrName>style.visibility</p:attrName>
                                        </p:attrNameLst>
                                      </p:cBhvr>
                                      <p:to>
                                        <p:strVal val="visible"/>
                                      </p:to>
                                    </p:set>
                                    <p:anim calcmode="lin" valueType="num">
                                      <p:cBhvr additive="base">
                                        <p:cTn id="16" dur="500" fill="hold"/>
                                        <p:tgtEl>
                                          <p:spTgt spid="61457"/>
                                        </p:tgtEl>
                                        <p:attrNameLst>
                                          <p:attrName>ppt_x</p:attrName>
                                        </p:attrNameLst>
                                      </p:cBhvr>
                                      <p:tavLst>
                                        <p:tav tm="0">
                                          <p:val>
                                            <p:strVal val="0-#ppt_w/2"/>
                                          </p:val>
                                        </p:tav>
                                        <p:tav tm="100000">
                                          <p:val>
                                            <p:strVal val="#ppt_x"/>
                                          </p:val>
                                        </p:tav>
                                      </p:tavLst>
                                    </p:anim>
                                    <p:anim calcmode="lin" valueType="num">
                                      <p:cBhvr additive="base">
                                        <p:cTn id="17" dur="500" fill="hold"/>
                                        <p:tgtEl>
                                          <p:spTgt spid="61457"/>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61456"/>
                                        </p:tgtEl>
                                        <p:attrNameLst>
                                          <p:attrName>style.visibility</p:attrName>
                                        </p:attrNameLst>
                                      </p:cBhvr>
                                      <p:to>
                                        <p:strVal val="visible"/>
                                      </p:to>
                                    </p:set>
                                    <p:anim calcmode="lin" valueType="num">
                                      <p:cBhvr additive="base">
                                        <p:cTn id="21" dur="500" fill="hold"/>
                                        <p:tgtEl>
                                          <p:spTgt spid="61456"/>
                                        </p:tgtEl>
                                        <p:attrNameLst>
                                          <p:attrName>ppt_x</p:attrName>
                                        </p:attrNameLst>
                                      </p:cBhvr>
                                      <p:tavLst>
                                        <p:tav tm="0">
                                          <p:val>
                                            <p:strVal val="0-#ppt_w/2"/>
                                          </p:val>
                                        </p:tav>
                                        <p:tav tm="100000">
                                          <p:val>
                                            <p:strVal val="#ppt_x"/>
                                          </p:val>
                                        </p:tav>
                                      </p:tavLst>
                                    </p:anim>
                                    <p:anim calcmode="lin" valueType="num">
                                      <p:cBhvr additive="base">
                                        <p:cTn id="22" dur="500" fill="hold"/>
                                        <p:tgtEl>
                                          <p:spTgt spid="6145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8" fill="hold" grpId="0" nodeType="afterEffect">
                                  <p:stCondLst>
                                    <p:cond delay="0"/>
                                  </p:stCondLst>
                                  <p:childTnLst>
                                    <p:set>
                                      <p:cBhvr>
                                        <p:cTn id="25" dur="1" fill="hold">
                                          <p:stCondLst>
                                            <p:cond delay="0"/>
                                          </p:stCondLst>
                                        </p:cTn>
                                        <p:tgtEl>
                                          <p:spTgt spid="61454"/>
                                        </p:tgtEl>
                                        <p:attrNameLst>
                                          <p:attrName>style.visibility</p:attrName>
                                        </p:attrNameLst>
                                      </p:cBhvr>
                                      <p:to>
                                        <p:strVal val="visible"/>
                                      </p:to>
                                    </p:set>
                                    <p:anim calcmode="lin" valueType="num">
                                      <p:cBhvr additive="base">
                                        <p:cTn id="26" dur="500" fill="hold"/>
                                        <p:tgtEl>
                                          <p:spTgt spid="61454"/>
                                        </p:tgtEl>
                                        <p:attrNameLst>
                                          <p:attrName>ppt_x</p:attrName>
                                        </p:attrNameLst>
                                      </p:cBhvr>
                                      <p:tavLst>
                                        <p:tav tm="0">
                                          <p:val>
                                            <p:strVal val="0-#ppt_w/2"/>
                                          </p:val>
                                        </p:tav>
                                        <p:tav tm="100000">
                                          <p:val>
                                            <p:strVal val="#ppt_x"/>
                                          </p:val>
                                        </p:tav>
                                      </p:tavLst>
                                    </p:anim>
                                    <p:anim calcmode="lin" valueType="num">
                                      <p:cBhvr additive="base">
                                        <p:cTn id="27" dur="500" fill="hold"/>
                                        <p:tgtEl>
                                          <p:spTgt spid="61454"/>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61459"/>
                                        </p:tgtEl>
                                        <p:attrNameLst>
                                          <p:attrName>style.visibility</p:attrName>
                                        </p:attrNameLst>
                                      </p:cBhvr>
                                      <p:to>
                                        <p:strVal val="visible"/>
                                      </p:to>
                                    </p:set>
                                    <p:anim calcmode="lin" valueType="num">
                                      <p:cBhvr additive="base">
                                        <p:cTn id="31" dur="500" fill="hold"/>
                                        <p:tgtEl>
                                          <p:spTgt spid="61459"/>
                                        </p:tgtEl>
                                        <p:attrNameLst>
                                          <p:attrName>ppt_x</p:attrName>
                                        </p:attrNameLst>
                                      </p:cBhvr>
                                      <p:tavLst>
                                        <p:tav tm="0">
                                          <p:val>
                                            <p:strVal val="0-#ppt_w/2"/>
                                          </p:val>
                                        </p:tav>
                                        <p:tav tm="100000">
                                          <p:val>
                                            <p:strVal val="#ppt_x"/>
                                          </p:val>
                                        </p:tav>
                                      </p:tavLst>
                                    </p:anim>
                                    <p:anim calcmode="lin" valueType="num">
                                      <p:cBhvr additive="base">
                                        <p:cTn id="32" dur="500" fill="hold"/>
                                        <p:tgtEl>
                                          <p:spTgt spid="61459"/>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3000"/>
                            </p:stCondLst>
                            <p:childTnLst>
                              <p:par>
                                <p:cTn id="34" presetID="2" presetClass="entr" presetSubtype="8" fill="hold" grpId="0" nodeType="afterEffect">
                                  <p:stCondLst>
                                    <p:cond delay="0"/>
                                  </p:stCondLst>
                                  <p:childTnLst>
                                    <p:set>
                                      <p:cBhvr>
                                        <p:cTn id="35" dur="1" fill="hold">
                                          <p:stCondLst>
                                            <p:cond delay="0"/>
                                          </p:stCondLst>
                                        </p:cTn>
                                        <p:tgtEl>
                                          <p:spTgt spid="61453"/>
                                        </p:tgtEl>
                                        <p:attrNameLst>
                                          <p:attrName>style.visibility</p:attrName>
                                        </p:attrNameLst>
                                      </p:cBhvr>
                                      <p:to>
                                        <p:strVal val="visible"/>
                                      </p:to>
                                    </p:set>
                                    <p:anim calcmode="lin" valueType="num">
                                      <p:cBhvr additive="base">
                                        <p:cTn id="36" dur="500" fill="hold"/>
                                        <p:tgtEl>
                                          <p:spTgt spid="61453"/>
                                        </p:tgtEl>
                                        <p:attrNameLst>
                                          <p:attrName>ppt_x</p:attrName>
                                        </p:attrNameLst>
                                      </p:cBhvr>
                                      <p:tavLst>
                                        <p:tav tm="0">
                                          <p:val>
                                            <p:strVal val="0-#ppt_w/2"/>
                                          </p:val>
                                        </p:tav>
                                        <p:tav tm="100000">
                                          <p:val>
                                            <p:strVal val="#ppt_x"/>
                                          </p:val>
                                        </p:tav>
                                      </p:tavLst>
                                    </p:anim>
                                    <p:anim calcmode="lin" valueType="num">
                                      <p:cBhvr additive="base">
                                        <p:cTn id="37" dur="500" fill="hold"/>
                                        <p:tgtEl>
                                          <p:spTgt spid="61453"/>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3500"/>
                            </p:stCondLst>
                            <p:childTnLst>
                              <p:par>
                                <p:cTn id="39" presetID="2" presetClass="entr" presetSubtype="8" fill="hold" grpId="0" nodeType="afterEffect">
                                  <p:stCondLst>
                                    <p:cond delay="0"/>
                                  </p:stCondLst>
                                  <p:childTnLst>
                                    <p:set>
                                      <p:cBhvr>
                                        <p:cTn id="40" dur="1" fill="hold">
                                          <p:stCondLst>
                                            <p:cond delay="0"/>
                                          </p:stCondLst>
                                        </p:cTn>
                                        <p:tgtEl>
                                          <p:spTgt spid="61455"/>
                                        </p:tgtEl>
                                        <p:attrNameLst>
                                          <p:attrName>style.visibility</p:attrName>
                                        </p:attrNameLst>
                                      </p:cBhvr>
                                      <p:to>
                                        <p:strVal val="visible"/>
                                      </p:to>
                                    </p:set>
                                    <p:anim calcmode="lin" valueType="num">
                                      <p:cBhvr additive="base">
                                        <p:cTn id="41" dur="500" fill="hold"/>
                                        <p:tgtEl>
                                          <p:spTgt spid="61455"/>
                                        </p:tgtEl>
                                        <p:attrNameLst>
                                          <p:attrName>ppt_x</p:attrName>
                                        </p:attrNameLst>
                                      </p:cBhvr>
                                      <p:tavLst>
                                        <p:tav tm="0">
                                          <p:val>
                                            <p:strVal val="0-#ppt_w/2"/>
                                          </p:val>
                                        </p:tav>
                                        <p:tav tm="100000">
                                          <p:val>
                                            <p:strVal val="#ppt_x"/>
                                          </p:val>
                                        </p:tav>
                                      </p:tavLst>
                                    </p:anim>
                                    <p:anim calcmode="lin" valueType="num">
                                      <p:cBhvr additive="base">
                                        <p:cTn id="42" dur="500" fill="hold"/>
                                        <p:tgtEl>
                                          <p:spTgt spid="61455"/>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446"/>
                                        </p:tgtEl>
                                        <p:attrNameLst>
                                          <p:attrName>style.visibility</p:attrName>
                                        </p:attrNameLst>
                                      </p:cBhvr>
                                      <p:to>
                                        <p:strVal val="visible"/>
                                      </p:to>
                                    </p:set>
                                    <p:animEffect transition="in" filter="dissolve">
                                      <p:cBhvr>
                                        <p:cTn id="47" dur="500"/>
                                        <p:tgtEl>
                                          <p:spTgt spid="61446"/>
                                        </p:tgtEl>
                                      </p:cBhvr>
                                    </p:animEffect>
                                  </p:childTnLst>
                                </p:cTn>
                              </p:par>
                            </p:childTnLst>
                          </p:cTn>
                        </p:par>
                        <p:par>
                          <p:cTn id="48" fill="hold" nodeType="afterGroup">
                            <p:stCondLst>
                              <p:cond delay="500"/>
                            </p:stCondLst>
                            <p:childTnLst>
                              <p:par>
                                <p:cTn id="49" presetID="2" presetClass="entr" presetSubtype="8" fill="hold" grpId="0" nodeType="afterEffect">
                                  <p:stCondLst>
                                    <p:cond delay="0"/>
                                  </p:stCondLst>
                                  <p:childTnLst>
                                    <p:set>
                                      <p:cBhvr>
                                        <p:cTn id="50" dur="1" fill="hold">
                                          <p:stCondLst>
                                            <p:cond delay="0"/>
                                          </p:stCondLst>
                                        </p:cTn>
                                        <p:tgtEl>
                                          <p:spTgt spid="61448"/>
                                        </p:tgtEl>
                                        <p:attrNameLst>
                                          <p:attrName>style.visibility</p:attrName>
                                        </p:attrNameLst>
                                      </p:cBhvr>
                                      <p:to>
                                        <p:strVal val="visible"/>
                                      </p:to>
                                    </p:set>
                                    <p:anim calcmode="lin" valueType="num">
                                      <p:cBhvr additive="base">
                                        <p:cTn id="51" dur="500" fill="hold"/>
                                        <p:tgtEl>
                                          <p:spTgt spid="61448"/>
                                        </p:tgtEl>
                                        <p:attrNameLst>
                                          <p:attrName>ppt_x</p:attrName>
                                        </p:attrNameLst>
                                      </p:cBhvr>
                                      <p:tavLst>
                                        <p:tav tm="0">
                                          <p:val>
                                            <p:strVal val="0-#ppt_w/2"/>
                                          </p:val>
                                        </p:tav>
                                        <p:tav tm="100000">
                                          <p:val>
                                            <p:strVal val="#ppt_x"/>
                                          </p:val>
                                        </p:tav>
                                      </p:tavLst>
                                    </p:anim>
                                    <p:anim calcmode="lin" valueType="num">
                                      <p:cBhvr additive="base">
                                        <p:cTn id="52" dur="500" fill="hold"/>
                                        <p:tgtEl>
                                          <p:spTgt spid="61448"/>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1000"/>
                            </p:stCondLst>
                            <p:childTnLst>
                              <p:par>
                                <p:cTn id="54" presetID="2" presetClass="entr" presetSubtype="8" fill="hold" grpId="0" nodeType="afterEffect">
                                  <p:stCondLst>
                                    <p:cond delay="0"/>
                                  </p:stCondLst>
                                  <p:childTnLst>
                                    <p:set>
                                      <p:cBhvr>
                                        <p:cTn id="55" dur="1" fill="hold">
                                          <p:stCondLst>
                                            <p:cond delay="0"/>
                                          </p:stCondLst>
                                        </p:cTn>
                                        <p:tgtEl>
                                          <p:spTgt spid="61460"/>
                                        </p:tgtEl>
                                        <p:attrNameLst>
                                          <p:attrName>style.visibility</p:attrName>
                                        </p:attrNameLst>
                                      </p:cBhvr>
                                      <p:to>
                                        <p:strVal val="visible"/>
                                      </p:to>
                                    </p:set>
                                    <p:anim calcmode="lin" valueType="num">
                                      <p:cBhvr additive="base">
                                        <p:cTn id="56" dur="500" fill="hold"/>
                                        <p:tgtEl>
                                          <p:spTgt spid="61460"/>
                                        </p:tgtEl>
                                        <p:attrNameLst>
                                          <p:attrName>ppt_x</p:attrName>
                                        </p:attrNameLst>
                                      </p:cBhvr>
                                      <p:tavLst>
                                        <p:tav tm="0">
                                          <p:val>
                                            <p:strVal val="0-#ppt_w/2"/>
                                          </p:val>
                                        </p:tav>
                                        <p:tav tm="100000">
                                          <p:val>
                                            <p:strVal val="#ppt_x"/>
                                          </p:val>
                                        </p:tav>
                                      </p:tavLst>
                                    </p:anim>
                                    <p:anim calcmode="lin" valueType="num">
                                      <p:cBhvr additive="base">
                                        <p:cTn id="57" dur="500" fill="hold"/>
                                        <p:tgtEl>
                                          <p:spTgt spid="61460"/>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1500"/>
                            </p:stCondLst>
                            <p:childTnLst>
                              <p:par>
                                <p:cTn id="59" presetID="2" presetClass="entr" presetSubtype="8" fill="hold" grpId="0" nodeType="afterEffect">
                                  <p:stCondLst>
                                    <p:cond delay="0"/>
                                  </p:stCondLst>
                                  <p:childTnLst>
                                    <p:set>
                                      <p:cBhvr>
                                        <p:cTn id="60" dur="1" fill="hold">
                                          <p:stCondLst>
                                            <p:cond delay="0"/>
                                          </p:stCondLst>
                                        </p:cTn>
                                        <p:tgtEl>
                                          <p:spTgt spid="61449"/>
                                        </p:tgtEl>
                                        <p:attrNameLst>
                                          <p:attrName>style.visibility</p:attrName>
                                        </p:attrNameLst>
                                      </p:cBhvr>
                                      <p:to>
                                        <p:strVal val="visible"/>
                                      </p:to>
                                    </p:set>
                                    <p:anim calcmode="lin" valueType="num">
                                      <p:cBhvr additive="base">
                                        <p:cTn id="61" dur="500" fill="hold"/>
                                        <p:tgtEl>
                                          <p:spTgt spid="61449"/>
                                        </p:tgtEl>
                                        <p:attrNameLst>
                                          <p:attrName>ppt_x</p:attrName>
                                        </p:attrNameLst>
                                      </p:cBhvr>
                                      <p:tavLst>
                                        <p:tav tm="0">
                                          <p:val>
                                            <p:strVal val="0-#ppt_w/2"/>
                                          </p:val>
                                        </p:tav>
                                        <p:tav tm="100000">
                                          <p:val>
                                            <p:strVal val="#ppt_x"/>
                                          </p:val>
                                        </p:tav>
                                      </p:tavLst>
                                    </p:anim>
                                    <p:anim calcmode="lin" valueType="num">
                                      <p:cBhvr additive="base">
                                        <p:cTn id="62" dur="500" fill="hold"/>
                                        <p:tgtEl>
                                          <p:spTgt spid="61449"/>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2000"/>
                            </p:stCondLst>
                            <p:childTnLst>
                              <p:par>
                                <p:cTn id="64" presetID="2" presetClass="entr" presetSubtype="8" fill="hold" grpId="0" nodeType="afterEffect">
                                  <p:stCondLst>
                                    <p:cond delay="0"/>
                                  </p:stCondLst>
                                  <p:childTnLst>
                                    <p:set>
                                      <p:cBhvr>
                                        <p:cTn id="65" dur="1" fill="hold">
                                          <p:stCondLst>
                                            <p:cond delay="0"/>
                                          </p:stCondLst>
                                        </p:cTn>
                                        <p:tgtEl>
                                          <p:spTgt spid="61452"/>
                                        </p:tgtEl>
                                        <p:attrNameLst>
                                          <p:attrName>style.visibility</p:attrName>
                                        </p:attrNameLst>
                                      </p:cBhvr>
                                      <p:to>
                                        <p:strVal val="visible"/>
                                      </p:to>
                                    </p:set>
                                    <p:anim calcmode="lin" valueType="num">
                                      <p:cBhvr additive="base">
                                        <p:cTn id="66" dur="500" fill="hold"/>
                                        <p:tgtEl>
                                          <p:spTgt spid="61452"/>
                                        </p:tgtEl>
                                        <p:attrNameLst>
                                          <p:attrName>ppt_x</p:attrName>
                                        </p:attrNameLst>
                                      </p:cBhvr>
                                      <p:tavLst>
                                        <p:tav tm="0">
                                          <p:val>
                                            <p:strVal val="0-#ppt_w/2"/>
                                          </p:val>
                                        </p:tav>
                                        <p:tav tm="100000">
                                          <p:val>
                                            <p:strVal val="#ppt_x"/>
                                          </p:val>
                                        </p:tav>
                                      </p:tavLst>
                                    </p:anim>
                                    <p:anim calcmode="lin" valueType="num">
                                      <p:cBhvr additive="base">
                                        <p:cTn id="67" dur="500" fill="hold"/>
                                        <p:tgtEl>
                                          <p:spTgt spid="61452"/>
                                        </p:tgtEl>
                                        <p:attrNameLst>
                                          <p:attrName>ppt_y</p:attrName>
                                        </p:attrNameLst>
                                      </p:cBhvr>
                                      <p:tavLst>
                                        <p:tav tm="0">
                                          <p:val>
                                            <p:strVal val="#ppt_y"/>
                                          </p:val>
                                        </p:tav>
                                        <p:tav tm="100000">
                                          <p:val>
                                            <p:strVal val="#ppt_y"/>
                                          </p:val>
                                        </p:tav>
                                      </p:tavLst>
                                    </p:anim>
                                  </p:childTnLst>
                                </p:cTn>
                              </p:par>
                            </p:childTnLst>
                          </p:cTn>
                        </p:par>
                        <p:par>
                          <p:cTn id="68" fill="hold" nodeType="afterGroup">
                            <p:stCondLst>
                              <p:cond delay="2500"/>
                            </p:stCondLst>
                            <p:childTnLst>
                              <p:par>
                                <p:cTn id="69" presetID="2" presetClass="entr" presetSubtype="8" fill="hold" grpId="0" nodeType="afterEffect">
                                  <p:stCondLst>
                                    <p:cond delay="0"/>
                                  </p:stCondLst>
                                  <p:childTnLst>
                                    <p:set>
                                      <p:cBhvr>
                                        <p:cTn id="70" dur="1" fill="hold">
                                          <p:stCondLst>
                                            <p:cond delay="0"/>
                                          </p:stCondLst>
                                        </p:cTn>
                                        <p:tgtEl>
                                          <p:spTgt spid="61461"/>
                                        </p:tgtEl>
                                        <p:attrNameLst>
                                          <p:attrName>style.visibility</p:attrName>
                                        </p:attrNameLst>
                                      </p:cBhvr>
                                      <p:to>
                                        <p:strVal val="visible"/>
                                      </p:to>
                                    </p:set>
                                    <p:anim calcmode="lin" valueType="num">
                                      <p:cBhvr additive="base">
                                        <p:cTn id="71" dur="500" fill="hold"/>
                                        <p:tgtEl>
                                          <p:spTgt spid="61461"/>
                                        </p:tgtEl>
                                        <p:attrNameLst>
                                          <p:attrName>ppt_x</p:attrName>
                                        </p:attrNameLst>
                                      </p:cBhvr>
                                      <p:tavLst>
                                        <p:tav tm="0">
                                          <p:val>
                                            <p:strVal val="0-#ppt_w/2"/>
                                          </p:val>
                                        </p:tav>
                                        <p:tav tm="100000">
                                          <p:val>
                                            <p:strVal val="#ppt_x"/>
                                          </p:val>
                                        </p:tav>
                                      </p:tavLst>
                                    </p:anim>
                                    <p:anim calcmode="lin" valueType="num">
                                      <p:cBhvr additive="base">
                                        <p:cTn id="72" dur="500" fill="hold"/>
                                        <p:tgtEl>
                                          <p:spTgt spid="61461"/>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3000"/>
                            </p:stCondLst>
                            <p:childTnLst>
                              <p:par>
                                <p:cTn id="74" presetID="2" presetClass="entr" presetSubtype="8" fill="hold" grpId="0" nodeType="afterEffect">
                                  <p:stCondLst>
                                    <p:cond delay="0"/>
                                  </p:stCondLst>
                                  <p:childTnLst>
                                    <p:set>
                                      <p:cBhvr>
                                        <p:cTn id="75" dur="1" fill="hold">
                                          <p:stCondLst>
                                            <p:cond delay="0"/>
                                          </p:stCondLst>
                                        </p:cTn>
                                        <p:tgtEl>
                                          <p:spTgt spid="61450"/>
                                        </p:tgtEl>
                                        <p:attrNameLst>
                                          <p:attrName>style.visibility</p:attrName>
                                        </p:attrNameLst>
                                      </p:cBhvr>
                                      <p:to>
                                        <p:strVal val="visible"/>
                                      </p:to>
                                    </p:set>
                                    <p:anim calcmode="lin" valueType="num">
                                      <p:cBhvr additive="base">
                                        <p:cTn id="76" dur="500" fill="hold"/>
                                        <p:tgtEl>
                                          <p:spTgt spid="61450"/>
                                        </p:tgtEl>
                                        <p:attrNameLst>
                                          <p:attrName>ppt_x</p:attrName>
                                        </p:attrNameLst>
                                      </p:cBhvr>
                                      <p:tavLst>
                                        <p:tav tm="0">
                                          <p:val>
                                            <p:strVal val="0-#ppt_w/2"/>
                                          </p:val>
                                        </p:tav>
                                        <p:tav tm="100000">
                                          <p:val>
                                            <p:strVal val="#ppt_x"/>
                                          </p:val>
                                        </p:tav>
                                      </p:tavLst>
                                    </p:anim>
                                    <p:anim calcmode="lin" valueType="num">
                                      <p:cBhvr additive="base">
                                        <p:cTn id="77" dur="500" fill="hold"/>
                                        <p:tgtEl>
                                          <p:spTgt spid="61450"/>
                                        </p:tgtEl>
                                        <p:attrNameLst>
                                          <p:attrName>ppt_y</p:attrName>
                                        </p:attrNameLst>
                                      </p:cBhvr>
                                      <p:tavLst>
                                        <p:tav tm="0">
                                          <p:val>
                                            <p:strVal val="#ppt_y"/>
                                          </p:val>
                                        </p:tav>
                                        <p:tav tm="100000">
                                          <p:val>
                                            <p:strVal val="#ppt_y"/>
                                          </p:val>
                                        </p:tav>
                                      </p:tavLst>
                                    </p:anim>
                                  </p:childTnLst>
                                </p:cTn>
                              </p:par>
                            </p:childTnLst>
                          </p:cTn>
                        </p:par>
                        <p:par>
                          <p:cTn id="78" fill="hold" nodeType="afterGroup">
                            <p:stCondLst>
                              <p:cond delay="3500"/>
                            </p:stCondLst>
                            <p:childTnLst>
                              <p:par>
                                <p:cTn id="79" presetID="2" presetClass="entr" presetSubtype="8" fill="hold" grpId="0" nodeType="afterEffect">
                                  <p:stCondLst>
                                    <p:cond delay="0"/>
                                  </p:stCondLst>
                                  <p:childTnLst>
                                    <p:set>
                                      <p:cBhvr>
                                        <p:cTn id="80" dur="1" fill="hold">
                                          <p:stCondLst>
                                            <p:cond delay="0"/>
                                          </p:stCondLst>
                                        </p:cTn>
                                        <p:tgtEl>
                                          <p:spTgt spid="61462"/>
                                        </p:tgtEl>
                                        <p:attrNameLst>
                                          <p:attrName>style.visibility</p:attrName>
                                        </p:attrNameLst>
                                      </p:cBhvr>
                                      <p:to>
                                        <p:strVal val="visible"/>
                                      </p:to>
                                    </p:set>
                                    <p:anim calcmode="lin" valueType="num">
                                      <p:cBhvr additive="base">
                                        <p:cTn id="81" dur="500" fill="hold"/>
                                        <p:tgtEl>
                                          <p:spTgt spid="61462"/>
                                        </p:tgtEl>
                                        <p:attrNameLst>
                                          <p:attrName>ppt_x</p:attrName>
                                        </p:attrNameLst>
                                      </p:cBhvr>
                                      <p:tavLst>
                                        <p:tav tm="0">
                                          <p:val>
                                            <p:strVal val="0-#ppt_w/2"/>
                                          </p:val>
                                        </p:tav>
                                        <p:tav tm="100000">
                                          <p:val>
                                            <p:strVal val="#ppt_x"/>
                                          </p:val>
                                        </p:tav>
                                      </p:tavLst>
                                    </p:anim>
                                    <p:anim calcmode="lin" valueType="num">
                                      <p:cBhvr additive="base">
                                        <p:cTn id="82" dur="500" fill="hold"/>
                                        <p:tgtEl>
                                          <p:spTgt spid="61462"/>
                                        </p:tgtEl>
                                        <p:attrNameLst>
                                          <p:attrName>ppt_y</p:attrName>
                                        </p:attrNameLst>
                                      </p:cBhvr>
                                      <p:tavLst>
                                        <p:tav tm="0">
                                          <p:val>
                                            <p:strVal val="#ppt_y"/>
                                          </p:val>
                                        </p:tav>
                                        <p:tav tm="100000">
                                          <p:val>
                                            <p:strVal val="#ppt_y"/>
                                          </p:val>
                                        </p:tav>
                                      </p:tavLst>
                                    </p:anim>
                                  </p:childTnLst>
                                </p:cTn>
                              </p:par>
                            </p:childTnLst>
                          </p:cTn>
                        </p:par>
                        <p:par>
                          <p:cTn id="83" fill="hold" nodeType="afterGroup">
                            <p:stCondLst>
                              <p:cond delay="4000"/>
                            </p:stCondLst>
                            <p:childTnLst>
                              <p:par>
                                <p:cTn id="84" presetID="2" presetClass="entr" presetSubtype="8" fill="hold" grpId="0" nodeType="afterEffect">
                                  <p:stCondLst>
                                    <p:cond delay="0"/>
                                  </p:stCondLst>
                                  <p:childTnLst>
                                    <p:set>
                                      <p:cBhvr>
                                        <p:cTn id="85" dur="1" fill="hold">
                                          <p:stCondLst>
                                            <p:cond delay="0"/>
                                          </p:stCondLst>
                                        </p:cTn>
                                        <p:tgtEl>
                                          <p:spTgt spid="61451"/>
                                        </p:tgtEl>
                                        <p:attrNameLst>
                                          <p:attrName>style.visibility</p:attrName>
                                        </p:attrNameLst>
                                      </p:cBhvr>
                                      <p:to>
                                        <p:strVal val="visible"/>
                                      </p:to>
                                    </p:set>
                                    <p:anim calcmode="lin" valueType="num">
                                      <p:cBhvr additive="base">
                                        <p:cTn id="86" dur="500" fill="hold"/>
                                        <p:tgtEl>
                                          <p:spTgt spid="61451"/>
                                        </p:tgtEl>
                                        <p:attrNameLst>
                                          <p:attrName>ppt_x</p:attrName>
                                        </p:attrNameLst>
                                      </p:cBhvr>
                                      <p:tavLst>
                                        <p:tav tm="0">
                                          <p:val>
                                            <p:strVal val="0-#ppt_w/2"/>
                                          </p:val>
                                        </p:tav>
                                        <p:tav tm="100000">
                                          <p:val>
                                            <p:strVal val="#ppt_x"/>
                                          </p:val>
                                        </p:tav>
                                      </p:tavLst>
                                    </p:anim>
                                    <p:anim calcmode="lin" valueType="num">
                                      <p:cBhvr additive="base">
                                        <p:cTn id="87" dur="500" fill="hold"/>
                                        <p:tgtEl>
                                          <p:spTgt spid="614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 grpId="0" autoUpdateAnimBg="0"/>
      <p:bldP spid="61447" grpId="0" autoUpdateAnimBg="0"/>
      <p:bldP spid="61448" grpId="0" animBg="1" autoUpdateAnimBg="0"/>
      <p:bldP spid="61449" grpId="0" animBg="1" autoUpdateAnimBg="0"/>
      <p:bldP spid="61450" grpId="0" animBg="1" autoUpdateAnimBg="0"/>
      <p:bldP spid="61451" grpId="0" animBg="1" autoUpdateAnimBg="0"/>
      <p:bldP spid="61452" grpId="0" animBg="1" autoUpdateAnimBg="0"/>
      <p:bldP spid="61453" grpId="0" animBg="1" autoUpdateAnimBg="0"/>
      <p:bldP spid="61454" grpId="0" animBg="1" autoUpdateAnimBg="0"/>
      <p:bldP spid="61455" grpId="0" animBg="1" autoUpdateAnimBg="0"/>
      <p:bldP spid="61456" grpId="0" animBg="1" autoUpdateAnimBg="0"/>
      <p:bldP spid="61457" grpId="0" animBg="1" autoUpdateAnimBg="0"/>
      <p:bldP spid="61458" grpId="0" animBg="1" autoUpdateAnimBg="0"/>
      <p:bldP spid="61459" grpId="0" animBg="1" autoUpdateAnimBg="0"/>
      <p:bldP spid="61460" grpId="0" animBg="1" autoUpdateAnimBg="0"/>
      <p:bldP spid="61461" grpId="0" animBg="1" autoUpdateAnimBg="0"/>
      <p:bldP spid="6146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r>
              <a:rPr lang="en-GB" dirty="0">
                <a:solidFill>
                  <a:srgbClr val="61A375"/>
                </a:solidFill>
              </a:rPr>
              <a:t>Discussion – creating an open culture</a:t>
            </a:r>
          </a:p>
        </p:txBody>
      </p:sp>
      <p:sp>
        <p:nvSpPr>
          <p:cNvPr id="83971" name="Rectangle 3"/>
          <p:cNvSpPr>
            <a:spLocks noGrp="1" noChangeArrowheads="1"/>
          </p:cNvSpPr>
          <p:nvPr>
            <p:ph idx="1"/>
          </p:nvPr>
        </p:nvSpPr>
        <p:spPr/>
        <p:txBody>
          <a:bodyPr>
            <a:normAutofit/>
          </a:bodyPr>
          <a:lstStyle/>
          <a:p>
            <a:pPr marL="0" indent="0">
              <a:buNone/>
            </a:pPr>
            <a:r>
              <a:rPr lang="en-GB" altLang="en-US" sz="2800" dirty="0">
                <a:solidFill>
                  <a:srgbClr val="000000"/>
                </a:solidFill>
              </a:rPr>
              <a:t>Empowering and encouraging members of staff and volunteers to report concerns or allegations about the  behaviour of others is essential if we are going to tackle inappropriate or abusive behaviour.  Please consider and discuss:</a:t>
            </a:r>
          </a:p>
          <a:p>
            <a:endParaRPr lang="en-GB" altLang="en-US" sz="1400" dirty="0"/>
          </a:p>
          <a:p>
            <a:pPr fontAlgn="base">
              <a:spcBef>
                <a:spcPct val="0"/>
              </a:spcBef>
              <a:spcAft>
                <a:spcPct val="50000"/>
              </a:spcAft>
              <a:buSzPct val="100000"/>
            </a:pPr>
            <a:r>
              <a:rPr lang="en-GB" altLang="en-US" sz="2800" dirty="0"/>
              <a:t>What might stop me reporting concerns?</a:t>
            </a:r>
          </a:p>
          <a:p>
            <a:pPr fontAlgn="base">
              <a:spcBef>
                <a:spcPct val="0"/>
              </a:spcBef>
              <a:spcAft>
                <a:spcPct val="50000"/>
              </a:spcAft>
              <a:buSzPct val="100000"/>
            </a:pPr>
            <a:r>
              <a:rPr lang="en-GB" altLang="en-US" sz="2800" dirty="0"/>
              <a:t>What would help me overcome those problems?</a:t>
            </a:r>
          </a:p>
          <a:p>
            <a:pPr marL="0" indent="0">
              <a:buNone/>
            </a:pPr>
            <a:endParaRPr lang="en-GB" sz="2800" dirty="0"/>
          </a:p>
        </p:txBody>
      </p:sp>
    </p:spTree>
    <p:extLst>
      <p:ext uri="{BB962C8B-B14F-4D97-AF65-F5344CB8AC3E}">
        <p14:creationId xmlns:p14="http://schemas.microsoft.com/office/powerpoint/2010/main" val="31986558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274638"/>
            <a:ext cx="8229600" cy="706090"/>
          </a:xfrm>
        </p:spPr>
        <p:txBody>
          <a:bodyPr>
            <a:normAutofit fontScale="90000"/>
          </a:bodyPr>
          <a:lstStyle/>
          <a:p>
            <a:pPr eaLnBrk="1" hangingPunct="1"/>
            <a:r>
              <a:rPr lang="en-GB" dirty="0">
                <a:solidFill>
                  <a:srgbClr val="61A375"/>
                </a:solidFill>
              </a:rPr>
              <a:t>Disclosing potential issues </a:t>
            </a:r>
          </a:p>
        </p:txBody>
      </p:sp>
      <p:sp>
        <p:nvSpPr>
          <p:cNvPr id="82947" name="Rectangle 3"/>
          <p:cNvSpPr>
            <a:spLocks noGrp="1" noChangeArrowheads="1"/>
          </p:cNvSpPr>
          <p:nvPr>
            <p:ph idx="1"/>
          </p:nvPr>
        </p:nvSpPr>
        <p:spPr>
          <a:xfrm>
            <a:off x="323231" y="1004025"/>
            <a:ext cx="8352928" cy="4896544"/>
          </a:xfrm>
        </p:spPr>
        <p:txBody>
          <a:bodyPr>
            <a:noAutofit/>
          </a:bodyPr>
          <a:lstStyle/>
          <a:p>
            <a:pPr marL="0" indent="0">
              <a:buNone/>
            </a:pPr>
            <a:r>
              <a:rPr lang="en-GB" sz="2400" dirty="0">
                <a:solidFill>
                  <a:srgbClr val="000000"/>
                </a:solidFill>
              </a:rPr>
              <a:t>KCSIE 2021 says that school leaders should</a:t>
            </a:r>
          </a:p>
          <a:p>
            <a:pPr marL="400050" lvl="1" indent="0">
              <a:buNone/>
            </a:pPr>
            <a:r>
              <a:rPr lang="en-GB" sz="2400" dirty="0">
                <a:solidFill>
                  <a:srgbClr val="000000"/>
                </a:solidFill>
              </a:rPr>
              <a:t>“Create the right culture and environment so that staff feel comfortable to discuss matters within and, where appropriate, outside the workplace which may have implications for the safeguarding of children.”</a:t>
            </a:r>
          </a:p>
          <a:p>
            <a:pPr marL="0" indent="0">
              <a:buNone/>
            </a:pPr>
            <a:endParaRPr lang="en-GB" sz="2400" dirty="0"/>
          </a:p>
          <a:p>
            <a:pPr marL="0" indent="0">
              <a:buNone/>
            </a:pPr>
            <a:r>
              <a:rPr lang="en-GB" sz="2400" dirty="0"/>
              <a:t>These discussions can help school leaders to: </a:t>
            </a:r>
          </a:p>
          <a:p>
            <a:r>
              <a:rPr lang="en-GB" sz="2400" dirty="0"/>
              <a:t>safeguard their employees’ welfare and contribute to their duty of care towards their staff </a:t>
            </a:r>
          </a:p>
          <a:p>
            <a:r>
              <a:rPr lang="en-GB" sz="2400" dirty="0"/>
              <a:t>identify whether arrangements are needed to support these staff </a:t>
            </a:r>
          </a:p>
          <a:p>
            <a:r>
              <a:rPr lang="en-GB" sz="2400" dirty="0"/>
              <a:t>manage children’s safety</a:t>
            </a:r>
            <a:endParaRPr lang="en-GB" sz="2400" dirty="0">
              <a:solidFill>
                <a:srgbClr val="000000"/>
              </a:solidFill>
            </a:endParaRPr>
          </a:p>
        </p:txBody>
      </p:sp>
    </p:spTree>
    <p:extLst>
      <p:ext uri="{BB962C8B-B14F-4D97-AF65-F5344CB8AC3E}">
        <p14:creationId xmlns:p14="http://schemas.microsoft.com/office/powerpoint/2010/main" val="281536355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Whistleblowing</a:t>
            </a:r>
          </a:p>
        </p:txBody>
      </p:sp>
      <p:sp>
        <p:nvSpPr>
          <p:cNvPr id="14339" name="Rectangle 3"/>
          <p:cNvSpPr>
            <a:spLocks noGrp="1" noChangeArrowheads="1"/>
          </p:cNvSpPr>
          <p:nvPr>
            <p:ph idx="1"/>
          </p:nvPr>
        </p:nvSpPr>
        <p:spPr>
          <a:xfrm>
            <a:off x="491413" y="1628800"/>
            <a:ext cx="8041027" cy="647700"/>
          </a:xfrm>
        </p:spPr>
        <p:txBody>
          <a:bodyPr>
            <a:noAutofit/>
          </a:bodyPr>
          <a:lstStyle/>
          <a:p>
            <a:r>
              <a:rPr lang="en-GB" altLang="en-US" sz="2800" dirty="0">
                <a:latin typeface="Arial" panose="020B0604020202020204" pitchFamily="34" charset="0"/>
              </a:rPr>
              <a:t>Each individual has a responsibility for raising concerns about unacceptable practice or behaviour</a:t>
            </a:r>
          </a:p>
          <a:p>
            <a:r>
              <a:rPr lang="en-GB" altLang="en-US" sz="2800" dirty="0">
                <a:latin typeface="Arial" panose="020B0604020202020204" pitchFamily="34" charset="0"/>
              </a:rPr>
              <a:t>To prevent the problem escalating</a:t>
            </a:r>
          </a:p>
          <a:p>
            <a:r>
              <a:rPr lang="en-GB" altLang="en-US" sz="2800" dirty="0">
                <a:latin typeface="Arial" panose="020B0604020202020204" pitchFamily="34" charset="0"/>
              </a:rPr>
              <a:t>To protect / reduce risks to others</a:t>
            </a:r>
          </a:p>
          <a:p>
            <a:r>
              <a:rPr lang="en-GB" altLang="en-US" sz="2800" dirty="0">
                <a:latin typeface="Arial" panose="020B0604020202020204" pitchFamily="34" charset="0"/>
              </a:rPr>
              <a:t>To prevent becoming implicated yourself</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378844958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4762"/>
            <a:ext cx="8229600" cy="1043651"/>
          </a:xfrm>
        </p:spPr>
        <p:txBody>
          <a:bodyPr>
            <a:normAutofit/>
          </a:bodyPr>
          <a:lstStyle/>
          <a:p>
            <a:pPr eaLnBrk="1" hangingPunct="1"/>
            <a:r>
              <a:rPr lang="en-GB" dirty="0">
                <a:solidFill>
                  <a:srgbClr val="61A375"/>
                </a:solidFill>
              </a:rPr>
              <a:t>What stops people?</a:t>
            </a:r>
          </a:p>
        </p:txBody>
      </p:sp>
      <p:sp>
        <p:nvSpPr>
          <p:cNvPr id="4" name="Rectangle 3"/>
          <p:cNvSpPr>
            <a:spLocks noGrp="1" noChangeArrowheads="1"/>
          </p:cNvSpPr>
          <p:nvPr>
            <p:ph idx="1"/>
          </p:nvPr>
        </p:nvSpPr>
        <p:spPr>
          <a:xfrm>
            <a:off x="179388" y="1268413"/>
            <a:ext cx="8496300" cy="647700"/>
          </a:xfrm>
        </p:spPr>
        <p:txBody>
          <a:bodyPr/>
          <a:lstStyle/>
          <a:p>
            <a:pPr eaLnBrk="1" hangingPunct="1">
              <a:lnSpc>
                <a:spcPct val="90000"/>
              </a:lnSpc>
            </a:pPr>
            <a:r>
              <a:rPr lang="en-GB" altLang="en-US" sz="2800" dirty="0">
                <a:latin typeface="Arial" panose="020B0604020202020204" pitchFamily="34" charset="0"/>
              </a:rPr>
              <a:t>Starting a chain of events which spirals</a:t>
            </a:r>
          </a:p>
          <a:p>
            <a:pPr eaLnBrk="1" hangingPunct="1">
              <a:lnSpc>
                <a:spcPct val="90000"/>
              </a:lnSpc>
            </a:pPr>
            <a:r>
              <a:rPr lang="en-GB" altLang="en-US" sz="2800" dirty="0">
                <a:latin typeface="Arial" panose="020B0604020202020204" pitchFamily="34" charset="0"/>
              </a:rPr>
              <a:t>Disrupting the work / project</a:t>
            </a:r>
          </a:p>
          <a:p>
            <a:pPr eaLnBrk="1" hangingPunct="1">
              <a:lnSpc>
                <a:spcPct val="90000"/>
              </a:lnSpc>
            </a:pPr>
            <a:r>
              <a:rPr lang="en-GB" altLang="en-US" sz="2800" dirty="0">
                <a:latin typeface="Arial" panose="020B0604020202020204" pitchFamily="34" charset="0"/>
              </a:rPr>
              <a:t>Getting it wrong</a:t>
            </a:r>
          </a:p>
          <a:p>
            <a:pPr eaLnBrk="1" hangingPunct="1">
              <a:lnSpc>
                <a:spcPct val="90000"/>
              </a:lnSpc>
            </a:pPr>
            <a:r>
              <a:rPr lang="en-GB" altLang="en-US" sz="2800" dirty="0">
                <a:latin typeface="Arial" panose="020B0604020202020204" pitchFamily="34" charset="0"/>
              </a:rPr>
              <a:t>Repercussions / damaging their career</a:t>
            </a:r>
          </a:p>
          <a:p>
            <a:pPr eaLnBrk="1" hangingPunct="1">
              <a:lnSpc>
                <a:spcPct val="90000"/>
              </a:lnSpc>
            </a:pPr>
            <a:r>
              <a:rPr lang="en-GB" altLang="en-US" sz="2800" dirty="0">
                <a:latin typeface="Arial" panose="020B0604020202020204" pitchFamily="34" charset="0"/>
              </a:rPr>
              <a:t>Not being believed or heard</a:t>
            </a:r>
          </a:p>
          <a:p>
            <a:pPr eaLnBrk="1" hangingPunct="1">
              <a:lnSpc>
                <a:spcPct val="90000"/>
              </a:lnSpc>
            </a:pPr>
            <a:r>
              <a:rPr lang="en-GB" altLang="en-US" sz="2800" dirty="0">
                <a:latin typeface="Arial" panose="020B0604020202020204" pitchFamily="34" charset="0"/>
              </a:rPr>
              <a:t>Culture of the organisation</a:t>
            </a:r>
          </a:p>
          <a:p>
            <a:pPr eaLnBrk="1" hangingPunct="1">
              <a:lnSpc>
                <a:spcPct val="90000"/>
              </a:lnSpc>
            </a:pPr>
            <a:r>
              <a:rPr lang="en-GB" altLang="en-US" sz="2800" dirty="0">
                <a:latin typeface="Arial" panose="020B0604020202020204" pitchFamily="34" charset="0"/>
              </a:rPr>
              <a:t>Personal Relationships</a:t>
            </a:r>
          </a:p>
          <a:p>
            <a:pPr eaLnBrk="1" hangingPunct="1">
              <a:lnSpc>
                <a:spcPct val="90000"/>
              </a:lnSpc>
            </a:pPr>
            <a:r>
              <a:rPr lang="en-GB" altLang="en-US" sz="2800" dirty="0">
                <a:latin typeface="Arial" panose="020B0604020202020204" pitchFamily="34" charset="0"/>
              </a:rPr>
              <a:t>Staff loyalties</a:t>
            </a:r>
          </a:p>
          <a:p>
            <a:pPr eaLnBrk="1" hangingPunct="1">
              <a:lnSpc>
                <a:spcPct val="90000"/>
              </a:lnSpc>
            </a:pPr>
            <a:endParaRPr lang="en-GB" altLang="en-US" sz="2800" dirty="0">
              <a:latin typeface="Arial" panose="020B0604020202020204" pitchFamily="34" charset="0"/>
            </a:endParaRPr>
          </a:p>
        </p:txBody>
      </p:sp>
      <p:pic>
        <p:nvPicPr>
          <p:cNvPr id="5" name="Picture 11" descr="MCj019939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2492896"/>
            <a:ext cx="2411413"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78922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How?</a:t>
            </a:r>
          </a:p>
        </p:txBody>
      </p:sp>
      <p:sp>
        <p:nvSpPr>
          <p:cNvPr id="14339" name="Rectangle 3"/>
          <p:cNvSpPr>
            <a:spLocks noGrp="1" noChangeArrowheads="1"/>
          </p:cNvSpPr>
          <p:nvPr>
            <p:ph idx="1"/>
          </p:nvPr>
        </p:nvSpPr>
        <p:spPr>
          <a:xfrm>
            <a:off x="208005" y="1417638"/>
            <a:ext cx="8507288" cy="647700"/>
          </a:xfrm>
        </p:spPr>
        <p:txBody>
          <a:bodyPr>
            <a:noAutofit/>
          </a:bodyPr>
          <a:lstStyle/>
          <a:p>
            <a:r>
              <a:rPr lang="en-GB" altLang="en-US" sz="2800" dirty="0">
                <a:latin typeface="Arial" panose="020B0604020202020204" pitchFamily="34" charset="0"/>
              </a:rPr>
              <a:t>Voice your concerns, suspicions or uneasiness as soon as you feel you can</a:t>
            </a:r>
          </a:p>
          <a:p>
            <a:r>
              <a:rPr lang="en-GB" altLang="en-US" sz="2800" dirty="0">
                <a:latin typeface="Arial" panose="020B0604020202020204" pitchFamily="34" charset="0"/>
              </a:rPr>
              <a:t>Try to pinpoint what practice is concerning you and why</a:t>
            </a:r>
          </a:p>
          <a:p>
            <a:r>
              <a:rPr lang="en-GB" altLang="en-US" sz="2800" dirty="0">
                <a:latin typeface="Arial" panose="020B0604020202020204" pitchFamily="34" charset="0"/>
              </a:rPr>
              <a:t>Approach someone you trust and who you believe will respond</a:t>
            </a:r>
          </a:p>
          <a:p>
            <a:r>
              <a:rPr lang="en-GB" altLang="en-US" sz="2800" dirty="0">
                <a:latin typeface="Arial" panose="020B0604020202020204" pitchFamily="34" charset="0"/>
              </a:rPr>
              <a:t>Make sure you get a satisfactory response ~ Don’t let matters rest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29415746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Checklist for individuals*</a:t>
            </a:r>
          </a:p>
        </p:txBody>
      </p:sp>
      <p:sp>
        <p:nvSpPr>
          <p:cNvPr id="14339" name="Rectangle 3"/>
          <p:cNvSpPr>
            <a:spLocks noGrp="1" noChangeArrowheads="1"/>
          </p:cNvSpPr>
          <p:nvPr>
            <p:ph idx="1"/>
          </p:nvPr>
        </p:nvSpPr>
        <p:spPr>
          <a:xfrm>
            <a:off x="251520" y="1268760"/>
            <a:ext cx="8229600" cy="647700"/>
          </a:xfrm>
        </p:spPr>
        <p:txBody>
          <a:bodyPr>
            <a:noAutofit/>
          </a:bodyPr>
          <a:lstStyle/>
          <a:p>
            <a:pPr marL="457200" indent="-457200">
              <a:lnSpc>
                <a:spcPct val="90000"/>
              </a:lnSpc>
              <a:spcBef>
                <a:spcPts val="600"/>
              </a:spcBef>
              <a:spcAft>
                <a:spcPts val="600"/>
              </a:spcAft>
              <a:buFont typeface="Wingdings" pitchFamily="2" charset="2"/>
              <a:buChar char="ü"/>
            </a:pPr>
            <a:r>
              <a:rPr lang="en-GB" sz="2400" dirty="0"/>
              <a:t>Are my actions fair, reasonable, warranted, proportionate, measured, safe and applied equitably?</a:t>
            </a:r>
          </a:p>
          <a:p>
            <a:pPr marL="457200" indent="-457200">
              <a:lnSpc>
                <a:spcPct val="90000"/>
              </a:lnSpc>
              <a:spcBef>
                <a:spcPts val="600"/>
              </a:spcBef>
              <a:spcAft>
                <a:spcPts val="600"/>
              </a:spcAft>
              <a:buFont typeface="Wingdings" pitchFamily="2" charset="2"/>
              <a:buChar char="ü"/>
            </a:pPr>
            <a:r>
              <a:rPr lang="en-GB" sz="2400" dirty="0"/>
              <a:t>From whom should I seek agreement? What should I record? Who must I tell?</a:t>
            </a:r>
          </a:p>
          <a:p>
            <a:pPr marL="457200" indent="-457200">
              <a:lnSpc>
                <a:spcPct val="90000"/>
              </a:lnSpc>
              <a:spcBef>
                <a:spcPts val="600"/>
              </a:spcBef>
              <a:spcAft>
                <a:spcPts val="600"/>
              </a:spcAft>
              <a:buFont typeface="Wingdings" pitchFamily="2" charset="2"/>
              <a:buChar char="ü"/>
            </a:pPr>
            <a:r>
              <a:rPr lang="en-GB" sz="2400" dirty="0"/>
              <a:t>What would be the expected professional behaviour in these circumstances? </a:t>
            </a:r>
          </a:p>
          <a:p>
            <a:pPr marL="457200" indent="-457200">
              <a:lnSpc>
                <a:spcPct val="90000"/>
              </a:lnSpc>
              <a:spcBef>
                <a:spcPts val="600"/>
              </a:spcBef>
              <a:spcAft>
                <a:spcPts val="600"/>
              </a:spcAft>
              <a:buFont typeface="Wingdings" pitchFamily="2" charset="2"/>
              <a:buChar char="ü"/>
            </a:pPr>
            <a:r>
              <a:rPr lang="en-GB" sz="2400" dirty="0"/>
              <a:t>What about my position of trust, am I a role model in this situation?</a:t>
            </a:r>
          </a:p>
          <a:p>
            <a:pPr marL="457200" indent="-457200">
              <a:lnSpc>
                <a:spcPct val="90000"/>
              </a:lnSpc>
              <a:spcBef>
                <a:spcPts val="600"/>
              </a:spcBef>
              <a:spcAft>
                <a:spcPts val="600"/>
              </a:spcAft>
              <a:buFont typeface="Wingdings" pitchFamily="2" charset="2"/>
              <a:buChar char="ü"/>
            </a:pPr>
            <a:r>
              <a:rPr lang="en-GB" sz="2400" dirty="0"/>
              <a:t>Do I understand which actions could lead to criminal and/or disciplinary action?</a:t>
            </a:r>
          </a:p>
          <a:p>
            <a:pPr marL="0" indent="0" algn="r">
              <a:buNone/>
            </a:pPr>
            <a:r>
              <a:rPr lang="en-GB" sz="2000" i="1" dirty="0">
                <a:latin typeface="Times New Roman" pitchFamily="18" charset="0"/>
              </a:rPr>
              <a:t>* Where guidance is unclear or non-existent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424631127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07504" y="274639"/>
            <a:ext cx="8712968" cy="562074"/>
          </a:xfrm>
        </p:spPr>
        <p:txBody>
          <a:bodyPr>
            <a:normAutofit fontScale="90000"/>
          </a:bodyPr>
          <a:lstStyle/>
          <a:p>
            <a:pPr eaLnBrk="1" hangingPunct="1"/>
            <a:br>
              <a:rPr lang="en-GB" sz="4900" dirty="0">
                <a:solidFill>
                  <a:srgbClr val="002F18"/>
                </a:solidFill>
              </a:rPr>
            </a:br>
            <a:br>
              <a:rPr lang="en-GB" sz="3300" dirty="0">
                <a:solidFill>
                  <a:srgbClr val="002F18"/>
                </a:solidFill>
              </a:rPr>
            </a:br>
            <a:endParaRPr lang="en-GB" sz="3300" dirty="0">
              <a:solidFill>
                <a:srgbClr val="002F18"/>
              </a:solidFill>
            </a:endParaRPr>
          </a:p>
        </p:txBody>
      </p:sp>
      <p:sp>
        <p:nvSpPr>
          <p:cNvPr id="87043" name="Rectangle 3"/>
          <p:cNvSpPr>
            <a:spLocks noGrp="1" noChangeArrowheads="1"/>
          </p:cNvSpPr>
          <p:nvPr>
            <p:ph idx="1"/>
          </p:nvPr>
        </p:nvSpPr>
        <p:spPr>
          <a:xfrm>
            <a:off x="251520" y="1628801"/>
            <a:ext cx="8435280" cy="4248472"/>
          </a:xfrm>
        </p:spPr>
        <p:txBody>
          <a:bodyPr>
            <a:normAutofit/>
          </a:bodyPr>
          <a:lstStyle/>
          <a:p>
            <a:pPr algn="ctr" eaLnBrk="1" hangingPunct="1">
              <a:lnSpc>
                <a:spcPct val="80000"/>
              </a:lnSpc>
            </a:pPr>
            <a:endParaRPr lang="en-GB" sz="1800" dirty="0">
              <a:solidFill>
                <a:srgbClr val="FF0000"/>
              </a:solidFill>
            </a:endParaRPr>
          </a:p>
          <a:p>
            <a:pPr eaLnBrk="1" hangingPunct="1">
              <a:lnSpc>
                <a:spcPct val="80000"/>
              </a:lnSpc>
            </a:pPr>
            <a:endParaRPr lang="en-GB" sz="2600" dirty="0"/>
          </a:p>
        </p:txBody>
      </p:sp>
      <p:sp>
        <p:nvSpPr>
          <p:cNvPr id="8" name="TextBox 7">
            <a:extLst>
              <a:ext uri="{FF2B5EF4-FFF2-40B4-BE49-F238E27FC236}">
                <a16:creationId xmlns:a16="http://schemas.microsoft.com/office/drawing/2014/main" id="{DE1AB0F0-795F-42DD-A90B-9662AEEF2C15}"/>
              </a:ext>
            </a:extLst>
          </p:cNvPr>
          <p:cNvSpPr txBox="1"/>
          <p:nvPr/>
        </p:nvSpPr>
        <p:spPr>
          <a:xfrm>
            <a:off x="382801" y="488535"/>
            <a:ext cx="4131501" cy="5170646"/>
          </a:xfrm>
          <a:prstGeom prst="rect">
            <a:avLst/>
          </a:prstGeom>
          <a:noFill/>
          <a:ln>
            <a:solidFill>
              <a:srgbClr val="61A375"/>
            </a:solidFill>
          </a:ln>
        </p:spPr>
        <p:txBody>
          <a:bodyPr wrap="square" rtlCol="0">
            <a:spAutoFit/>
          </a:bodyPr>
          <a:lstStyle/>
          <a:p>
            <a:r>
              <a:rPr lang="en-GB" sz="3000" dirty="0">
                <a:solidFill>
                  <a:srgbClr val="61A375"/>
                </a:solidFill>
              </a:rPr>
              <a:t>Allegations against staff</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behaved in a way that has harmed a child or may have harmed a child;</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possibly committed a criminal offence against or related to a child; or</a:t>
            </a:r>
          </a:p>
          <a:p>
            <a:pPr marL="360000" lvl="0" indent="-342900" defTabSz="914400" eaLnBrk="1" fontAlgn="auto" hangingPunct="1">
              <a:spcBef>
                <a:spcPts val="0"/>
              </a:spcBef>
              <a:spcAft>
                <a:spcPts val="0"/>
              </a:spcAft>
              <a:buFont typeface="Arial" panose="020B0604020202020204" pitchFamily="34" charset="0"/>
              <a:buChar char="•"/>
              <a:defRPr/>
            </a:pPr>
            <a:r>
              <a:rPr lang="en-GB" altLang="en-US" sz="2000" dirty="0">
                <a:latin typeface="Calibri"/>
              </a:rPr>
              <a:t>behaved towards a child or children in a way that indicates they may pose a risk of harm to children.</a:t>
            </a:r>
          </a:p>
          <a:p>
            <a:pPr marL="360000" lvl="0" indent="-342900" defTabSz="914400" eaLnBrk="1" fontAlgn="auto" hangingPunct="1">
              <a:spcBef>
                <a:spcPts val="0"/>
              </a:spcBef>
              <a:spcAft>
                <a:spcPts val="0"/>
              </a:spcAft>
              <a:buFont typeface="Arial" panose="020B0604020202020204" pitchFamily="34" charset="0"/>
              <a:buChar char="•"/>
              <a:defRPr/>
            </a:pPr>
            <a:r>
              <a:rPr lang="en-US" sz="2000" dirty="0">
                <a:latin typeface="Calibri"/>
              </a:rPr>
              <a:t>behaved or may have behaved in a way that indicates they may not be suitable to work with children.  </a:t>
            </a:r>
          </a:p>
          <a:p>
            <a:pPr marL="0" indent="0" defTabSz="914400" eaLnBrk="1" fontAlgn="auto" hangingPunct="1">
              <a:spcBef>
                <a:spcPts val="0"/>
              </a:spcBef>
              <a:spcAft>
                <a:spcPts val="0"/>
              </a:spcAft>
              <a:buNone/>
              <a:defRPr/>
            </a:pPr>
            <a:endParaRPr lang="en-US" sz="2000" b="1" dirty="0">
              <a:solidFill>
                <a:srgbClr val="FF0000"/>
              </a:solidFill>
              <a:latin typeface="Calibri"/>
            </a:endParaRPr>
          </a:p>
          <a:p>
            <a:pPr marL="0" indent="0" defTabSz="914400" eaLnBrk="1" fontAlgn="auto" hangingPunct="1">
              <a:spcBef>
                <a:spcPts val="0"/>
              </a:spcBef>
              <a:spcAft>
                <a:spcPts val="0"/>
              </a:spcAft>
              <a:buNone/>
              <a:defRPr/>
            </a:pPr>
            <a:r>
              <a:rPr lang="en-US" sz="2000" b="1" dirty="0">
                <a:solidFill>
                  <a:srgbClr val="FF0000"/>
                </a:solidFill>
                <a:latin typeface="Calibri"/>
              </a:rPr>
              <a:t>* Harm threshold met - refer to LADO </a:t>
            </a:r>
          </a:p>
        </p:txBody>
      </p:sp>
      <p:sp>
        <p:nvSpPr>
          <p:cNvPr id="9" name="TextBox 8">
            <a:extLst>
              <a:ext uri="{FF2B5EF4-FFF2-40B4-BE49-F238E27FC236}">
                <a16:creationId xmlns:a16="http://schemas.microsoft.com/office/drawing/2014/main" id="{FE44F33B-72C5-42C3-B8C3-89641F499A5B}"/>
              </a:ext>
            </a:extLst>
          </p:cNvPr>
          <p:cNvSpPr txBox="1"/>
          <p:nvPr/>
        </p:nvSpPr>
        <p:spPr>
          <a:xfrm>
            <a:off x="4645583" y="500514"/>
            <a:ext cx="4332398" cy="5170646"/>
          </a:xfrm>
          <a:prstGeom prst="rect">
            <a:avLst/>
          </a:prstGeom>
          <a:noFill/>
          <a:ln>
            <a:solidFill>
              <a:srgbClr val="61A375"/>
            </a:solidFill>
          </a:ln>
        </p:spPr>
        <p:txBody>
          <a:bodyPr wrap="square" rtlCol="0">
            <a:spAutoFit/>
          </a:bodyPr>
          <a:lstStyle/>
          <a:p>
            <a:r>
              <a:rPr lang="en-GB" sz="3000" dirty="0">
                <a:solidFill>
                  <a:srgbClr val="61A375"/>
                </a:solidFill>
              </a:rPr>
              <a:t>Low level concerns</a:t>
            </a:r>
          </a:p>
          <a:p>
            <a:pPr marL="0" indent="0">
              <a:spcBef>
                <a:spcPts val="0"/>
              </a:spcBef>
              <a:spcAft>
                <a:spcPts val="0"/>
              </a:spcAft>
              <a:buNone/>
            </a:pPr>
            <a:r>
              <a:rPr lang="en-GB" sz="2000" dirty="0">
                <a:latin typeface="+mj-lt"/>
              </a:rPr>
              <a:t>concerns that are inconsistent with the staff code of conduct, including</a:t>
            </a:r>
          </a:p>
          <a:p>
            <a:pPr marL="342900" indent="-342900">
              <a:spcBef>
                <a:spcPts val="0"/>
              </a:spcBef>
              <a:spcAft>
                <a:spcPts val="0"/>
              </a:spcAft>
              <a:buFont typeface="Arial" panose="020B0604020202020204" pitchFamily="34" charset="0"/>
              <a:buChar char="•"/>
            </a:pPr>
            <a:r>
              <a:rPr lang="en-GB" sz="2000" dirty="0">
                <a:latin typeface="+mj-lt"/>
              </a:rPr>
              <a:t> inappropriate conduct outside of work; and / or</a:t>
            </a:r>
          </a:p>
          <a:p>
            <a:pPr marL="342900" indent="-342900">
              <a:spcBef>
                <a:spcPts val="0"/>
              </a:spcBef>
              <a:spcAft>
                <a:spcPts val="0"/>
              </a:spcAft>
              <a:buFont typeface="Arial" panose="020B0604020202020204" pitchFamily="34" charset="0"/>
              <a:buChar char="•"/>
            </a:pPr>
            <a:r>
              <a:rPr lang="en-GB" sz="2000" dirty="0">
                <a:latin typeface="+mj-lt"/>
              </a:rPr>
              <a:t>does not meet the allegations threshold or is otherwise not considered serious enough to consider a referral to the LADO.</a:t>
            </a:r>
          </a:p>
          <a:p>
            <a:pPr marL="0" indent="0">
              <a:spcBef>
                <a:spcPts val="0"/>
              </a:spcBef>
              <a:spcAft>
                <a:spcPts val="0"/>
              </a:spcAft>
              <a:buNone/>
            </a:pPr>
            <a:r>
              <a:rPr lang="en-GB" sz="2000" dirty="0">
                <a:latin typeface="+mj-lt"/>
              </a:rPr>
              <a:t> </a:t>
            </a: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endParaRPr lang="en-GB" sz="2000" b="1" dirty="0">
              <a:solidFill>
                <a:srgbClr val="FF0000"/>
              </a:solidFill>
              <a:latin typeface="+mj-lt"/>
            </a:endParaRPr>
          </a:p>
          <a:p>
            <a:pPr marL="0" indent="0">
              <a:spcBef>
                <a:spcPts val="0"/>
              </a:spcBef>
              <a:spcAft>
                <a:spcPts val="0"/>
              </a:spcAft>
              <a:buNone/>
            </a:pPr>
            <a:r>
              <a:rPr lang="en-GB" sz="2000" b="1" dirty="0">
                <a:solidFill>
                  <a:srgbClr val="FF0000"/>
                </a:solidFill>
                <a:latin typeface="+mj-lt"/>
              </a:rPr>
              <a:t>* Harm threshold not met - follow in-house low level concerns procedure</a:t>
            </a:r>
          </a:p>
        </p:txBody>
      </p:sp>
    </p:spTree>
    <p:extLst>
      <p:ext uri="{BB962C8B-B14F-4D97-AF65-F5344CB8AC3E}">
        <p14:creationId xmlns:p14="http://schemas.microsoft.com/office/powerpoint/2010/main" val="66188201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solidFill>
                  <a:srgbClr val="61A375"/>
                </a:solidFill>
              </a:rPr>
              <a:t>Always ….. </a:t>
            </a:r>
            <a:endParaRPr lang="en-GB" dirty="0">
              <a:solidFill>
                <a:srgbClr val="61A375"/>
              </a:solidFill>
            </a:endParaRPr>
          </a:p>
        </p:txBody>
      </p:sp>
      <p:sp>
        <p:nvSpPr>
          <p:cNvPr id="2" name="Content Placeholder 1"/>
          <p:cNvSpPr>
            <a:spLocks noGrp="1"/>
          </p:cNvSpPr>
          <p:nvPr>
            <p:ph idx="1"/>
          </p:nvPr>
        </p:nvSpPr>
        <p:spPr>
          <a:xfrm>
            <a:off x="971600" y="1600201"/>
            <a:ext cx="7488832" cy="3268960"/>
          </a:xfrm>
        </p:spPr>
        <p:txBody>
          <a:bodyPr/>
          <a:lstStyle/>
          <a:p>
            <a:pPr marL="0" indent="0">
              <a:buNone/>
            </a:pPr>
            <a:r>
              <a:rPr lang="en-GB" sz="2800" dirty="0"/>
              <a:t>“Absolutely without fail - challenge poor practice or performance. If you ignore or collude with poor practice it makes it harder to sound the alarm when things go wrong”</a:t>
            </a:r>
          </a:p>
          <a:p>
            <a:pPr marL="0" indent="0" algn="r">
              <a:buNone/>
            </a:pPr>
            <a:r>
              <a:rPr lang="en-GB" i="1" dirty="0">
                <a:latin typeface="Arial" charset="0"/>
              </a:rPr>
              <a:t> </a:t>
            </a:r>
            <a:r>
              <a:rPr lang="en-GB" sz="2400" i="1" dirty="0"/>
              <a:t>Sounding the Alarm – </a:t>
            </a:r>
            <a:r>
              <a:rPr lang="en-GB" sz="2400" i="1" dirty="0" err="1"/>
              <a:t>Barnardos</a:t>
            </a:r>
            <a:r>
              <a:rPr lang="en-GB" sz="2400" i="1" dirty="0"/>
              <a:t> 1999</a:t>
            </a:r>
          </a:p>
        </p:txBody>
      </p:sp>
    </p:spTree>
    <p:extLst>
      <p:ext uri="{BB962C8B-B14F-4D97-AF65-F5344CB8AC3E}">
        <p14:creationId xmlns:p14="http://schemas.microsoft.com/office/powerpoint/2010/main" val="25700124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8"/>
          <p:cNvSpPr txBox="1">
            <a:spLocks noChangeArrowheads="1"/>
          </p:cNvSpPr>
          <p:nvPr/>
        </p:nvSpPr>
        <p:spPr bwMode="auto">
          <a:xfrm>
            <a:off x="500034" y="476672"/>
            <a:ext cx="6880278" cy="677108"/>
          </a:xfrm>
          <a:prstGeom prst="rect">
            <a:avLst/>
          </a:prstGeom>
          <a:noFill/>
          <a:ln w="9525">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61A375"/>
                </a:solidFill>
                <a:effectLst/>
                <a:uLnTx/>
                <a:uFillTx/>
                <a:ea typeface="+mn-ea"/>
                <a:cs typeface="Arial" charset="0"/>
              </a:rPr>
              <a:t>Safer working practice 2022 </a:t>
            </a:r>
          </a:p>
        </p:txBody>
      </p:sp>
      <p:sp>
        <p:nvSpPr>
          <p:cNvPr id="6149" name="Rectangle 1"/>
          <p:cNvSpPr>
            <a:spLocks noChangeArrowheads="1"/>
          </p:cNvSpPr>
          <p:nvPr/>
        </p:nvSpPr>
        <p:spPr bwMode="auto">
          <a:xfrm>
            <a:off x="404770" y="1309303"/>
            <a:ext cx="7263574" cy="4770537"/>
          </a:xfrm>
          <a:prstGeom prst="rect">
            <a:avLst/>
          </a:prstGeom>
          <a:noFill/>
          <a:ln w="9525">
            <a:noFill/>
            <a:miter lim="800000"/>
            <a:headEnd/>
            <a:tailEnd/>
          </a:ln>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A description of appropriate and non-appropriate behaviours for adults working with children and young people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Arial" charset="0"/>
              <a:ea typeface="+mn-ea"/>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Consulted with and agreed by all main education unions nationally in 2006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400" dirty="0">
              <a:solidFill>
                <a:prstClr val="black"/>
              </a:solidFill>
              <a:latin typeface="Arial" charset="0"/>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a:solidFill>
                  <a:prstClr val="black"/>
                </a:solidFill>
                <a:latin typeface="Arial" charset="0"/>
                <a:cs typeface="Arial" charset="0"/>
              </a:rPr>
              <a:t>U</a:t>
            </a:r>
            <a:r>
              <a:rPr kumimoji="0" lang="en-GB" sz="2400" b="0" i="0" u="none" strike="noStrike" kern="1200" cap="none" spc="0" normalizeH="0" baseline="0" noProof="0" dirty="0" err="1">
                <a:ln>
                  <a:noFill/>
                </a:ln>
                <a:solidFill>
                  <a:prstClr val="black"/>
                </a:solidFill>
                <a:effectLst/>
                <a:uLnTx/>
                <a:uFillTx/>
                <a:latin typeface="Arial" charset="0"/>
                <a:ea typeface="+mn-ea"/>
                <a:cs typeface="Arial" charset="0"/>
              </a:rPr>
              <a:t>pdated</a:t>
            </a: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 in 2009, 2015 &amp; 2019 with a Covid addendum published in May 2020</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Arial" charset="0"/>
              <a:ea typeface="+mn-ea"/>
              <a:cs typeface="Arial"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Adopted </a:t>
            </a:r>
            <a:r>
              <a:rPr lang="en-GB" sz="2400" dirty="0">
                <a:solidFill>
                  <a:prstClr val="black"/>
                </a:solidFill>
                <a:latin typeface="Arial" charset="0"/>
                <a:cs typeface="Arial" charset="0"/>
              </a:rPr>
              <a:t>by</a:t>
            </a:r>
            <a:r>
              <a:rPr kumimoji="0" lang="en-GB" sz="2400" b="0" i="0" u="none" strike="noStrike" kern="1200" cap="none" spc="0" normalizeH="0" baseline="0" noProof="0" dirty="0">
                <a:ln>
                  <a:noFill/>
                </a:ln>
                <a:solidFill>
                  <a:prstClr val="black"/>
                </a:solidFill>
                <a:effectLst/>
                <a:uLnTx/>
                <a:uFillTx/>
                <a:latin typeface="Arial" charset="0"/>
                <a:ea typeface="+mn-ea"/>
                <a:cs typeface="Arial" charset="0"/>
              </a:rPr>
              <a:t> many LAs and schools as the staff ‘Code of Conduct’</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16755822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659" y="3645024"/>
            <a:ext cx="7772400" cy="1296144"/>
          </a:xfrm>
        </p:spPr>
        <p:txBody>
          <a:bodyPr>
            <a:normAutofit fontScale="90000"/>
          </a:bodyPr>
          <a:lstStyle/>
          <a:p>
            <a:r>
              <a:rPr lang="en-GB" dirty="0"/>
              <a:t>The Safer Recruitment Consortium</a:t>
            </a:r>
            <a:br>
              <a:rPr lang="en-GB" dirty="0"/>
            </a:br>
            <a:r>
              <a:rPr lang="en-GB" dirty="0"/>
              <a:t>© 2022</a:t>
            </a:r>
          </a:p>
        </p:txBody>
      </p:sp>
      <p:pic>
        <p:nvPicPr>
          <p:cNvPr id="5" name="Picture 4" descr="nass_logo2.jpg"/>
          <p:cNvPicPr/>
          <p:nvPr/>
        </p:nvPicPr>
        <p:blipFill>
          <a:blip r:embed="rId2"/>
          <a:stretch>
            <a:fillRect/>
          </a:stretch>
        </p:blipFill>
        <p:spPr>
          <a:xfrm>
            <a:off x="1619672" y="839638"/>
            <a:ext cx="2741930" cy="1057275"/>
          </a:xfrm>
          <a:prstGeom prst="rect">
            <a:avLst/>
          </a:prstGeom>
        </p:spPr>
      </p:pic>
      <p:pic>
        <p:nvPicPr>
          <p:cNvPr id="6" name="Picture 5" descr="http://www.ukend2end.com/assets/NSPCC%20Logo%20-%20high%20res.jpg"/>
          <p:cNvPicPr/>
          <p:nvPr/>
        </p:nvPicPr>
        <p:blipFill>
          <a:blip r:embed="rId3">
            <a:extLst>
              <a:ext uri="{28A0092B-C50C-407E-A947-70E740481C1C}">
                <a14:useLocalDpi xmlns:a14="http://schemas.microsoft.com/office/drawing/2010/main" val="0"/>
              </a:ext>
            </a:extLst>
          </a:blip>
          <a:srcRect/>
          <a:stretch>
            <a:fillRect/>
          </a:stretch>
        </p:blipFill>
        <p:spPr bwMode="auto">
          <a:xfrm>
            <a:off x="1536909" y="2100262"/>
            <a:ext cx="3028950" cy="885825"/>
          </a:xfrm>
          <a:prstGeom prst="rect">
            <a:avLst/>
          </a:prstGeom>
          <a:noFill/>
          <a:ln>
            <a:noFill/>
          </a:ln>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5233637" y="593105"/>
            <a:ext cx="1885951" cy="1550342"/>
          </a:xfrm>
          <a:prstGeom prst="rect">
            <a:avLst/>
          </a:prstGeom>
        </p:spPr>
      </p:pic>
      <p:pic>
        <p:nvPicPr>
          <p:cNvPr id="8" name="Picture 7" descr="F:\CAPE membership\Cape logo.jpg"/>
          <p:cNvPicPr/>
          <p:nvPr/>
        </p:nvPicPr>
        <p:blipFill>
          <a:blip r:embed="rId5">
            <a:extLst>
              <a:ext uri="{28A0092B-C50C-407E-A947-70E740481C1C}">
                <a14:useLocalDpi xmlns:a14="http://schemas.microsoft.com/office/drawing/2010/main" val="0"/>
              </a:ext>
            </a:extLst>
          </a:blip>
          <a:srcRect/>
          <a:stretch>
            <a:fillRect/>
          </a:stretch>
        </p:blipFill>
        <p:spPr bwMode="auto">
          <a:xfrm>
            <a:off x="5243163" y="2133798"/>
            <a:ext cx="1876425" cy="1184722"/>
          </a:xfrm>
          <a:prstGeom prst="rect">
            <a:avLst/>
          </a:prstGeom>
          <a:noFill/>
          <a:ln>
            <a:noFill/>
          </a:ln>
        </p:spPr>
      </p:pic>
    </p:spTree>
    <p:extLst>
      <p:ext uri="{BB962C8B-B14F-4D97-AF65-F5344CB8AC3E}">
        <p14:creationId xmlns:p14="http://schemas.microsoft.com/office/powerpoint/2010/main" val="223343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Why do allegations arise?</a:t>
            </a:r>
          </a:p>
        </p:txBody>
      </p:sp>
      <p:sp>
        <p:nvSpPr>
          <p:cNvPr id="14339" name="Rectangle 3"/>
          <p:cNvSpPr>
            <a:spLocks noGrp="1" noChangeArrowheads="1"/>
          </p:cNvSpPr>
          <p:nvPr>
            <p:ph idx="1"/>
          </p:nvPr>
        </p:nvSpPr>
        <p:spPr>
          <a:xfrm>
            <a:off x="323528" y="1268760"/>
            <a:ext cx="8496944" cy="647700"/>
          </a:xfrm>
        </p:spPr>
        <p:txBody>
          <a:bodyPr>
            <a:noAutofit/>
          </a:bodyPr>
          <a:lstStyle/>
          <a:p>
            <a:pPr marL="457200" indent="-457200">
              <a:lnSpc>
                <a:spcPct val="90000"/>
              </a:lnSpc>
            </a:pPr>
            <a:r>
              <a:rPr lang="en-US" sz="2400" dirty="0"/>
              <a:t>Poor culture within an </a:t>
            </a:r>
            <a:r>
              <a:rPr lang="en-US" sz="2400" dirty="0" err="1"/>
              <a:t>organisation</a:t>
            </a:r>
            <a:endParaRPr lang="en-US" sz="2400" dirty="0"/>
          </a:p>
          <a:p>
            <a:pPr marL="457200" indent="-457200">
              <a:lnSpc>
                <a:spcPct val="90000"/>
              </a:lnSpc>
            </a:pPr>
            <a:r>
              <a:rPr lang="en-US" sz="2400" dirty="0"/>
              <a:t>Accidental harm</a:t>
            </a:r>
          </a:p>
          <a:p>
            <a:pPr marL="457200" indent="-457200">
              <a:lnSpc>
                <a:spcPct val="90000"/>
              </a:lnSpc>
            </a:pPr>
            <a:r>
              <a:rPr lang="en-US" sz="2400" dirty="0"/>
              <a:t>Naivety or poor practice on the part of the individual, who is unaware of the problem</a:t>
            </a:r>
          </a:p>
          <a:p>
            <a:pPr marL="457200" indent="-457200">
              <a:lnSpc>
                <a:spcPct val="90000"/>
              </a:lnSpc>
            </a:pPr>
            <a:r>
              <a:rPr lang="en-US" sz="2400" dirty="0"/>
              <a:t>Unintentional or misinformed action</a:t>
            </a:r>
          </a:p>
          <a:p>
            <a:pPr marL="457200" indent="-457200">
              <a:lnSpc>
                <a:spcPct val="90000"/>
              </a:lnSpc>
            </a:pPr>
            <a:r>
              <a:rPr lang="en-US" sz="2400" dirty="0"/>
              <a:t>Failure to follow procedures</a:t>
            </a:r>
          </a:p>
          <a:p>
            <a:pPr marL="457200" indent="-457200">
              <a:lnSpc>
                <a:spcPct val="90000"/>
              </a:lnSpc>
            </a:pPr>
            <a:r>
              <a:rPr lang="en-US" sz="2400" dirty="0"/>
              <a:t>Lack of training</a:t>
            </a:r>
          </a:p>
          <a:p>
            <a:pPr marL="457200" indent="-457200">
              <a:lnSpc>
                <a:spcPct val="90000"/>
              </a:lnSpc>
            </a:pPr>
            <a:r>
              <a:rPr lang="en-US" sz="2400" dirty="0"/>
              <a:t>Deliberate intention to abuse</a:t>
            </a:r>
          </a:p>
          <a:p>
            <a:pPr marL="457200" indent="-457200">
              <a:lnSpc>
                <a:spcPct val="90000"/>
              </a:lnSpc>
            </a:pPr>
            <a:r>
              <a:rPr lang="en-US" sz="2400" dirty="0"/>
              <a:t>False allegation</a:t>
            </a:r>
          </a:p>
          <a:p>
            <a:pPr marL="457200" indent="-457200">
              <a:lnSpc>
                <a:spcPct val="90000"/>
              </a:lnSpc>
            </a:pPr>
            <a:r>
              <a:rPr lang="en-US" sz="2400" dirty="0"/>
              <a:t>Misinterpreted by observers</a:t>
            </a:r>
          </a:p>
          <a:p>
            <a:pPr marL="457200" indent="-457200">
              <a:lnSpc>
                <a:spcPct val="90000"/>
              </a:lnSpc>
            </a:pPr>
            <a:r>
              <a:rPr lang="en-US" sz="2400" dirty="0"/>
              <a:t>Care &amp; control incident</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11844905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subTitle" idx="4294967295"/>
          </p:nvPr>
        </p:nvSpPr>
        <p:spPr>
          <a:xfrm>
            <a:off x="0" y="3886200"/>
            <a:ext cx="6400800" cy="1752600"/>
          </a:xfrm>
          <a:prstGeom prst="rect">
            <a:avLst/>
          </a:prstGeom>
        </p:spPr>
        <p:txBody>
          <a:bodyPr/>
          <a:lstStyle/>
          <a:p>
            <a:pPr marL="0" indent="0" algn="ctr" eaLnBrk="1" hangingPunct="1">
              <a:buFontTx/>
              <a:buNone/>
            </a:pPr>
            <a:endParaRPr lang="en-GB" dirty="0">
              <a:latin typeface="Arial" charset="0"/>
            </a:endParaRPr>
          </a:p>
          <a:p>
            <a:pPr marL="0" indent="0" algn="ctr" eaLnBrk="1" hangingPunct="1">
              <a:buFontTx/>
              <a:buNone/>
            </a:pPr>
            <a:endParaRPr lang="en-GB" dirty="0">
              <a:latin typeface="Arial" charset="0"/>
            </a:endParaRPr>
          </a:p>
          <a:p>
            <a:pPr marL="0" indent="0" algn="ctr" eaLnBrk="1" hangingPunct="1">
              <a:buFontTx/>
              <a:buNone/>
            </a:pPr>
            <a:endParaRPr lang="en-GB" dirty="0">
              <a:latin typeface="Arial" charset="0"/>
            </a:endParaRPr>
          </a:p>
        </p:txBody>
      </p:sp>
      <p:sp>
        <p:nvSpPr>
          <p:cNvPr id="2052" name="Oval 3"/>
          <p:cNvSpPr>
            <a:spLocks noChangeArrowheads="1"/>
          </p:cNvSpPr>
          <p:nvPr/>
        </p:nvSpPr>
        <p:spPr bwMode="auto">
          <a:xfrm>
            <a:off x="125413" y="4341813"/>
            <a:ext cx="2879725" cy="1489075"/>
          </a:xfrm>
          <a:prstGeom prst="ellipse">
            <a:avLst/>
          </a:prstGeom>
          <a:solidFill>
            <a:srgbClr val="CCFF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I’m really stressed </a:t>
            </a:r>
          </a:p>
          <a:p>
            <a:pPr algn="ctr" fontAlgn="base">
              <a:spcBef>
                <a:spcPct val="0"/>
              </a:spcBef>
              <a:spcAft>
                <a:spcPct val="0"/>
              </a:spcAft>
            </a:pPr>
            <a:r>
              <a:rPr lang="en-GB" sz="2000" b="1" i="1" dirty="0">
                <a:solidFill>
                  <a:srgbClr val="000000"/>
                </a:solidFill>
                <a:latin typeface="Times New Roman" pitchFamily="18" charset="0"/>
              </a:rPr>
              <a:t>and worried that I’ll</a:t>
            </a:r>
          </a:p>
          <a:p>
            <a:pPr algn="ctr" fontAlgn="base">
              <a:spcBef>
                <a:spcPct val="0"/>
              </a:spcBef>
              <a:spcAft>
                <a:spcPct val="0"/>
              </a:spcAft>
            </a:pPr>
            <a:r>
              <a:rPr lang="en-GB" sz="2000" b="1" i="1" dirty="0">
                <a:solidFill>
                  <a:srgbClr val="000000"/>
                </a:solidFill>
                <a:latin typeface="Times New Roman" pitchFamily="18" charset="0"/>
              </a:rPr>
              <a:t>‘lose it’ with a pupil.</a:t>
            </a:r>
          </a:p>
          <a:p>
            <a:pPr algn="ctr" fontAlgn="base">
              <a:spcBef>
                <a:spcPct val="0"/>
              </a:spcBef>
              <a:spcAft>
                <a:spcPct val="0"/>
              </a:spcAft>
            </a:pPr>
            <a:r>
              <a:rPr lang="en-GB" sz="2000" b="1" i="1" dirty="0">
                <a:solidFill>
                  <a:srgbClr val="000000"/>
                </a:solidFill>
                <a:latin typeface="Times New Roman" pitchFamily="18" charset="0"/>
              </a:rPr>
              <a:t>What can I do?</a:t>
            </a:r>
            <a:r>
              <a:rPr lang="en-GB" sz="2400" i="1" dirty="0">
                <a:solidFill>
                  <a:srgbClr val="000000"/>
                </a:solidFill>
                <a:latin typeface="Times New Roman" pitchFamily="18" charset="0"/>
              </a:rPr>
              <a:t> </a:t>
            </a:r>
          </a:p>
        </p:txBody>
      </p:sp>
      <p:sp>
        <p:nvSpPr>
          <p:cNvPr id="2053" name="Oval 4"/>
          <p:cNvSpPr>
            <a:spLocks noChangeArrowheads="1"/>
          </p:cNvSpPr>
          <p:nvPr/>
        </p:nvSpPr>
        <p:spPr bwMode="auto">
          <a:xfrm>
            <a:off x="5577480" y="115887"/>
            <a:ext cx="2879725" cy="1489075"/>
          </a:xfrm>
          <a:prstGeom prst="ellipse">
            <a:avLst/>
          </a:prstGeom>
          <a:solidFill>
            <a:srgbClr val="CCFF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remove </a:t>
            </a:r>
          </a:p>
          <a:p>
            <a:pPr algn="ctr" fontAlgn="base">
              <a:spcBef>
                <a:spcPct val="0"/>
              </a:spcBef>
              <a:spcAft>
                <a:spcPct val="0"/>
              </a:spcAft>
            </a:pPr>
            <a:r>
              <a:rPr lang="en-GB" sz="2000" b="1" i="1" dirty="0">
                <a:solidFill>
                  <a:srgbClr val="000000"/>
                </a:solidFill>
                <a:latin typeface="Times New Roman" pitchFamily="18" charset="0"/>
              </a:rPr>
              <a:t>a disruptive pupil </a:t>
            </a:r>
          </a:p>
          <a:p>
            <a:pPr algn="ctr" fontAlgn="base">
              <a:spcBef>
                <a:spcPct val="0"/>
              </a:spcBef>
              <a:spcAft>
                <a:spcPct val="0"/>
              </a:spcAft>
            </a:pPr>
            <a:r>
              <a:rPr lang="en-GB" sz="2000" b="1" i="1" dirty="0">
                <a:solidFill>
                  <a:srgbClr val="000000"/>
                </a:solidFill>
                <a:latin typeface="Times New Roman" pitchFamily="18" charset="0"/>
              </a:rPr>
              <a:t>from my </a:t>
            </a:r>
          </a:p>
          <a:p>
            <a:pPr algn="ctr" fontAlgn="base">
              <a:spcBef>
                <a:spcPct val="0"/>
              </a:spcBef>
              <a:spcAft>
                <a:spcPct val="0"/>
              </a:spcAft>
            </a:pPr>
            <a:r>
              <a:rPr lang="en-GB" sz="2000" b="1" i="1" dirty="0">
                <a:solidFill>
                  <a:srgbClr val="000000"/>
                </a:solidFill>
                <a:latin typeface="Times New Roman" pitchFamily="18" charset="0"/>
              </a:rPr>
              <a:t>classroom?</a:t>
            </a:r>
          </a:p>
        </p:txBody>
      </p:sp>
      <p:sp>
        <p:nvSpPr>
          <p:cNvPr id="2054" name="Oval 5"/>
          <p:cNvSpPr>
            <a:spLocks noChangeArrowheads="1"/>
          </p:cNvSpPr>
          <p:nvPr/>
        </p:nvSpPr>
        <p:spPr bwMode="auto">
          <a:xfrm>
            <a:off x="6264275" y="1484313"/>
            <a:ext cx="2879725" cy="1489075"/>
          </a:xfrm>
          <a:prstGeom prst="ellipse">
            <a:avLst/>
          </a:prstGeom>
          <a:solidFill>
            <a:srgbClr val="FFCC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I’m worried </a:t>
            </a:r>
          </a:p>
          <a:p>
            <a:pPr algn="ctr" fontAlgn="base">
              <a:spcBef>
                <a:spcPct val="0"/>
              </a:spcBef>
              <a:spcAft>
                <a:spcPct val="0"/>
              </a:spcAft>
            </a:pPr>
            <a:r>
              <a:rPr lang="en-GB" sz="2000" b="1" i="1" dirty="0">
                <a:solidFill>
                  <a:srgbClr val="000000"/>
                </a:solidFill>
                <a:latin typeface="Times New Roman" pitchFamily="18" charset="0"/>
              </a:rPr>
              <a:t>about the behaviour </a:t>
            </a:r>
          </a:p>
          <a:p>
            <a:pPr algn="ctr" fontAlgn="base">
              <a:spcBef>
                <a:spcPct val="0"/>
              </a:spcBef>
              <a:spcAft>
                <a:spcPct val="0"/>
              </a:spcAft>
            </a:pPr>
            <a:r>
              <a:rPr lang="en-GB" sz="2000" b="1" i="1" dirty="0">
                <a:solidFill>
                  <a:srgbClr val="000000"/>
                </a:solidFill>
                <a:latin typeface="Times New Roman" pitchFamily="18" charset="0"/>
              </a:rPr>
              <a:t>of a colleague. What</a:t>
            </a:r>
          </a:p>
          <a:p>
            <a:pPr algn="ctr" fontAlgn="base">
              <a:spcBef>
                <a:spcPct val="0"/>
              </a:spcBef>
              <a:spcAft>
                <a:spcPct val="0"/>
              </a:spcAft>
            </a:pPr>
            <a:r>
              <a:rPr lang="en-GB" sz="2000" b="1" i="1" dirty="0">
                <a:solidFill>
                  <a:srgbClr val="000000"/>
                </a:solidFill>
                <a:latin typeface="Times New Roman" pitchFamily="18" charset="0"/>
              </a:rPr>
              <a:t> can I do?</a:t>
            </a:r>
          </a:p>
        </p:txBody>
      </p:sp>
      <p:sp>
        <p:nvSpPr>
          <p:cNvPr id="2055" name="Oval 6"/>
          <p:cNvSpPr>
            <a:spLocks noChangeArrowheads="1"/>
          </p:cNvSpPr>
          <p:nvPr/>
        </p:nvSpPr>
        <p:spPr bwMode="auto">
          <a:xfrm>
            <a:off x="397870" y="162720"/>
            <a:ext cx="2879725" cy="1489075"/>
          </a:xfrm>
          <a:prstGeom prst="ellipse">
            <a:avLst/>
          </a:prstGeom>
          <a:solidFill>
            <a:srgbClr val="CCFF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Do I have to close </a:t>
            </a:r>
          </a:p>
          <a:p>
            <a:pPr algn="ctr" fontAlgn="base">
              <a:spcBef>
                <a:spcPct val="0"/>
              </a:spcBef>
              <a:spcAft>
                <a:spcPct val="0"/>
              </a:spcAft>
            </a:pPr>
            <a:r>
              <a:rPr lang="en-GB" sz="2000" b="1" i="1" dirty="0">
                <a:solidFill>
                  <a:srgbClr val="000000"/>
                </a:solidFill>
                <a:latin typeface="Times New Roman" pitchFamily="18" charset="0"/>
              </a:rPr>
              <a:t>my </a:t>
            </a:r>
            <a:r>
              <a:rPr lang="en-GB" sz="2000" b="1" i="1" dirty="0" err="1">
                <a:solidFill>
                  <a:srgbClr val="000000"/>
                </a:solidFill>
                <a:latin typeface="Times New Roman" pitchFamily="18" charset="0"/>
              </a:rPr>
              <a:t>facebook</a:t>
            </a:r>
            <a:r>
              <a:rPr lang="en-GB" sz="2000" b="1" i="1" dirty="0">
                <a:solidFill>
                  <a:srgbClr val="000000"/>
                </a:solidFill>
                <a:latin typeface="Times New Roman" pitchFamily="18" charset="0"/>
              </a:rPr>
              <a:t> account</a:t>
            </a:r>
            <a:r>
              <a:rPr lang="en-GB" sz="2000" b="1" dirty="0">
                <a:solidFill>
                  <a:srgbClr val="000000"/>
                </a:solidFill>
                <a:latin typeface="Times New Roman" pitchFamily="18" charset="0"/>
              </a:rPr>
              <a:t>?</a:t>
            </a:r>
          </a:p>
        </p:txBody>
      </p:sp>
      <p:sp>
        <p:nvSpPr>
          <p:cNvPr id="2056" name="Oval 7"/>
          <p:cNvSpPr>
            <a:spLocks noChangeArrowheads="1"/>
          </p:cNvSpPr>
          <p:nvPr/>
        </p:nvSpPr>
        <p:spPr bwMode="auto">
          <a:xfrm>
            <a:off x="2987675" y="260350"/>
            <a:ext cx="2879725" cy="1489075"/>
          </a:xfrm>
          <a:prstGeom prst="ellipse">
            <a:avLst/>
          </a:prstGeom>
          <a:solidFill>
            <a:srgbClr val="FFFFCC"/>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Surely its not safe to </a:t>
            </a:r>
          </a:p>
          <a:p>
            <a:pPr algn="ctr" fontAlgn="base">
              <a:spcBef>
                <a:spcPct val="0"/>
              </a:spcBef>
              <a:spcAft>
                <a:spcPct val="0"/>
              </a:spcAft>
            </a:pPr>
            <a:r>
              <a:rPr lang="en-GB" sz="2000" b="1" i="1">
                <a:solidFill>
                  <a:srgbClr val="000000"/>
                </a:solidFill>
                <a:latin typeface="Times New Roman" pitchFamily="18" charset="0"/>
              </a:rPr>
              <a:t>teach pupils 1:1?</a:t>
            </a:r>
          </a:p>
        </p:txBody>
      </p:sp>
      <p:sp>
        <p:nvSpPr>
          <p:cNvPr id="2057" name="Oval 8"/>
          <p:cNvSpPr>
            <a:spLocks noChangeArrowheads="1"/>
          </p:cNvSpPr>
          <p:nvPr/>
        </p:nvSpPr>
        <p:spPr bwMode="auto">
          <a:xfrm>
            <a:off x="0" y="1557338"/>
            <a:ext cx="2879725" cy="1489075"/>
          </a:xfrm>
          <a:prstGeom prst="ellipse">
            <a:avLst/>
          </a:prstGeom>
          <a:solidFill>
            <a:srgbClr val="FFCC99"/>
          </a:solidFill>
          <a:ln w="9525">
            <a:solidFill>
              <a:schemeClr val="tx1"/>
            </a:solidFill>
            <a:round/>
            <a:headEnd/>
            <a:tailEnd/>
          </a:ln>
        </p:spPr>
        <p:txBody>
          <a:bodyPr wrap="none" anchor="ctr"/>
          <a:lstStyle/>
          <a:p>
            <a:pPr algn="ctr" fontAlgn="base">
              <a:spcAft>
                <a:spcPct val="0"/>
              </a:spcAft>
            </a:pPr>
            <a:r>
              <a:rPr lang="en-GB" sz="2000" b="1" i="1" dirty="0">
                <a:solidFill>
                  <a:srgbClr val="000000"/>
                </a:solidFill>
                <a:latin typeface="Times New Roman" pitchFamily="18" charset="0"/>
              </a:rPr>
              <a:t>A pupil has got a </a:t>
            </a:r>
          </a:p>
          <a:p>
            <a:pPr algn="ctr" fontAlgn="base">
              <a:spcAft>
                <a:spcPct val="0"/>
              </a:spcAft>
            </a:pPr>
            <a:r>
              <a:rPr lang="en-GB" sz="2000" b="1" i="1" dirty="0">
                <a:solidFill>
                  <a:srgbClr val="000000"/>
                </a:solidFill>
                <a:latin typeface="Times New Roman" pitchFamily="18" charset="0"/>
              </a:rPr>
              <a:t>crush on me. </a:t>
            </a:r>
          </a:p>
          <a:p>
            <a:pPr algn="ctr" fontAlgn="base">
              <a:spcBef>
                <a:spcPct val="0"/>
              </a:spcBef>
              <a:spcAft>
                <a:spcPct val="0"/>
              </a:spcAft>
            </a:pPr>
            <a:r>
              <a:rPr lang="en-GB" sz="2000" b="1" i="1" dirty="0">
                <a:solidFill>
                  <a:srgbClr val="000000"/>
                </a:solidFill>
                <a:latin typeface="Times New Roman" pitchFamily="18" charset="0"/>
              </a:rPr>
              <a:t>What should I do?</a:t>
            </a:r>
          </a:p>
        </p:txBody>
      </p:sp>
      <p:sp>
        <p:nvSpPr>
          <p:cNvPr id="2058" name="Oval 9"/>
          <p:cNvSpPr>
            <a:spLocks noChangeArrowheads="1"/>
          </p:cNvSpPr>
          <p:nvPr/>
        </p:nvSpPr>
        <p:spPr bwMode="auto">
          <a:xfrm>
            <a:off x="4714875" y="5047334"/>
            <a:ext cx="2879725" cy="1489075"/>
          </a:xfrm>
          <a:prstGeom prst="ellipse">
            <a:avLst/>
          </a:prstGeom>
          <a:solidFill>
            <a:srgbClr val="99FFCC"/>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Can I buy Easter </a:t>
            </a:r>
          </a:p>
          <a:p>
            <a:pPr algn="ctr" fontAlgn="base">
              <a:spcBef>
                <a:spcPct val="0"/>
              </a:spcBef>
              <a:spcAft>
                <a:spcPct val="0"/>
              </a:spcAft>
            </a:pPr>
            <a:r>
              <a:rPr lang="en-GB" sz="2000" b="1" i="1">
                <a:solidFill>
                  <a:srgbClr val="000000"/>
                </a:solidFill>
                <a:latin typeface="Times New Roman" pitchFamily="18" charset="0"/>
              </a:rPr>
              <a:t>  eggs for my </a:t>
            </a:r>
          </a:p>
          <a:p>
            <a:pPr algn="ctr" fontAlgn="base">
              <a:spcBef>
                <a:spcPct val="0"/>
              </a:spcBef>
              <a:spcAft>
                <a:spcPct val="0"/>
              </a:spcAft>
            </a:pPr>
            <a:r>
              <a:rPr lang="en-GB" sz="2000" b="1" i="1">
                <a:solidFill>
                  <a:srgbClr val="000000"/>
                </a:solidFill>
                <a:latin typeface="Times New Roman" pitchFamily="18" charset="0"/>
              </a:rPr>
              <a:t>class?</a:t>
            </a:r>
          </a:p>
        </p:txBody>
      </p:sp>
      <p:sp>
        <p:nvSpPr>
          <p:cNvPr id="2059" name="Oval 10"/>
          <p:cNvSpPr>
            <a:spLocks noChangeArrowheads="1"/>
          </p:cNvSpPr>
          <p:nvPr/>
        </p:nvSpPr>
        <p:spPr bwMode="auto">
          <a:xfrm>
            <a:off x="0" y="2852738"/>
            <a:ext cx="2879725" cy="1489075"/>
          </a:xfrm>
          <a:prstGeom prst="ellipse">
            <a:avLst/>
          </a:prstGeom>
          <a:solidFill>
            <a:srgbClr val="FFFF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apply sun </a:t>
            </a:r>
          </a:p>
          <a:p>
            <a:pPr algn="ctr" fontAlgn="base">
              <a:spcBef>
                <a:spcPct val="0"/>
              </a:spcBef>
              <a:spcAft>
                <a:spcPct val="0"/>
              </a:spcAft>
            </a:pPr>
            <a:r>
              <a:rPr lang="en-GB" sz="2000" b="1" i="1" dirty="0">
                <a:solidFill>
                  <a:srgbClr val="000000"/>
                </a:solidFill>
                <a:latin typeface="Times New Roman" pitchFamily="18" charset="0"/>
              </a:rPr>
              <a:t>cream/change </a:t>
            </a:r>
          </a:p>
          <a:p>
            <a:pPr algn="ctr" fontAlgn="base">
              <a:spcBef>
                <a:spcPct val="0"/>
              </a:spcBef>
              <a:spcAft>
                <a:spcPct val="0"/>
              </a:spcAft>
            </a:pPr>
            <a:r>
              <a:rPr lang="en-GB" sz="2000" b="1" i="1" dirty="0">
                <a:solidFill>
                  <a:srgbClr val="000000"/>
                </a:solidFill>
                <a:latin typeface="Times New Roman" pitchFamily="18" charset="0"/>
              </a:rPr>
              <a:t>children’s nappies</a:t>
            </a:r>
            <a:r>
              <a:rPr lang="en-GB" sz="2000" b="1" dirty="0">
                <a:solidFill>
                  <a:srgbClr val="000000"/>
                </a:solidFill>
                <a:latin typeface="Times New Roman" pitchFamily="18" charset="0"/>
              </a:rPr>
              <a:t>?</a:t>
            </a:r>
          </a:p>
        </p:txBody>
      </p:sp>
      <p:sp>
        <p:nvSpPr>
          <p:cNvPr id="2060" name="Oval 11"/>
          <p:cNvSpPr>
            <a:spLocks noChangeArrowheads="1"/>
          </p:cNvSpPr>
          <p:nvPr/>
        </p:nvSpPr>
        <p:spPr bwMode="auto">
          <a:xfrm>
            <a:off x="6264275" y="2852738"/>
            <a:ext cx="2879725" cy="1489075"/>
          </a:xfrm>
          <a:prstGeom prst="ellipse">
            <a:avLst/>
          </a:prstGeom>
          <a:solidFill>
            <a:srgbClr val="FFCCCC"/>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give</a:t>
            </a:r>
          </a:p>
          <a:p>
            <a:pPr algn="ctr" fontAlgn="base">
              <a:spcBef>
                <a:spcPct val="0"/>
              </a:spcBef>
              <a:spcAft>
                <a:spcPct val="0"/>
              </a:spcAft>
            </a:pPr>
            <a:r>
              <a:rPr lang="en-GB" sz="2000" b="1" i="1" dirty="0">
                <a:solidFill>
                  <a:srgbClr val="000000"/>
                </a:solidFill>
                <a:latin typeface="Times New Roman" pitchFamily="18" charset="0"/>
              </a:rPr>
              <a:t>a distressed child </a:t>
            </a:r>
          </a:p>
          <a:p>
            <a:pPr algn="ctr" fontAlgn="base">
              <a:spcBef>
                <a:spcPct val="0"/>
              </a:spcBef>
              <a:spcAft>
                <a:spcPct val="0"/>
              </a:spcAft>
            </a:pPr>
            <a:r>
              <a:rPr lang="en-GB" sz="2000" b="1" i="1" dirty="0">
                <a:solidFill>
                  <a:srgbClr val="000000"/>
                </a:solidFill>
                <a:latin typeface="Times New Roman" pitchFamily="18" charset="0"/>
              </a:rPr>
              <a:t>a hug?</a:t>
            </a:r>
            <a:r>
              <a:rPr lang="en-GB" sz="2400" dirty="0">
                <a:solidFill>
                  <a:srgbClr val="000000"/>
                </a:solidFill>
                <a:latin typeface="Times New Roman" pitchFamily="18" charset="0"/>
              </a:rPr>
              <a:t> </a:t>
            </a:r>
          </a:p>
        </p:txBody>
      </p:sp>
      <p:sp>
        <p:nvSpPr>
          <p:cNvPr id="2061" name="Oval 12"/>
          <p:cNvSpPr>
            <a:spLocks noChangeArrowheads="1"/>
          </p:cNvSpPr>
          <p:nvPr/>
        </p:nvSpPr>
        <p:spPr bwMode="auto">
          <a:xfrm>
            <a:off x="2333078" y="5014341"/>
            <a:ext cx="2879725" cy="1489075"/>
          </a:xfrm>
          <a:prstGeom prst="ellipse">
            <a:avLst/>
          </a:prstGeom>
          <a:solidFill>
            <a:srgbClr val="FFCCFF"/>
          </a:solidFill>
          <a:ln w="9525">
            <a:solidFill>
              <a:schemeClr val="tx1"/>
            </a:solidFill>
            <a:round/>
            <a:headEnd/>
            <a:tailEnd/>
          </a:ln>
        </p:spPr>
        <p:txBody>
          <a:bodyPr wrap="none" anchor="ctr"/>
          <a:lstStyle/>
          <a:p>
            <a:pPr algn="ctr" fontAlgn="base">
              <a:spcBef>
                <a:spcPct val="0"/>
              </a:spcBef>
              <a:spcAft>
                <a:spcPct val="0"/>
              </a:spcAft>
            </a:pPr>
            <a:r>
              <a:rPr lang="en-GB" sz="2000" b="1" i="1" dirty="0">
                <a:solidFill>
                  <a:srgbClr val="000000"/>
                </a:solidFill>
                <a:latin typeface="Times New Roman" pitchFamily="18" charset="0"/>
              </a:rPr>
              <a:t>Can I take a video </a:t>
            </a:r>
          </a:p>
          <a:p>
            <a:pPr algn="ctr" fontAlgn="base">
              <a:spcBef>
                <a:spcPct val="0"/>
              </a:spcBef>
              <a:spcAft>
                <a:spcPct val="0"/>
              </a:spcAft>
            </a:pPr>
            <a:r>
              <a:rPr lang="en-GB" sz="2000" b="1" i="1" dirty="0">
                <a:solidFill>
                  <a:srgbClr val="000000"/>
                </a:solidFill>
                <a:latin typeface="Times New Roman" pitchFamily="18" charset="0"/>
              </a:rPr>
              <a:t>of the school  </a:t>
            </a:r>
          </a:p>
          <a:p>
            <a:pPr algn="ctr" fontAlgn="base">
              <a:spcBef>
                <a:spcPct val="0"/>
              </a:spcBef>
              <a:spcAft>
                <a:spcPct val="0"/>
              </a:spcAft>
            </a:pPr>
            <a:r>
              <a:rPr lang="en-GB" sz="2000" b="1" i="1" dirty="0">
                <a:solidFill>
                  <a:srgbClr val="000000"/>
                </a:solidFill>
                <a:latin typeface="Times New Roman" pitchFamily="18" charset="0"/>
              </a:rPr>
              <a:t>residential trip?</a:t>
            </a:r>
            <a:endParaRPr lang="en-GB" sz="2400" dirty="0">
              <a:solidFill>
                <a:srgbClr val="000000"/>
              </a:solidFill>
              <a:latin typeface="Times New Roman" pitchFamily="18" charset="0"/>
            </a:endParaRPr>
          </a:p>
        </p:txBody>
      </p:sp>
      <p:sp>
        <p:nvSpPr>
          <p:cNvPr id="2062" name="Oval 13"/>
          <p:cNvSpPr>
            <a:spLocks noChangeArrowheads="1"/>
          </p:cNvSpPr>
          <p:nvPr/>
        </p:nvSpPr>
        <p:spPr bwMode="auto">
          <a:xfrm>
            <a:off x="6264275" y="4149725"/>
            <a:ext cx="2879725" cy="1489075"/>
          </a:xfrm>
          <a:prstGeom prst="ellipse">
            <a:avLst/>
          </a:prstGeom>
          <a:solidFill>
            <a:srgbClr val="CCFF99"/>
          </a:solidFill>
          <a:ln w="9525">
            <a:solidFill>
              <a:schemeClr val="tx1"/>
            </a:solidFill>
            <a:round/>
            <a:headEnd/>
            <a:tailEnd/>
          </a:ln>
        </p:spPr>
        <p:txBody>
          <a:bodyPr wrap="none" anchor="ctr"/>
          <a:lstStyle/>
          <a:p>
            <a:pPr algn="ctr" fontAlgn="base">
              <a:spcBef>
                <a:spcPct val="0"/>
              </a:spcBef>
              <a:spcAft>
                <a:spcPct val="0"/>
              </a:spcAft>
            </a:pPr>
            <a:r>
              <a:rPr lang="en-GB" sz="2000" b="1" i="1">
                <a:solidFill>
                  <a:srgbClr val="000000"/>
                </a:solidFill>
                <a:latin typeface="Times New Roman" pitchFamily="18" charset="0"/>
              </a:rPr>
              <a:t>A pupil has told me </a:t>
            </a:r>
          </a:p>
          <a:p>
            <a:pPr algn="ctr" fontAlgn="base">
              <a:spcBef>
                <a:spcPct val="0"/>
              </a:spcBef>
              <a:spcAft>
                <a:spcPct val="0"/>
              </a:spcAft>
            </a:pPr>
            <a:r>
              <a:rPr lang="en-GB" sz="2000" b="1" i="1">
                <a:solidFill>
                  <a:srgbClr val="000000"/>
                </a:solidFill>
                <a:latin typeface="Times New Roman" pitchFamily="18" charset="0"/>
              </a:rPr>
              <a:t>something very</a:t>
            </a:r>
          </a:p>
          <a:p>
            <a:pPr algn="ctr" fontAlgn="base">
              <a:spcBef>
                <a:spcPct val="0"/>
              </a:spcBef>
              <a:spcAft>
                <a:spcPct val="0"/>
              </a:spcAft>
            </a:pPr>
            <a:r>
              <a:rPr lang="en-GB" sz="2000" b="1" i="1">
                <a:solidFill>
                  <a:srgbClr val="000000"/>
                </a:solidFill>
                <a:latin typeface="Times New Roman" pitchFamily="18" charset="0"/>
              </a:rPr>
              <a:t> confidential, do I need </a:t>
            </a:r>
          </a:p>
          <a:p>
            <a:pPr algn="ctr" fontAlgn="base">
              <a:spcBef>
                <a:spcPct val="0"/>
              </a:spcBef>
              <a:spcAft>
                <a:spcPct val="0"/>
              </a:spcAft>
            </a:pPr>
            <a:r>
              <a:rPr lang="en-GB" sz="2000" b="1" i="1">
                <a:solidFill>
                  <a:srgbClr val="000000"/>
                </a:solidFill>
                <a:latin typeface="Times New Roman" pitchFamily="18" charset="0"/>
              </a:rPr>
              <a:t>to tell anyone?</a:t>
            </a:r>
          </a:p>
        </p:txBody>
      </p:sp>
      <p:graphicFrame>
        <p:nvGraphicFramePr>
          <p:cNvPr id="2050" name="Object 14"/>
          <p:cNvGraphicFramePr>
            <a:graphicFrameLocks noChangeAspect="1"/>
          </p:cNvGraphicFramePr>
          <p:nvPr>
            <p:extLst>
              <p:ext uri="{D42A27DB-BD31-4B8C-83A1-F6EECF244321}">
                <p14:modId xmlns:p14="http://schemas.microsoft.com/office/powerpoint/2010/main" val="50126692"/>
              </p:ext>
            </p:extLst>
          </p:nvPr>
        </p:nvGraphicFramePr>
        <p:xfrm>
          <a:off x="3313698" y="2060848"/>
          <a:ext cx="2263782" cy="2664569"/>
        </p:xfrm>
        <a:graphic>
          <a:graphicData uri="http://schemas.openxmlformats.org/presentationml/2006/ole">
            <mc:AlternateContent xmlns:mc="http://schemas.openxmlformats.org/markup-compatibility/2006">
              <mc:Choice xmlns:v="urn:schemas-microsoft-com:vml" Requires="v">
                <p:oleObj spid="_x0000_s4109" name="Clip" r:id="rId4" imgW="1857600" imgH="3995640" progId="MS_ClipArt_Gallery.2">
                  <p:embed/>
                </p:oleObj>
              </mc:Choice>
              <mc:Fallback>
                <p:oleObj name="Clip" r:id="rId4" imgW="1857600" imgH="39956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3698" y="2060848"/>
                        <a:ext cx="2263782" cy="2664569"/>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3913080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fade">
                                      <p:cBhvr>
                                        <p:cTn id="7" dur="1000">
                                          <p:stCondLst>
                                            <p:cond delay="0"/>
                                          </p:stCondLst>
                                        </p:cTn>
                                        <p:tgtEl>
                                          <p:spTgt spid="184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Guidance isn’t necessary </a:t>
            </a:r>
            <a:br>
              <a:rPr lang="en-GB" dirty="0">
                <a:solidFill>
                  <a:srgbClr val="61A375"/>
                </a:solidFill>
              </a:rPr>
            </a:br>
            <a:r>
              <a:rPr lang="en-GB" sz="2000" dirty="0">
                <a:solidFill>
                  <a:srgbClr val="61A375"/>
                </a:solidFill>
              </a:rPr>
              <a:t>said some people</a:t>
            </a:r>
            <a:endParaRPr lang="en-GB" dirty="0">
              <a:solidFill>
                <a:srgbClr val="61A375"/>
              </a:solidFill>
            </a:endParaRPr>
          </a:p>
        </p:txBody>
      </p:sp>
      <p:sp>
        <p:nvSpPr>
          <p:cNvPr id="14339" name="Rectangle 3"/>
          <p:cNvSpPr>
            <a:spLocks noGrp="1" noChangeArrowheads="1"/>
          </p:cNvSpPr>
          <p:nvPr>
            <p:ph idx="1"/>
          </p:nvPr>
        </p:nvSpPr>
        <p:spPr>
          <a:xfrm>
            <a:off x="189856" y="1556792"/>
            <a:ext cx="8496944" cy="647700"/>
          </a:xfrm>
        </p:spPr>
        <p:txBody>
          <a:bodyPr>
            <a:noAutofit/>
          </a:bodyPr>
          <a:lstStyle/>
          <a:p>
            <a:pPr marL="457200" indent="-457200">
              <a:spcBef>
                <a:spcPts val="600"/>
              </a:spcBef>
              <a:spcAft>
                <a:spcPts val="600"/>
              </a:spcAft>
            </a:pPr>
            <a:r>
              <a:rPr lang="en-GB" sz="2400" dirty="0"/>
              <a:t>Staff are bound by professional codes anyway</a:t>
            </a:r>
          </a:p>
          <a:p>
            <a:pPr marL="457200" indent="-457200">
              <a:spcBef>
                <a:spcPts val="600"/>
              </a:spcBef>
              <a:spcAft>
                <a:spcPts val="600"/>
              </a:spcAft>
            </a:pPr>
            <a:r>
              <a:rPr lang="en-GB" sz="2400" dirty="0"/>
              <a:t>It is not possible to legislate for every type of behaviour</a:t>
            </a:r>
          </a:p>
          <a:p>
            <a:pPr marL="457200" indent="-457200">
              <a:spcBef>
                <a:spcPts val="600"/>
              </a:spcBef>
              <a:spcAft>
                <a:spcPts val="600"/>
              </a:spcAft>
            </a:pPr>
            <a:r>
              <a:rPr lang="en-GB" sz="2400" dirty="0"/>
              <a:t>An explicit code would be too long and boring to read</a:t>
            </a:r>
          </a:p>
          <a:p>
            <a:pPr marL="457200" indent="-457200">
              <a:spcBef>
                <a:spcPts val="600"/>
              </a:spcBef>
              <a:spcAft>
                <a:spcPts val="600"/>
              </a:spcAft>
            </a:pPr>
            <a:r>
              <a:rPr lang="en-GB" sz="2400" dirty="0"/>
              <a:t>Role of management is to supervise professional behaviour</a:t>
            </a:r>
          </a:p>
          <a:p>
            <a:pPr marL="457200" indent="-457200">
              <a:spcBef>
                <a:spcPts val="600"/>
              </a:spcBef>
              <a:spcAft>
                <a:spcPts val="600"/>
              </a:spcAft>
            </a:pPr>
            <a:r>
              <a:rPr lang="en-GB" sz="2400" dirty="0"/>
              <a:t>People use ‘common sense’ to govern actions</a:t>
            </a:r>
            <a:endParaRPr lang="en-GB" sz="2400" dirty="0">
              <a:solidFill>
                <a:prstClr val="black"/>
              </a:solidFill>
            </a:endParaRP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20708601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Guidance is necessary </a:t>
            </a:r>
            <a:br>
              <a:rPr lang="en-GB" dirty="0">
                <a:solidFill>
                  <a:srgbClr val="61A375"/>
                </a:solidFill>
              </a:rPr>
            </a:br>
            <a:r>
              <a:rPr lang="en-GB" sz="2000" dirty="0">
                <a:solidFill>
                  <a:srgbClr val="61A375"/>
                </a:solidFill>
              </a:rPr>
              <a:t>said the majority</a:t>
            </a:r>
            <a:endParaRPr lang="en-GB" dirty="0">
              <a:solidFill>
                <a:srgbClr val="61A375"/>
              </a:solidFill>
            </a:endParaRPr>
          </a:p>
        </p:txBody>
      </p:sp>
      <p:sp>
        <p:nvSpPr>
          <p:cNvPr id="14339" name="Rectangle 3"/>
          <p:cNvSpPr>
            <a:spLocks noGrp="1" noChangeArrowheads="1"/>
          </p:cNvSpPr>
          <p:nvPr>
            <p:ph idx="1"/>
          </p:nvPr>
        </p:nvSpPr>
        <p:spPr>
          <a:xfrm>
            <a:off x="179512" y="1268760"/>
            <a:ext cx="8496944" cy="647700"/>
          </a:xfrm>
        </p:spPr>
        <p:txBody>
          <a:bodyPr>
            <a:noAutofit/>
          </a:bodyPr>
          <a:lstStyle/>
          <a:p>
            <a:pPr marL="285750" indent="-285750"/>
            <a:endParaRPr lang="en-GB" sz="2800" dirty="0">
              <a:solidFill>
                <a:prstClr val="black"/>
              </a:solidFill>
            </a:endParaRPr>
          </a:p>
          <a:p>
            <a:pPr marL="457200" indent="-457200">
              <a:lnSpc>
                <a:spcPct val="80000"/>
              </a:lnSpc>
              <a:spcBef>
                <a:spcPts val="600"/>
              </a:spcBef>
              <a:spcAft>
                <a:spcPts val="600"/>
              </a:spcAft>
            </a:pPr>
            <a:r>
              <a:rPr lang="en-GB" sz="2400" dirty="0"/>
              <a:t>Assists staff to work safely and professionally</a:t>
            </a:r>
          </a:p>
          <a:p>
            <a:pPr marL="457200" indent="-457200">
              <a:lnSpc>
                <a:spcPct val="80000"/>
              </a:lnSpc>
              <a:spcBef>
                <a:spcPts val="600"/>
              </a:spcBef>
              <a:spcAft>
                <a:spcPts val="600"/>
              </a:spcAft>
            </a:pPr>
            <a:r>
              <a:rPr lang="en-GB" sz="2400" dirty="0"/>
              <a:t>Reduces the burden of assumption</a:t>
            </a:r>
          </a:p>
          <a:p>
            <a:pPr marL="457200" indent="-457200">
              <a:lnSpc>
                <a:spcPct val="80000"/>
              </a:lnSpc>
              <a:spcBef>
                <a:spcPts val="600"/>
              </a:spcBef>
              <a:spcAft>
                <a:spcPts val="600"/>
              </a:spcAft>
            </a:pPr>
            <a:r>
              <a:rPr lang="en-GB" sz="2400" dirty="0"/>
              <a:t>Promotes transparency and minimises ‘grey’ areas</a:t>
            </a:r>
          </a:p>
          <a:p>
            <a:pPr marL="457200" indent="-457200">
              <a:lnSpc>
                <a:spcPct val="80000"/>
              </a:lnSpc>
              <a:spcBef>
                <a:spcPts val="600"/>
              </a:spcBef>
              <a:spcAft>
                <a:spcPts val="600"/>
              </a:spcAft>
            </a:pPr>
            <a:r>
              <a:rPr lang="en-GB" sz="2400" dirty="0"/>
              <a:t>Makes clear the implications of not working to code</a:t>
            </a:r>
          </a:p>
          <a:p>
            <a:pPr marL="457200" indent="-457200">
              <a:lnSpc>
                <a:spcPct val="80000"/>
              </a:lnSpc>
              <a:spcBef>
                <a:spcPts val="600"/>
              </a:spcBef>
              <a:spcAft>
                <a:spcPts val="600"/>
              </a:spcAft>
            </a:pPr>
            <a:r>
              <a:rPr lang="en-GB" sz="2400" dirty="0"/>
              <a:t>Makes clear to everyone what behaviour is expected and what is not acceptable  </a:t>
            </a:r>
          </a:p>
          <a:p>
            <a:pPr marL="457200" indent="-457200">
              <a:lnSpc>
                <a:spcPct val="80000"/>
              </a:lnSpc>
              <a:spcBef>
                <a:spcPts val="600"/>
              </a:spcBef>
              <a:spcAft>
                <a:spcPts val="600"/>
              </a:spcAft>
            </a:pPr>
            <a:r>
              <a:rPr lang="en-GB" sz="2400" dirty="0"/>
              <a:t>Clarifies responsibilities of both employer and employees</a:t>
            </a:r>
          </a:p>
          <a:p>
            <a:pPr eaLnBrk="1" hangingPunct="1">
              <a:lnSpc>
                <a:spcPct val="80000"/>
              </a:lnSpc>
              <a:buNone/>
            </a:pPr>
            <a:endParaRPr lang="en-GB" sz="2800" dirty="0">
              <a:cs typeface="Arial" pitchFamily="34" charset="0"/>
            </a:endParaRPr>
          </a:p>
        </p:txBody>
      </p:sp>
    </p:spTree>
    <p:extLst>
      <p:ext uri="{BB962C8B-B14F-4D97-AF65-F5344CB8AC3E}">
        <p14:creationId xmlns:p14="http://schemas.microsoft.com/office/powerpoint/2010/main" val="162582857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4761"/>
            <a:ext cx="8229600" cy="778098"/>
          </a:xfrm>
        </p:spPr>
        <p:txBody>
          <a:bodyPr>
            <a:normAutofit/>
          </a:bodyPr>
          <a:lstStyle/>
          <a:p>
            <a:pPr eaLnBrk="1" hangingPunct="1"/>
            <a:r>
              <a:rPr lang="en-GB" dirty="0">
                <a:solidFill>
                  <a:srgbClr val="61A375"/>
                </a:solidFill>
              </a:rPr>
              <a:t>Contents</a:t>
            </a:r>
          </a:p>
        </p:txBody>
      </p:sp>
      <p:sp>
        <p:nvSpPr>
          <p:cNvPr id="14339" name="Rectangle 3"/>
          <p:cNvSpPr>
            <a:spLocks noGrp="1" noChangeArrowheads="1"/>
          </p:cNvSpPr>
          <p:nvPr>
            <p:ph idx="1"/>
          </p:nvPr>
        </p:nvSpPr>
        <p:spPr>
          <a:xfrm>
            <a:off x="179512" y="975814"/>
            <a:ext cx="4392488" cy="647700"/>
          </a:xfrm>
        </p:spPr>
        <p:txBody>
          <a:bodyPr>
            <a:noAutofit/>
          </a:bodyPr>
          <a:lstStyle/>
          <a:p>
            <a:pPr>
              <a:lnSpc>
                <a:spcPct val="120000"/>
              </a:lnSpc>
            </a:pPr>
            <a:r>
              <a:rPr lang="en-GB" sz="1600" dirty="0">
                <a:latin typeface="Arial" charset="0"/>
              </a:rPr>
              <a:t>Underpinning principles	</a:t>
            </a:r>
            <a:r>
              <a:rPr lang="en-GB" sz="1600" i="1" dirty="0">
                <a:latin typeface="Arial" charset="0"/>
              </a:rPr>
              <a:t>	</a:t>
            </a:r>
          </a:p>
          <a:p>
            <a:pPr>
              <a:lnSpc>
                <a:spcPct val="120000"/>
              </a:lnSpc>
            </a:pPr>
            <a:r>
              <a:rPr lang="en-GB" sz="1600" dirty="0">
                <a:latin typeface="Arial" charset="0"/>
              </a:rPr>
              <a:t>Status of Document</a:t>
            </a:r>
          </a:p>
          <a:p>
            <a:pPr>
              <a:lnSpc>
                <a:spcPct val="120000"/>
              </a:lnSpc>
            </a:pPr>
            <a:r>
              <a:rPr lang="en-GB" sz="1600" dirty="0">
                <a:latin typeface="Arial" charset="0"/>
              </a:rPr>
              <a:t>Duty of Care 		</a:t>
            </a:r>
          </a:p>
          <a:p>
            <a:pPr>
              <a:lnSpc>
                <a:spcPct val="120000"/>
              </a:lnSpc>
            </a:pPr>
            <a:r>
              <a:rPr lang="en-GB" sz="1600" dirty="0">
                <a:latin typeface="Arial" charset="0"/>
              </a:rPr>
              <a:t>Exercise of Professional Judgement</a:t>
            </a:r>
          </a:p>
          <a:p>
            <a:pPr>
              <a:lnSpc>
                <a:spcPct val="120000"/>
              </a:lnSpc>
            </a:pPr>
            <a:r>
              <a:rPr lang="en-GB" sz="1600" dirty="0">
                <a:latin typeface="Arial" charset="0"/>
              </a:rPr>
              <a:t>Power and Positions of Trust</a:t>
            </a:r>
          </a:p>
          <a:p>
            <a:pPr>
              <a:lnSpc>
                <a:spcPct val="120000"/>
              </a:lnSpc>
            </a:pPr>
            <a:r>
              <a:rPr lang="en-GB" sz="1600" dirty="0">
                <a:latin typeface="Arial" charset="0"/>
              </a:rPr>
              <a:t>Confidentiality		</a:t>
            </a:r>
          </a:p>
          <a:p>
            <a:pPr>
              <a:lnSpc>
                <a:spcPct val="120000"/>
              </a:lnSpc>
            </a:pPr>
            <a:r>
              <a:rPr lang="en-GB" sz="1600" dirty="0">
                <a:latin typeface="Arial" charset="0"/>
              </a:rPr>
              <a:t>Propriety and  Behaviour</a:t>
            </a:r>
          </a:p>
          <a:p>
            <a:pPr>
              <a:lnSpc>
                <a:spcPct val="120000"/>
              </a:lnSpc>
            </a:pPr>
            <a:r>
              <a:rPr lang="en-GB" sz="1600" dirty="0">
                <a:latin typeface="Arial" charset="0"/>
              </a:rPr>
              <a:t>Dress and Appearance</a:t>
            </a:r>
          </a:p>
          <a:p>
            <a:pPr>
              <a:lnSpc>
                <a:spcPct val="120000"/>
              </a:lnSpc>
            </a:pPr>
            <a:r>
              <a:rPr lang="en-GB" sz="1600" dirty="0">
                <a:latin typeface="Arial" charset="0"/>
              </a:rPr>
              <a:t>Gifts 	</a:t>
            </a:r>
          </a:p>
          <a:p>
            <a:pPr>
              <a:lnSpc>
                <a:spcPct val="120000"/>
              </a:lnSpc>
            </a:pPr>
            <a:r>
              <a:rPr lang="en-GB" sz="1600" dirty="0">
                <a:latin typeface="Arial" charset="0"/>
              </a:rPr>
              <a:t>Infatuations</a:t>
            </a:r>
          </a:p>
          <a:p>
            <a:pPr>
              <a:lnSpc>
                <a:spcPct val="120000"/>
              </a:lnSpc>
            </a:pPr>
            <a:r>
              <a:rPr lang="en-GB" sz="1600" dirty="0">
                <a:latin typeface="Arial" charset="0"/>
              </a:rPr>
              <a:t>Social Contact	 </a:t>
            </a:r>
          </a:p>
          <a:p>
            <a:pPr>
              <a:lnSpc>
                <a:spcPct val="120000"/>
              </a:lnSpc>
            </a:pPr>
            <a:r>
              <a:rPr lang="en-GB" sz="1600" dirty="0">
                <a:latin typeface="Arial" charset="0"/>
              </a:rPr>
              <a:t>Physical Education and other Activities that require Physical Contact</a:t>
            </a:r>
          </a:p>
          <a:p>
            <a:pPr>
              <a:lnSpc>
                <a:spcPct val="120000"/>
              </a:lnSpc>
            </a:pPr>
            <a:r>
              <a:rPr lang="en-GB" sz="1600" dirty="0">
                <a:latin typeface="Arial" charset="0"/>
              </a:rPr>
              <a:t>Showers and Changing</a:t>
            </a:r>
          </a:p>
          <a:p>
            <a:pPr>
              <a:lnSpc>
                <a:spcPct val="120000"/>
              </a:lnSpc>
            </a:pPr>
            <a:r>
              <a:rPr lang="en-GB" sz="1600" dirty="0">
                <a:latin typeface="Arial" charset="0"/>
              </a:rPr>
              <a:t>Pupils in Distress</a:t>
            </a:r>
          </a:p>
        </p:txBody>
      </p:sp>
      <p:sp>
        <p:nvSpPr>
          <p:cNvPr id="4" name="Content Placeholder 4"/>
          <p:cNvSpPr txBox="1">
            <a:spLocks/>
          </p:cNvSpPr>
          <p:nvPr/>
        </p:nvSpPr>
        <p:spPr>
          <a:xfrm>
            <a:off x="4427984" y="975814"/>
            <a:ext cx="4104456" cy="529908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Behaviour Management</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Care, Control and Physical Intervention</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Sexual Contact with Young People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One to One situations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Overnight Supervision and Examinations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Transporting Children</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Education Visits and after School Clubs</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First Aid and Administration of Medicine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Intimate / personal care</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Curriculum</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Photography, Video, Creative Art</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lang="en-GB" sz="6400" dirty="0">
                <a:solidFill>
                  <a:sysClr val="windowText" lastClr="000000"/>
                </a:solidFill>
                <a:latin typeface="Arial" charset="0"/>
              </a:rPr>
              <a:t>Remote / virtual teaching</a:t>
            </a:r>
            <a:endPar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Whistleblowing</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lang="en-GB" sz="6400" dirty="0">
                <a:solidFill>
                  <a:sysClr val="windowText" lastClr="000000"/>
                </a:solidFill>
                <a:latin typeface="Arial" charset="0"/>
              </a:rPr>
              <a:t>Curriculum </a:t>
            </a:r>
            <a:endPar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GB" sz="6400" b="0" i="0" u="none" strike="noStrike" kern="1200" cap="none" spc="0" normalizeH="0" baseline="0" noProof="0" dirty="0">
                <a:ln>
                  <a:noFill/>
                </a:ln>
                <a:solidFill>
                  <a:sysClr val="windowText" lastClr="000000"/>
                </a:solidFill>
                <a:effectLst/>
                <a:uLnTx/>
                <a:uFillTx/>
                <a:latin typeface="Arial" charset="0"/>
                <a:ea typeface="+mn-ea"/>
                <a:cs typeface="+mn-cs"/>
              </a:rPr>
              <a:t>Sharing Concerns and Recording Incidents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50696880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GB" dirty="0">
                <a:solidFill>
                  <a:srgbClr val="61A375"/>
                </a:solidFill>
              </a:rPr>
              <a:t>Exercise: safe or unsafe?</a:t>
            </a:r>
          </a:p>
        </p:txBody>
      </p:sp>
      <p:sp>
        <p:nvSpPr>
          <p:cNvPr id="14339" name="Rectangle 3"/>
          <p:cNvSpPr>
            <a:spLocks noGrp="1" noChangeArrowheads="1"/>
          </p:cNvSpPr>
          <p:nvPr>
            <p:ph idx="1"/>
          </p:nvPr>
        </p:nvSpPr>
        <p:spPr>
          <a:xfrm>
            <a:off x="1043608" y="2309308"/>
            <a:ext cx="5904656" cy="647700"/>
          </a:xfrm>
        </p:spPr>
        <p:txBody>
          <a:bodyPr>
            <a:noAutofit/>
          </a:bodyPr>
          <a:lstStyle/>
          <a:p>
            <a:pPr algn="ctr">
              <a:lnSpc>
                <a:spcPct val="120000"/>
              </a:lnSpc>
              <a:buNone/>
            </a:pPr>
            <a:r>
              <a:rPr lang="en-GB" sz="2800" dirty="0">
                <a:latin typeface="Arial" panose="020B0604020202020204" pitchFamily="34" charset="0"/>
              </a:rPr>
              <a:t>Quiz: safe or unsafe? </a:t>
            </a:r>
            <a:endParaRPr lang="en-GB" sz="2800" dirty="0">
              <a:cs typeface="Arial"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9144" y="2708920"/>
            <a:ext cx="1878157" cy="1800440"/>
          </a:xfrm>
          <a:prstGeom prst="rect">
            <a:avLst/>
          </a:prstGeom>
        </p:spPr>
      </p:pic>
    </p:spTree>
    <p:extLst>
      <p:ext uri="{BB962C8B-B14F-4D97-AF65-F5344CB8AC3E}">
        <p14:creationId xmlns:p14="http://schemas.microsoft.com/office/powerpoint/2010/main" val="140249936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4641</TotalTime>
  <Words>2559</Words>
  <Application>Microsoft Office PowerPoint</Application>
  <PresentationFormat>On-screen Show (4:3)</PresentationFormat>
  <Paragraphs>315</Paragraphs>
  <Slides>30</Slides>
  <Notes>15</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30</vt:i4>
      </vt:variant>
    </vt:vector>
  </HeadingPairs>
  <TitlesOfParts>
    <vt:vector size="41" baseType="lpstr">
      <vt:lpstr>Allstar</vt:lpstr>
      <vt:lpstr>Arial</vt:lpstr>
      <vt:lpstr>Calibri</vt:lpstr>
      <vt:lpstr>Century Gothic</vt:lpstr>
      <vt:lpstr>Times New Roman</vt:lpstr>
      <vt:lpstr>Verdana</vt:lpstr>
      <vt:lpstr>Wingdings</vt:lpstr>
      <vt:lpstr>Office Theme</vt:lpstr>
      <vt:lpstr>Custom Design</vt:lpstr>
      <vt:lpstr>1_Custom Design</vt:lpstr>
      <vt:lpstr>Clip</vt:lpstr>
      <vt:lpstr>PowerPoint Presentation</vt:lpstr>
      <vt:lpstr>PowerPoint Presentation</vt:lpstr>
      <vt:lpstr>PowerPoint Presentation</vt:lpstr>
      <vt:lpstr>Why do allegations arise?</vt:lpstr>
      <vt:lpstr>PowerPoint Presentation</vt:lpstr>
      <vt:lpstr>Guidance isn’t necessary  said some people</vt:lpstr>
      <vt:lpstr>Guidance is necessary  said the majority</vt:lpstr>
      <vt:lpstr>Contents</vt:lpstr>
      <vt:lpstr>Exercise: safe or unsafe?</vt:lpstr>
      <vt:lpstr>PowerPoint Presentation</vt:lpstr>
      <vt:lpstr>Duty of care</vt:lpstr>
      <vt:lpstr>Underlying principles</vt:lpstr>
      <vt:lpstr>PowerPoint Presentation</vt:lpstr>
      <vt:lpstr>Management responsibilities</vt:lpstr>
      <vt:lpstr>Employee responsibilities</vt:lpstr>
      <vt:lpstr>PowerPoint Presentation</vt:lpstr>
      <vt:lpstr>PowerPoint Presentation</vt:lpstr>
      <vt:lpstr>PowerPoint Presentation</vt:lpstr>
      <vt:lpstr>PowerPoint Presentation</vt:lpstr>
      <vt:lpstr>PowerPoint Presentation</vt:lpstr>
      <vt:lpstr>PowerPoint Presentation</vt:lpstr>
      <vt:lpstr>Discussion – creating an open culture</vt:lpstr>
      <vt:lpstr>Disclosing potential issues </vt:lpstr>
      <vt:lpstr>Whistleblowing</vt:lpstr>
      <vt:lpstr>What stops people?</vt:lpstr>
      <vt:lpstr>How?</vt:lpstr>
      <vt:lpstr>Checklist for individuals*</vt:lpstr>
      <vt:lpstr>  </vt:lpstr>
      <vt:lpstr>Always ….. </vt:lpstr>
      <vt:lpstr>The Safer Recruitment Consortium ©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Denis</dc:creator>
  <cp:lastModifiedBy>Jane Lake</cp:lastModifiedBy>
  <cp:revision>90</cp:revision>
  <dcterms:created xsi:type="dcterms:W3CDTF">2014-08-19T12:00:36Z</dcterms:created>
  <dcterms:modified xsi:type="dcterms:W3CDTF">2022-05-24T13:46:09Z</dcterms:modified>
</cp:coreProperties>
</file>