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27"/>
  </p:notesMasterIdLst>
  <p:sldIdLst>
    <p:sldId id="256" r:id="rId3"/>
    <p:sldId id="518" r:id="rId4"/>
    <p:sldId id="259" r:id="rId5"/>
    <p:sldId id="269" r:id="rId6"/>
    <p:sldId id="352" r:id="rId7"/>
    <p:sldId id="354" r:id="rId8"/>
    <p:sldId id="516" r:id="rId9"/>
    <p:sldId id="355" r:id="rId10"/>
    <p:sldId id="359" r:id="rId11"/>
    <p:sldId id="360" r:id="rId12"/>
    <p:sldId id="361" r:id="rId13"/>
    <p:sldId id="353" r:id="rId14"/>
    <p:sldId id="356" r:id="rId15"/>
    <p:sldId id="357" r:id="rId16"/>
    <p:sldId id="358" r:id="rId17"/>
    <p:sldId id="263" r:id="rId18"/>
    <p:sldId id="514" r:id="rId19"/>
    <p:sldId id="271" r:id="rId20"/>
    <p:sldId id="515" r:id="rId21"/>
    <p:sldId id="510" r:id="rId22"/>
    <p:sldId id="511" r:id="rId23"/>
    <p:sldId id="512" r:id="rId24"/>
    <p:sldId id="513" r:id="rId25"/>
    <p:sldId id="517" r:id="rId2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799E016-9ECC-4F6E-ABFF-65071D2AE71E}" v="6" dt="2022-04-24T15:27:52.76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79" d="100"/>
          <a:sy n="79" d="100"/>
        </p:scale>
        <p:origin x="85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microsoft.com/office/2015/10/relationships/revisionInfo" Target="revisionInfo.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notesMaster" Target="notesMasters/notesMaster1.xml"/><Relationship Id="rId30"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B08E3DA-2727-46FA-A2CC-545F3983BCA4}" type="doc">
      <dgm:prSet loTypeId="urn:microsoft.com/office/officeart/2005/8/layout/vList2" loCatId="list" qsTypeId="urn:microsoft.com/office/officeart/2005/8/quickstyle/simple4" qsCatId="simple" csTypeId="urn:microsoft.com/office/officeart/2005/8/colors/colorful5" csCatId="colorful" phldr="1"/>
      <dgm:spPr/>
      <dgm:t>
        <a:bodyPr/>
        <a:lstStyle/>
        <a:p>
          <a:endParaRPr lang="en-US"/>
        </a:p>
      </dgm:t>
    </dgm:pt>
    <dgm:pt modelId="{DE5FD1C1-E2DB-4291-82E9-8B3284322E51}">
      <dgm:prSet/>
      <dgm:spPr/>
      <dgm:t>
        <a:bodyPr/>
        <a:lstStyle/>
        <a:p>
          <a:r>
            <a:rPr lang="en-GB" dirty="0"/>
            <a:t>22.4.22 rounded data</a:t>
          </a:r>
          <a:endParaRPr lang="en-US" dirty="0"/>
        </a:p>
      </dgm:t>
    </dgm:pt>
    <dgm:pt modelId="{3818174E-A831-49F7-8A7B-86B79A226230}" type="parTrans" cxnId="{B03CDD86-AC90-4BD8-B8D8-1E47D2637D98}">
      <dgm:prSet/>
      <dgm:spPr/>
      <dgm:t>
        <a:bodyPr/>
        <a:lstStyle/>
        <a:p>
          <a:endParaRPr lang="en-US"/>
        </a:p>
      </dgm:t>
    </dgm:pt>
    <dgm:pt modelId="{0208A939-093F-48DD-BC81-D3071B73818D}" type="sibTrans" cxnId="{B03CDD86-AC90-4BD8-B8D8-1E47D2637D98}">
      <dgm:prSet/>
      <dgm:spPr/>
      <dgm:t>
        <a:bodyPr/>
        <a:lstStyle/>
        <a:p>
          <a:endParaRPr lang="en-US"/>
        </a:p>
      </dgm:t>
    </dgm:pt>
    <dgm:pt modelId="{F861E2FE-D39F-43CF-8C7D-B7BE47D0B0A8}">
      <dgm:prSet/>
      <dgm:spPr/>
      <dgm:t>
        <a:bodyPr/>
        <a:lstStyle/>
        <a:p>
          <a:r>
            <a:rPr lang="en-GB" dirty="0"/>
            <a:t>R rate England – 0.9-1.1</a:t>
          </a:r>
          <a:endParaRPr lang="en-US" dirty="0"/>
        </a:p>
      </dgm:t>
    </dgm:pt>
    <dgm:pt modelId="{A013AA3A-DBCF-4025-8EF1-688D63A1DA22}" type="parTrans" cxnId="{67060966-9925-4BF4-9869-47013DAD59E9}">
      <dgm:prSet/>
      <dgm:spPr/>
      <dgm:t>
        <a:bodyPr/>
        <a:lstStyle/>
        <a:p>
          <a:endParaRPr lang="en-US"/>
        </a:p>
      </dgm:t>
    </dgm:pt>
    <dgm:pt modelId="{3F4F8F4C-D207-47A1-BA4F-E97A22C64C50}" type="sibTrans" cxnId="{67060966-9925-4BF4-9869-47013DAD59E9}">
      <dgm:prSet/>
      <dgm:spPr/>
      <dgm:t>
        <a:bodyPr/>
        <a:lstStyle/>
        <a:p>
          <a:endParaRPr lang="en-US"/>
        </a:p>
      </dgm:t>
    </dgm:pt>
    <dgm:pt modelId="{4E7E4D81-5EB8-43D1-BC08-1C38379BBE20}">
      <dgm:prSet/>
      <dgm:spPr/>
      <dgm:t>
        <a:bodyPr/>
        <a:lstStyle/>
        <a:p>
          <a:r>
            <a:rPr lang="en-GB" dirty="0"/>
            <a:t>R rate variations in England  0.8-1.1</a:t>
          </a:r>
          <a:endParaRPr lang="en-US" dirty="0"/>
        </a:p>
      </dgm:t>
    </dgm:pt>
    <dgm:pt modelId="{E3C6DFB0-6404-4412-8155-C11D69117F2C}" type="parTrans" cxnId="{D6FF9C6A-4305-4E0F-9A72-749D4194871A}">
      <dgm:prSet/>
      <dgm:spPr/>
      <dgm:t>
        <a:bodyPr/>
        <a:lstStyle/>
        <a:p>
          <a:endParaRPr lang="en-US"/>
        </a:p>
      </dgm:t>
    </dgm:pt>
    <dgm:pt modelId="{A8A18801-30A0-4415-BB45-F9C0BDA932F8}" type="sibTrans" cxnId="{D6FF9C6A-4305-4E0F-9A72-749D4194871A}">
      <dgm:prSet/>
      <dgm:spPr/>
      <dgm:t>
        <a:bodyPr/>
        <a:lstStyle/>
        <a:p>
          <a:endParaRPr lang="en-US"/>
        </a:p>
      </dgm:t>
    </dgm:pt>
    <dgm:pt modelId="{05187741-B001-4CE1-BC7A-684BFCA02E6C}">
      <dgm:prSet/>
      <dgm:spPr/>
      <dgm:t>
        <a:bodyPr/>
        <a:lstStyle/>
        <a:p>
          <a:r>
            <a:rPr lang="en-GB" dirty="0"/>
            <a:t>86.4% both vaccines – 12+ years</a:t>
          </a:r>
          <a:endParaRPr lang="en-US" dirty="0"/>
        </a:p>
      </dgm:t>
    </dgm:pt>
    <dgm:pt modelId="{2065C68F-2A71-47DC-A63B-0043BD9739B3}" type="parTrans" cxnId="{B335BBDD-384C-4781-BE4A-F45DE320ABE9}">
      <dgm:prSet/>
      <dgm:spPr/>
      <dgm:t>
        <a:bodyPr/>
        <a:lstStyle/>
        <a:p>
          <a:endParaRPr lang="en-US"/>
        </a:p>
      </dgm:t>
    </dgm:pt>
    <dgm:pt modelId="{447F4211-324C-43E1-BDF7-5A91B3198BB0}" type="sibTrans" cxnId="{B335BBDD-384C-4781-BE4A-F45DE320ABE9}">
      <dgm:prSet/>
      <dgm:spPr/>
      <dgm:t>
        <a:bodyPr/>
        <a:lstStyle/>
        <a:p>
          <a:endParaRPr lang="en-US"/>
        </a:p>
      </dgm:t>
    </dgm:pt>
    <dgm:pt modelId="{06C38ADB-D232-4E24-895C-7E82F4F50B43}">
      <dgm:prSet/>
      <dgm:spPr/>
      <dgm:t>
        <a:bodyPr/>
        <a:lstStyle/>
        <a:p>
          <a:r>
            <a:rPr lang="en-GB" dirty="0"/>
            <a:t>68% eligible had their booster or third dose</a:t>
          </a:r>
          <a:endParaRPr lang="en-US" dirty="0"/>
        </a:p>
      </dgm:t>
    </dgm:pt>
    <dgm:pt modelId="{5BCB3F56-4877-4FE1-9907-F09CF731243E}" type="parTrans" cxnId="{07B8AA42-BC55-43B2-81D7-AD85C7FA8EFC}">
      <dgm:prSet/>
      <dgm:spPr/>
      <dgm:t>
        <a:bodyPr/>
        <a:lstStyle/>
        <a:p>
          <a:endParaRPr lang="en-US"/>
        </a:p>
      </dgm:t>
    </dgm:pt>
    <dgm:pt modelId="{75C402D9-327F-44C4-9198-AC11C00CBCD8}" type="sibTrans" cxnId="{07B8AA42-BC55-43B2-81D7-AD85C7FA8EFC}">
      <dgm:prSet/>
      <dgm:spPr/>
      <dgm:t>
        <a:bodyPr/>
        <a:lstStyle/>
        <a:p>
          <a:endParaRPr lang="en-US"/>
        </a:p>
      </dgm:t>
    </dgm:pt>
    <dgm:pt modelId="{E27BF449-4215-466A-A88E-7C3040ADA108}">
      <dgm:prSet/>
      <dgm:spPr/>
      <dgm:t>
        <a:bodyPr/>
        <a:lstStyle/>
        <a:p>
          <a:r>
            <a:rPr lang="en-GB" dirty="0"/>
            <a:t>185,625 positive cases – 7 day rolling total </a:t>
          </a:r>
          <a:endParaRPr lang="en-US" dirty="0"/>
        </a:p>
      </dgm:t>
    </dgm:pt>
    <dgm:pt modelId="{7580A806-1D98-4119-B662-CEF7A5E35711}" type="parTrans" cxnId="{0DB5BD91-F656-4665-A396-FEAE5076F2DC}">
      <dgm:prSet/>
      <dgm:spPr/>
      <dgm:t>
        <a:bodyPr/>
        <a:lstStyle/>
        <a:p>
          <a:endParaRPr lang="en-US"/>
        </a:p>
      </dgm:t>
    </dgm:pt>
    <dgm:pt modelId="{68D3DD51-3F27-4472-9C45-BF6E5825752E}" type="sibTrans" cxnId="{0DB5BD91-F656-4665-A396-FEAE5076F2DC}">
      <dgm:prSet/>
      <dgm:spPr/>
      <dgm:t>
        <a:bodyPr/>
        <a:lstStyle/>
        <a:p>
          <a:endParaRPr lang="en-US"/>
        </a:p>
      </dgm:t>
    </dgm:pt>
    <dgm:pt modelId="{78761358-E6D0-4AC7-B84A-F66D8EC3D19E}">
      <dgm:prSet/>
      <dgm:spPr/>
      <dgm:t>
        <a:bodyPr/>
        <a:lstStyle/>
        <a:p>
          <a:r>
            <a:rPr lang="en-GB" dirty="0"/>
            <a:t>Approx.13,752 admissions – 7 day rolling total </a:t>
          </a:r>
          <a:endParaRPr lang="en-US" dirty="0"/>
        </a:p>
      </dgm:t>
    </dgm:pt>
    <dgm:pt modelId="{4A08275C-D1EB-4E60-B9EA-461A75F501CA}" type="parTrans" cxnId="{AFDF4FC5-0B9E-4DFC-B4BC-78E5EDC68D39}">
      <dgm:prSet/>
      <dgm:spPr/>
      <dgm:t>
        <a:bodyPr/>
        <a:lstStyle/>
        <a:p>
          <a:endParaRPr lang="en-US"/>
        </a:p>
      </dgm:t>
    </dgm:pt>
    <dgm:pt modelId="{6EAD573E-5C2E-4398-AA81-1E08F52CD137}" type="sibTrans" cxnId="{AFDF4FC5-0B9E-4DFC-B4BC-78E5EDC68D39}">
      <dgm:prSet/>
      <dgm:spPr/>
      <dgm:t>
        <a:bodyPr/>
        <a:lstStyle/>
        <a:p>
          <a:endParaRPr lang="en-US"/>
        </a:p>
      </dgm:t>
    </dgm:pt>
    <dgm:pt modelId="{A752107F-399C-48AA-93FF-4EE794CC0CBA}">
      <dgm:prSet/>
      <dgm:spPr/>
      <dgm:t>
        <a:bodyPr/>
        <a:lstStyle/>
        <a:p>
          <a:r>
            <a:rPr lang="en-US" dirty="0"/>
            <a:t>1956 deaths – 7 day rolling total</a:t>
          </a:r>
        </a:p>
      </dgm:t>
    </dgm:pt>
    <dgm:pt modelId="{4D8C8572-A7C9-4FD6-A579-7CA18431BB84}" type="sibTrans" cxnId="{684C9650-AED8-4F8F-BB7C-F88BB6DAEB64}">
      <dgm:prSet/>
      <dgm:spPr/>
      <dgm:t>
        <a:bodyPr/>
        <a:lstStyle/>
        <a:p>
          <a:endParaRPr lang="en-US"/>
        </a:p>
      </dgm:t>
    </dgm:pt>
    <dgm:pt modelId="{F1C1118A-CE19-4098-B5BB-44A779FDC040}" type="parTrans" cxnId="{684C9650-AED8-4F8F-BB7C-F88BB6DAEB64}">
      <dgm:prSet/>
      <dgm:spPr/>
      <dgm:t>
        <a:bodyPr/>
        <a:lstStyle/>
        <a:p>
          <a:endParaRPr lang="en-US"/>
        </a:p>
      </dgm:t>
    </dgm:pt>
    <dgm:pt modelId="{CD29C812-C809-429F-8E10-6DB0D5761C9A}" type="pres">
      <dgm:prSet presAssocID="{CB08E3DA-2727-46FA-A2CC-545F3983BCA4}" presName="linear" presStyleCnt="0">
        <dgm:presLayoutVars>
          <dgm:animLvl val="lvl"/>
          <dgm:resizeHandles val="exact"/>
        </dgm:presLayoutVars>
      </dgm:prSet>
      <dgm:spPr/>
    </dgm:pt>
    <dgm:pt modelId="{04772D1F-C128-47C4-A1CA-C5C2B15C8DC1}" type="pres">
      <dgm:prSet presAssocID="{DE5FD1C1-E2DB-4291-82E9-8B3284322E51}" presName="parentText" presStyleLbl="node1" presStyleIdx="0" presStyleCnt="8">
        <dgm:presLayoutVars>
          <dgm:chMax val="0"/>
          <dgm:bulletEnabled val="1"/>
        </dgm:presLayoutVars>
      </dgm:prSet>
      <dgm:spPr/>
    </dgm:pt>
    <dgm:pt modelId="{65EA6ED9-55FF-4337-8CE4-F7CD1B892620}" type="pres">
      <dgm:prSet presAssocID="{0208A939-093F-48DD-BC81-D3071B73818D}" presName="spacer" presStyleCnt="0"/>
      <dgm:spPr/>
    </dgm:pt>
    <dgm:pt modelId="{002C8B76-B990-46C2-A0A4-DDAD2601BF2F}" type="pres">
      <dgm:prSet presAssocID="{F861E2FE-D39F-43CF-8C7D-B7BE47D0B0A8}" presName="parentText" presStyleLbl="node1" presStyleIdx="1" presStyleCnt="8">
        <dgm:presLayoutVars>
          <dgm:chMax val="0"/>
          <dgm:bulletEnabled val="1"/>
        </dgm:presLayoutVars>
      </dgm:prSet>
      <dgm:spPr/>
    </dgm:pt>
    <dgm:pt modelId="{E4D92B3E-9732-41AA-8303-A304360B54E1}" type="pres">
      <dgm:prSet presAssocID="{3F4F8F4C-D207-47A1-BA4F-E97A22C64C50}" presName="spacer" presStyleCnt="0"/>
      <dgm:spPr/>
    </dgm:pt>
    <dgm:pt modelId="{75EF54F8-E1AC-4F26-B509-393AE5CD3E37}" type="pres">
      <dgm:prSet presAssocID="{4E7E4D81-5EB8-43D1-BC08-1C38379BBE20}" presName="parentText" presStyleLbl="node1" presStyleIdx="2" presStyleCnt="8">
        <dgm:presLayoutVars>
          <dgm:chMax val="0"/>
          <dgm:bulletEnabled val="1"/>
        </dgm:presLayoutVars>
      </dgm:prSet>
      <dgm:spPr/>
    </dgm:pt>
    <dgm:pt modelId="{906429A9-C883-4BE0-84B9-9CF74A7227CD}" type="pres">
      <dgm:prSet presAssocID="{A8A18801-30A0-4415-BB45-F9C0BDA932F8}" presName="spacer" presStyleCnt="0"/>
      <dgm:spPr/>
    </dgm:pt>
    <dgm:pt modelId="{0B2FD06C-B2ED-4D0B-9966-B0B9CE3FFABD}" type="pres">
      <dgm:prSet presAssocID="{05187741-B001-4CE1-BC7A-684BFCA02E6C}" presName="parentText" presStyleLbl="node1" presStyleIdx="3" presStyleCnt="8">
        <dgm:presLayoutVars>
          <dgm:chMax val="0"/>
          <dgm:bulletEnabled val="1"/>
        </dgm:presLayoutVars>
      </dgm:prSet>
      <dgm:spPr/>
    </dgm:pt>
    <dgm:pt modelId="{906238F4-C22C-4709-B82D-D408055BF245}" type="pres">
      <dgm:prSet presAssocID="{447F4211-324C-43E1-BDF7-5A91B3198BB0}" presName="spacer" presStyleCnt="0"/>
      <dgm:spPr/>
    </dgm:pt>
    <dgm:pt modelId="{6E7CEEF4-5002-4CD6-AB23-401909D3E035}" type="pres">
      <dgm:prSet presAssocID="{06C38ADB-D232-4E24-895C-7E82F4F50B43}" presName="parentText" presStyleLbl="node1" presStyleIdx="4" presStyleCnt="8">
        <dgm:presLayoutVars>
          <dgm:chMax val="0"/>
          <dgm:bulletEnabled val="1"/>
        </dgm:presLayoutVars>
      </dgm:prSet>
      <dgm:spPr/>
    </dgm:pt>
    <dgm:pt modelId="{065C681B-B434-4F93-8F26-88CE6F963378}" type="pres">
      <dgm:prSet presAssocID="{75C402D9-327F-44C4-9198-AC11C00CBCD8}" presName="spacer" presStyleCnt="0"/>
      <dgm:spPr/>
    </dgm:pt>
    <dgm:pt modelId="{0CFBC21E-63FD-4B94-AD58-C5306F80095A}" type="pres">
      <dgm:prSet presAssocID="{E27BF449-4215-466A-A88E-7C3040ADA108}" presName="parentText" presStyleLbl="node1" presStyleIdx="5" presStyleCnt="8">
        <dgm:presLayoutVars>
          <dgm:chMax val="0"/>
          <dgm:bulletEnabled val="1"/>
        </dgm:presLayoutVars>
      </dgm:prSet>
      <dgm:spPr/>
    </dgm:pt>
    <dgm:pt modelId="{7EBC4E8A-6A74-4A07-8710-111DB1339B99}" type="pres">
      <dgm:prSet presAssocID="{68D3DD51-3F27-4472-9C45-BF6E5825752E}" presName="spacer" presStyleCnt="0"/>
      <dgm:spPr/>
    </dgm:pt>
    <dgm:pt modelId="{F750667C-BB27-4AF6-A73A-D6D1C516BB32}" type="pres">
      <dgm:prSet presAssocID="{A752107F-399C-48AA-93FF-4EE794CC0CBA}" presName="parentText" presStyleLbl="node1" presStyleIdx="6" presStyleCnt="8" custLinFactNeighborX="-638" custLinFactNeighborY="27347">
        <dgm:presLayoutVars>
          <dgm:chMax val="0"/>
          <dgm:bulletEnabled val="1"/>
        </dgm:presLayoutVars>
      </dgm:prSet>
      <dgm:spPr/>
    </dgm:pt>
    <dgm:pt modelId="{36BE5D53-CF89-4739-B6E6-CB854DBF045C}" type="pres">
      <dgm:prSet presAssocID="{4D8C8572-A7C9-4FD6-A579-7CA18431BB84}" presName="spacer" presStyleCnt="0"/>
      <dgm:spPr/>
    </dgm:pt>
    <dgm:pt modelId="{A869EF0B-2308-43B4-B0BD-BCC7EC482E25}" type="pres">
      <dgm:prSet presAssocID="{78761358-E6D0-4AC7-B84A-F66D8EC3D19E}" presName="parentText" presStyleLbl="node1" presStyleIdx="7" presStyleCnt="8">
        <dgm:presLayoutVars>
          <dgm:chMax val="0"/>
          <dgm:bulletEnabled val="1"/>
        </dgm:presLayoutVars>
      </dgm:prSet>
      <dgm:spPr/>
    </dgm:pt>
  </dgm:ptLst>
  <dgm:cxnLst>
    <dgm:cxn modelId="{982A6716-F1D1-4E9C-9D78-78AF53F8758C}" type="presOf" srcId="{78761358-E6D0-4AC7-B84A-F66D8EC3D19E}" destId="{A869EF0B-2308-43B4-B0BD-BCC7EC482E25}" srcOrd="0" destOrd="0" presId="urn:microsoft.com/office/officeart/2005/8/layout/vList2"/>
    <dgm:cxn modelId="{66DB6317-F777-4177-84BF-A38F2BB42357}" type="presOf" srcId="{A752107F-399C-48AA-93FF-4EE794CC0CBA}" destId="{F750667C-BB27-4AF6-A73A-D6D1C516BB32}" srcOrd="0" destOrd="0" presId="urn:microsoft.com/office/officeart/2005/8/layout/vList2"/>
    <dgm:cxn modelId="{07B8AA42-BC55-43B2-81D7-AD85C7FA8EFC}" srcId="{CB08E3DA-2727-46FA-A2CC-545F3983BCA4}" destId="{06C38ADB-D232-4E24-895C-7E82F4F50B43}" srcOrd="4" destOrd="0" parTransId="{5BCB3F56-4877-4FE1-9907-F09CF731243E}" sibTransId="{75C402D9-327F-44C4-9198-AC11C00CBCD8}"/>
    <dgm:cxn modelId="{CDBDF164-9E2A-45B7-BBE1-3F0480B3AB50}" type="presOf" srcId="{05187741-B001-4CE1-BC7A-684BFCA02E6C}" destId="{0B2FD06C-B2ED-4D0B-9966-B0B9CE3FFABD}" srcOrd="0" destOrd="0" presId="urn:microsoft.com/office/officeart/2005/8/layout/vList2"/>
    <dgm:cxn modelId="{67060966-9925-4BF4-9869-47013DAD59E9}" srcId="{CB08E3DA-2727-46FA-A2CC-545F3983BCA4}" destId="{F861E2FE-D39F-43CF-8C7D-B7BE47D0B0A8}" srcOrd="1" destOrd="0" parTransId="{A013AA3A-DBCF-4025-8EF1-688D63A1DA22}" sibTransId="{3F4F8F4C-D207-47A1-BA4F-E97A22C64C50}"/>
    <dgm:cxn modelId="{9F38C647-B5A2-4718-BE96-A511A71D5071}" type="presOf" srcId="{06C38ADB-D232-4E24-895C-7E82F4F50B43}" destId="{6E7CEEF4-5002-4CD6-AB23-401909D3E035}" srcOrd="0" destOrd="0" presId="urn:microsoft.com/office/officeart/2005/8/layout/vList2"/>
    <dgm:cxn modelId="{2C15776A-49ED-4074-9C10-FD3C1A180E66}" type="presOf" srcId="{4E7E4D81-5EB8-43D1-BC08-1C38379BBE20}" destId="{75EF54F8-E1AC-4F26-B509-393AE5CD3E37}" srcOrd="0" destOrd="0" presId="urn:microsoft.com/office/officeart/2005/8/layout/vList2"/>
    <dgm:cxn modelId="{D6FF9C6A-4305-4E0F-9A72-749D4194871A}" srcId="{CB08E3DA-2727-46FA-A2CC-545F3983BCA4}" destId="{4E7E4D81-5EB8-43D1-BC08-1C38379BBE20}" srcOrd="2" destOrd="0" parTransId="{E3C6DFB0-6404-4412-8155-C11D69117F2C}" sibTransId="{A8A18801-30A0-4415-BB45-F9C0BDA932F8}"/>
    <dgm:cxn modelId="{EAF76250-88E7-4AC5-B0C3-3BBEC210536E}" type="presOf" srcId="{DE5FD1C1-E2DB-4291-82E9-8B3284322E51}" destId="{04772D1F-C128-47C4-A1CA-C5C2B15C8DC1}" srcOrd="0" destOrd="0" presId="urn:microsoft.com/office/officeart/2005/8/layout/vList2"/>
    <dgm:cxn modelId="{684C9650-AED8-4F8F-BB7C-F88BB6DAEB64}" srcId="{CB08E3DA-2727-46FA-A2CC-545F3983BCA4}" destId="{A752107F-399C-48AA-93FF-4EE794CC0CBA}" srcOrd="6" destOrd="0" parTransId="{F1C1118A-CE19-4098-B5BB-44A779FDC040}" sibTransId="{4D8C8572-A7C9-4FD6-A579-7CA18431BB84}"/>
    <dgm:cxn modelId="{6C6FF672-E4BD-4485-9C71-53456663BD6D}" type="presOf" srcId="{F861E2FE-D39F-43CF-8C7D-B7BE47D0B0A8}" destId="{002C8B76-B990-46C2-A0A4-DDAD2601BF2F}" srcOrd="0" destOrd="0" presId="urn:microsoft.com/office/officeart/2005/8/layout/vList2"/>
    <dgm:cxn modelId="{B03CDD86-AC90-4BD8-B8D8-1E47D2637D98}" srcId="{CB08E3DA-2727-46FA-A2CC-545F3983BCA4}" destId="{DE5FD1C1-E2DB-4291-82E9-8B3284322E51}" srcOrd="0" destOrd="0" parTransId="{3818174E-A831-49F7-8A7B-86B79A226230}" sibTransId="{0208A939-093F-48DD-BC81-D3071B73818D}"/>
    <dgm:cxn modelId="{0DB5BD91-F656-4665-A396-FEAE5076F2DC}" srcId="{CB08E3DA-2727-46FA-A2CC-545F3983BCA4}" destId="{E27BF449-4215-466A-A88E-7C3040ADA108}" srcOrd="5" destOrd="0" parTransId="{7580A806-1D98-4119-B662-CEF7A5E35711}" sibTransId="{68D3DD51-3F27-4472-9C45-BF6E5825752E}"/>
    <dgm:cxn modelId="{70CCA3A0-05EB-4DB9-A635-2861852CBC13}" type="presOf" srcId="{E27BF449-4215-466A-A88E-7C3040ADA108}" destId="{0CFBC21E-63FD-4B94-AD58-C5306F80095A}" srcOrd="0" destOrd="0" presId="urn:microsoft.com/office/officeart/2005/8/layout/vList2"/>
    <dgm:cxn modelId="{502E66BE-0EA2-4B6E-87C0-6C61D4FD9656}" type="presOf" srcId="{CB08E3DA-2727-46FA-A2CC-545F3983BCA4}" destId="{CD29C812-C809-429F-8E10-6DB0D5761C9A}" srcOrd="0" destOrd="0" presId="urn:microsoft.com/office/officeart/2005/8/layout/vList2"/>
    <dgm:cxn modelId="{AFDF4FC5-0B9E-4DFC-B4BC-78E5EDC68D39}" srcId="{CB08E3DA-2727-46FA-A2CC-545F3983BCA4}" destId="{78761358-E6D0-4AC7-B84A-F66D8EC3D19E}" srcOrd="7" destOrd="0" parTransId="{4A08275C-D1EB-4E60-B9EA-461A75F501CA}" sibTransId="{6EAD573E-5C2E-4398-AA81-1E08F52CD137}"/>
    <dgm:cxn modelId="{B335BBDD-384C-4781-BE4A-F45DE320ABE9}" srcId="{CB08E3DA-2727-46FA-A2CC-545F3983BCA4}" destId="{05187741-B001-4CE1-BC7A-684BFCA02E6C}" srcOrd="3" destOrd="0" parTransId="{2065C68F-2A71-47DC-A63B-0043BD9739B3}" sibTransId="{447F4211-324C-43E1-BDF7-5A91B3198BB0}"/>
    <dgm:cxn modelId="{C7D087D2-4218-4E66-88FC-79134E96E6F3}" type="presParOf" srcId="{CD29C812-C809-429F-8E10-6DB0D5761C9A}" destId="{04772D1F-C128-47C4-A1CA-C5C2B15C8DC1}" srcOrd="0" destOrd="0" presId="urn:microsoft.com/office/officeart/2005/8/layout/vList2"/>
    <dgm:cxn modelId="{14EA3F0D-31EC-4915-BCC1-CA91158A06F5}" type="presParOf" srcId="{CD29C812-C809-429F-8E10-6DB0D5761C9A}" destId="{65EA6ED9-55FF-4337-8CE4-F7CD1B892620}" srcOrd="1" destOrd="0" presId="urn:microsoft.com/office/officeart/2005/8/layout/vList2"/>
    <dgm:cxn modelId="{450BFAB7-43A6-4790-9904-1801C86EAB9D}" type="presParOf" srcId="{CD29C812-C809-429F-8E10-6DB0D5761C9A}" destId="{002C8B76-B990-46C2-A0A4-DDAD2601BF2F}" srcOrd="2" destOrd="0" presId="urn:microsoft.com/office/officeart/2005/8/layout/vList2"/>
    <dgm:cxn modelId="{3DB832DB-BE01-488D-B12E-3C0B3E315F90}" type="presParOf" srcId="{CD29C812-C809-429F-8E10-6DB0D5761C9A}" destId="{E4D92B3E-9732-41AA-8303-A304360B54E1}" srcOrd="3" destOrd="0" presId="urn:microsoft.com/office/officeart/2005/8/layout/vList2"/>
    <dgm:cxn modelId="{1EF942D8-4D3C-4730-A407-D7D5C64D3DE6}" type="presParOf" srcId="{CD29C812-C809-429F-8E10-6DB0D5761C9A}" destId="{75EF54F8-E1AC-4F26-B509-393AE5CD3E37}" srcOrd="4" destOrd="0" presId="urn:microsoft.com/office/officeart/2005/8/layout/vList2"/>
    <dgm:cxn modelId="{2DF12105-BFE5-4234-BB3C-BE0B5977C93E}" type="presParOf" srcId="{CD29C812-C809-429F-8E10-6DB0D5761C9A}" destId="{906429A9-C883-4BE0-84B9-9CF74A7227CD}" srcOrd="5" destOrd="0" presId="urn:microsoft.com/office/officeart/2005/8/layout/vList2"/>
    <dgm:cxn modelId="{AD3175F5-D7D6-428F-810C-FD7E432A692E}" type="presParOf" srcId="{CD29C812-C809-429F-8E10-6DB0D5761C9A}" destId="{0B2FD06C-B2ED-4D0B-9966-B0B9CE3FFABD}" srcOrd="6" destOrd="0" presId="urn:microsoft.com/office/officeart/2005/8/layout/vList2"/>
    <dgm:cxn modelId="{5059508A-DA65-49D2-998C-44D060868567}" type="presParOf" srcId="{CD29C812-C809-429F-8E10-6DB0D5761C9A}" destId="{906238F4-C22C-4709-B82D-D408055BF245}" srcOrd="7" destOrd="0" presId="urn:microsoft.com/office/officeart/2005/8/layout/vList2"/>
    <dgm:cxn modelId="{1151AB3F-A66A-49CA-BBCB-6322C18724D7}" type="presParOf" srcId="{CD29C812-C809-429F-8E10-6DB0D5761C9A}" destId="{6E7CEEF4-5002-4CD6-AB23-401909D3E035}" srcOrd="8" destOrd="0" presId="urn:microsoft.com/office/officeart/2005/8/layout/vList2"/>
    <dgm:cxn modelId="{5D0D4392-44BB-47D6-825C-CDB7259D4436}" type="presParOf" srcId="{CD29C812-C809-429F-8E10-6DB0D5761C9A}" destId="{065C681B-B434-4F93-8F26-88CE6F963378}" srcOrd="9" destOrd="0" presId="urn:microsoft.com/office/officeart/2005/8/layout/vList2"/>
    <dgm:cxn modelId="{CB5F70DB-4A11-4464-872C-44190F3F264A}" type="presParOf" srcId="{CD29C812-C809-429F-8E10-6DB0D5761C9A}" destId="{0CFBC21E-63FD-4B94-AD58-C5306F80095A}" srcOrd="10" destOrd="0" presId="urn:microsoft.com/office/officeart/2005/8/layout/vList2"/>
    <dgm:cxn modelId="{DC3E5FF3-2FF6-4C94-8A2B-0D40D53E5506}" type="presParOf" srcId="{CD29C812-C809-429F-8E10-6DB0D5761C9A}" destId="{7EBC4E8A-6A74-4A07-8710-111DB1339B99}" srcOrd="11" destOrd="0" presId="urn:microsoft.com/office/officeart/2005/8/layout/vList2"/>
    <dgm:cxn modelId="{DE70FF38-2508-48B0-AB83-ED18644A8CC8}" type="presParOf" srcId="{CD29C812-C809-429F-8E10-6DB0D5761C9A}" destId="{F750667C-BB27-4AF6-A73A-D6D1C516BB32}" srcOrd="12" destOrd="0" presId="urn:microsoft.com/office/officeart/2005/8/layout/vList2"/>
    <dgm:cxn modelId="{8AF270F0-5CB8-4BAB-A57B-6248FCBD431E}" type="presParOf" srcId="{CD29C812-C809-429F-8E10-6DB0D5761C9A}" destId="{36BE5D53-CF89-4739-B6E6-CB854DBF045C}" srcOrd="13" destOrd="0" presId="urn:microsoft.com/office/officeart/2005/8/layout/vList2"/>
    <dgm:cxn modelId="{1F4C9567-82D6-498D-AD4D-0F29508AFC7C}" type="presParOf" srcId="{CD29C812-C809-429F-8E10-6DB0D5761C9A}" destId="{A869EF0B-2308-43B4-B0BD-BCC7EC482E25}" srcOrd="1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4772D1F-C128-47C4-A1CA-C5C2B15C8DC1}">
      <dsp:nvSpPr>
        <dsp:cNvPr id="0" name=""/>
        <dsp:cNvSpPr/>
      </dsp:nvSpPr>
      <dsp:spPr>
        <a:xfrm>
          <a:off x="0" y="358179"/>
          <a:ext cx="6666833" cy="647595"/>
        </a:xfrm>
        <a:prstGeom prst="roundRect">
          <a:avLst/>
        </a:prstGeom>
        <a:gradFill rotWithShape="0">
          <a:gsLst>
            <a:gs pos="0">
              <a:schemeClr val="accent5">
                <a:hueOff val="0"/>
                <a:satOff val="0"/>
                <a:lumOff val="0"/>
                <a:alphaOff val="0"/>
                <a:satMod val="103000"/>
                <a:lumMod val="102000"/>
                <a:tint val="94000"/>
              </a:schemeClr>
            </a:gs>
            <a:gs pos="50000">
              <a:schemeClr val="accent5">
                <a:hueOff val="0"/>
                <a:satOff val="0"/>
                <a:lumOff val="0"/>
                <a:alphaOff val="0"/>
                <a:satMod val="110000"/>
                <a:lumMod val="100000"/>
                <a:shade val="100000"/>
              </a:schemeClr>
            </a:gs>
            <a:gs pos="100000">
              <a:schemeClr val="accent5">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l" defTabSz="1200150">
            <a:lnSpc>
              <a:spcPct val="90000"/>
            </a:lnSpc>
            <a:spcBef>
              <a:spcPct val="0"/>
            </a:spcBef>
            <a:spcAft>
              <a:spcPct val="35000"/>
            </a:spcAft>
            <a:buNone/>
          </a:pPr>
          <a:r>
            <a:rPr lang="en-GB" sz="2700" kern="1200" dirty="0"/>
            <a:t>22.4.22 rounded data</a:t>
          </a:r>
          <a:endParaRPr lang="en-US" sz="2700" kern="1200" dirty="0"/>
        </a:p>
      </dsp:txBody>
      <dsp:txXfrm>
        <a:off x="31613" y="389792"/>
        <a:ext cx="6603607" cy="584369"/>
      </dsp:txXfrm>
    </dsp:sp>
    <dsp:sp modelId="{002C8B76-B990-46C2-A0A4-DDAD2601BF2F}">
      <dsp:nvSpPr>
        <dsp:cNvPr id="0" name=""/>
        <dsp:cNvSpPr/>
      </dsp:nvSpPr>
      <dsp:spPr>
        <a:xfrm>
          <a:off x="0" y="1083534"/>
          <a:ext cx="6666833" cy="647595"/>
        </a:xfrm>
        <a:prstGeom prst="roundRect">
          <a:avLst/>
        </a:prstGeom>
        <a:gradFill rotWithShape="0">
          <a:gsLst>
            <a:gs pos="0">
              <a:schemeClr val="accent5">
                <a:hueOff val="-965506"/>
                <a:satOff val="-2488"/>
                <a:lumOff val="-1681"/>
                <a:alphaOff val="0"/>
                <a:satMod val="103000"/>
                <a:lumMod val="102000"/>
                <a:tint val="94000"/>
              </a:schemeClr>
            </a:gs>
            <a:gs pos="50000">
              <a:schemeClr val="accent5">
                <a:hueOff val="-965506"/>
                <a:satOff val="-2488"/>
                <a:lumOff val="-1681"/>
                <a:alphaOff val="0"/>
                <a:satMod val="110000"/>
                <a:lumMod val="100000"/>
                <a:shade val="100000"/>
              </a:schemeClr>
            </a:gs>
            <a:gs pos="100000">
              <a:schemeClr val="accent5">
                <a:hueOff val="-965506"/>
                <a:satOff val="-2488"/>
                <a:lumOff val="-1681"/>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l" defTabSz="1200150">
            <a:lnSpc>
              <a:spcPct val="90000"/>
            </a:lnSpc>
            <a:spcBef>
              <a:spcPct val="0"/>
            </a:spcBef>
            <a:spcAft>
              <a:spcPct val="35000"/>
            </a:spcAft>
            <a:buNone/>
          </a:pPr>
          <a:r>
            <a:rPr lang="en-GB" sz="2700" kern="1200" dirty="0"/>
            <a:t>R rate England – 0.9-1.1</a:t>
          </a:r>
          <a:endParaRPr lang="en-US" sz="2700" kern="1200" dirty="0"/>
        </a:p>
      </dsp:txBody>
      <dsp:txXfrm>
        <a:off x="31613" y="1115147"/>
        <a:ext cx="6603607" cy="584369"/>
      </dsp:txXfrm>
    </dsp:sp>
    <dsp:sp modelId="{75EF54F8-E1AC-4F26-B509-393AE5CD3E37}">
      <dsp:nvSpPr>
        <dsp:cNvPr id="0" name=""/>
        <dsp:cNvSpPr/>
      </dsp:nvSpPr>
      <dsp:spPr>
        <a:xfrm>
          <a:off x="0" y="1808890"/>
          <a:ext cx="6666833" cy="647595"/>
        </a:xfrm>
        <a:prstGeom prst="roundRect">
          <a:avLst/>
        </a:prstGeom>
        <a:gradFill rotWithShape="0">
          <a:gsLst>
            <a:gs pos="0">
              <a:schemeClr val="accent5">
                <a:hueOff val="-1931012"/>
                <a:satOff val="-4977"/>
                <a:lumOff val="-3361"/>
                <a:alphaOff val="0"/>
                <a:satMod val="103000"/>
                <a:lumMod val="102000"/>
                <a:tint val="94000"/>
              </a:schemeClr>
            </a:gs>
            <a:gs pos="50000">
              <a:schemeClr val="accent5">
                <a:hueOff val="-1931012"/>
                <a:satOff val="-4977"/>
                <a:lumOff val="-3361"/>
                <a:alphaOff val="0"/>
                <a:satMod val="110000"/>
                <a:lumMod val="100000"/>
                <a:shade val="100000"/>
              </a:schemeClr>
            </a:gs>
            <a:gs pos="100000">
              <a:schemeClr val="accent5">
                <a:hueOff val="-1931012"/>
                <a:satOff val="-4977"/>
                <a:lumOff val="-3361"/>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l" defTabSz="1200150">
            <a:lnSpc>
              <a:spcPct val="90000"/>
            </a:lnSpc>
            <a:spcBef>
              <a:spcPct val="0"/>
            </a:spcBef>
            <a:spcAft>
              <a:spcPct val="35000"/>
            </a:spcAft>
            <a:buNone/>
          </a:pPr>
          <a:r>
            <a:rPr lang="en-GB" sz="2700" kern="1200" dirty="0"/>
            <a:t>R rate variations in England  0.8-1.1</a:t>
          </a:r>
          <a:endParaRPr lang="en-US" sz="2700" kern="1200" dirty="0"/>
        </a:p>
      </dsp:txBody>
      <dsp:txXfrm>
        <a:off x="31613" y="1840503"/>
        <a:ext cx="6603607" cy="584369"/>
      </dsp:txXfrm>
    </dsp:sp>
    <dsp:sp modelId="{0B2FD06C-B2ED-4D0B-9966-B0B9CE3FFABD}">
      <dsp:nvSpPr>
        <dsp:cNvPr id="0" name=""/>
        <dsp:cNvSpPr/>
      </dsp:nvSpPr>
      <dsp:spPr>
        <a:xfrm>
          <a:off x="0" y="2534245"/>
          <a:ext cx="6666833" cy="647595"/>
        </a:xfrm>
        <a:prstGeom prst="roundRect">
          <a:avLst/>
        </a:prstGeom>
        <a:gradFill rotWithShape="0">
          <a:gsLst>
            <a:gs pos="0">
              <a:schemeClr val="accent5">
                <a:hueOff val="-2896518"/>
                <a:satOff val="-7465"/>
                <a:lumOff val="-5042"/>
                <a:alphaOff val="0"/>
                <a:satMod val="103000"/>
                <a:lumMod val="102000"/>
                <a:tint val="94000"/>
              </a:schemeClr>
            </a:gs>
            <a:gs pos="50000">
              <a:schemeClr val="accent5">
                <a:hueOff val="-2896518"/>
                <a:satOff val="-7465"/>
                <a:lumOff val="-5042"/>
                <a:alphaOff val="0"/>
                <a:satMod val="110000"/>
                <a:lumMod val="100000"/>
                <a:shade val="100000"/>
              </a:schemeClr>
            </a:gs>
            <a:gs pos="100000">
              <a:schemeClr val="accent5">
                <a:hueOff val="-2896518"/>
                <a:satOff val="-7465"/>
                <a:lumOff val="-5042"/>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l" defTabSz="1200150">
            <a:lnSpc>
              <a:spcPct val="90000"/>
            </a:lnSpc>
            <a:spcBef>
              <a:spcPct val="0"/>
            </a:spcBef>
            <a:spcAft>
              <a:spcPct val="35000"/>
            </a:spcAft>
            <a:buNone/>
          </a:pPr>
          <a:r>
            <a:rPr lang="en-GB" sz="2700" kern="1200" dirty="0"/>
            <a:t>86.4% both vaccines – 12+ years</a:t>
          </a:r>
          <a:endParaRPr lang="en-US" sz="2700" kern="1200" dirty="0"/>
        </a:p>
      </dsp:txBody>
      <dsp:txXfrm>
        <a:off x="31613" y="2565858"/>
        <a:ext cx="6603607" cy="584369"/>
      </dsp:txXfrm>
    </dsp:sp>
    <dsp:sp modelId="{6E7CEEF4-5002-4CD6-AB23-401909D3E035}">
      <dsp:nvSpPr>
        <dsp:cNvPr id="0" name=""/>
        <dsp:cNvSpPr/>
      </dsp:nvSpPr>
      <dsp:spPr>
        <a:xfrm>
          <a:off x="0" y="3259600"/>
          <a:ext cx="6666833" cy="647595"/>
        </a:xfrm>
        <a:prstGeom prst="roundRect">
          <a:avLst/>
        </a:prstGeom>
        <a:gradFill rotWithShape="0">
          <a:gsLst>
            <a:gs pos="0">
              <a:schemeClr val="accent5">
                <a:hueOff val="-3862025"/>
                <a:satOff val="-9954"/>
                <a:lumOff val="-6723"/>
                <a:alphaOff val="0"/>
                <a:satMod val="103000"/>
                <a:lumMod val="102000"/>
                <a:tint val="94000"/>
              </a:schemeClr>
            </a:gs>
            <a:gs pos="50000">
              <a:schemeClr val="accent5">
                <a:hueOff val="-3862025"/>
                <a:satOff val="-9954"/>
                <a:lumOff val="-6723"/>
                <a:alphaOff val="0"/>
                <a:satMod val="110000"/>
                <a:lumMod val="100000"/>
                <a:shade val="100000"/>
              </a:schemeClr>
            </a:gs>
            <a:gs pos="100000">
              <a:schemeClr val="accent5">
                <a:hueOff val="-3862025"/>
                <a:satOff val="-9954"/>
                <a:lumOff val="-6723"/>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l" defTabSz="1200150">
            <a:lnSpc>
              <a:spcPct val="90000"/>
            </a:lnSpc>
            <a:spcBef>
              <a:spcPct val="0"/>
            </a:spcBef>
            <a:spcAft>
              <a:spcPct val="35000"/>
            </a:spcAft>
            <a:buNone/>
          </a:pPr>
          <a:r>
            <a:rPr lang="en-GB" sz="2700" kern="1200" dirty="0"/>
            <a:t>68% eligible had their booster or third dose</a:t>
          </a:r>
          <a:endParaRPr lang="en-US" sz="2700" kern="1200" dirty="0"/>
        </a:p>
      </dsp:txBody>
      <dsp:txXfrm>
        <a:off x="31613" y="3291213"/>
        <a:ext cx="6603607" cy="584369"/>
      </dsp:txXfrm>
    </dsp:sp>
    <dsp:sp modelId="{0CFBC21E-63FD-4B94-AD58-C5306F80095A}">
      <dsp:nvSpPr>
        <dsp:cNvPr id="0" name=""/>
        <dsp:cNvSpPr/>
      </dsp:nvSpPr>
      <dsp:spPr>
        <a:xfrm>
          <a:off x="0" y="3984955"/>
          <a:ext cx="6666833" cy="647595"/>
        </a:xfrm>
        <a:prstGeom prst="roundRect">
          <a:avLst/>
        </a:prstGeom>
        <a:gradFill rotWithShape="0">
          <a:gsLst>
            <a:gs pos="0">
              <a:schemeClr val="accent5">
                <a:hueOff val="-4827531"/>
                <a:satOff val="-12442"/>
                <a:lumOff val="-8404"/>
                <a:alphaOff val="0"/>
                <a:satMod val="103000"/>
                <a:lumMod val="102000"/>
                <a:tint val="94000"/>
              </a:schemeClr>
            </a:gs>
            <a:gs pos="50000">
              <a:schemeClr val="accent5">
                <a:hueOff val="-4827531"/>
                <a:satOff val="-12442"/>
                <a:lumOff val="-8404"/>
                <a:alphaOff val="0"/>
                <a:satMod val="110000"/>
                <a:lumMod val="100000"/>
                <a:shade val="100000"/>
              </a:schemeClr>
            </a:gs>
            <a:gs pos="100000">
              <a:schemeClr val="accent5">
                <a:hueOff val="-4827531"/>
                <a:satOff val="-12442"/>
                <a:lumOff val="-8404"/>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l" defTabSz="1200150">
            <a:lnSpc>
              <a:spcPct val="90000"/>
            </a:lnSpc>
            <a:spcBef>
              <a:spcPct val="0"/>
            </a:spcBef>
            <a:spcAft>
              <a:spcPct val="35000"/>
            </a:spcAft>
            <a:buNone/>
          </a:pPr>
          <a:r>
            <a:rPr lang="en-GB" sz="2700" kern="1200" dirty="0"/>
            <a:t>185,625 positive cases – 7 day rolling total </a:t>
          </a:r>
          <a:endParaRPr lang="en-US" sz="2700" kern="1200" dirty="0"/>
        </a:p>
      </dsp:txBody>
      <dsp:txXfrm>
        <a:off x="31613" y="4016568"/>
        <a:ext cx="6603607" cy="584369"/>
      </dsp:txXfrm>
    </dsp:sp>
    <dsp:sp modelId="{F750667C-BB27-4AF6-A73A-D6D1C516BB32}">
      <dsp:nvSpPr>
        <dsp:cNvPr id="0" name=""/>
        <dsp:cNvSpPr/>
      </dsp:nvSpPr>
      <dsp:spPr>
        <a:xfrm>
          <a:off x="0" y="4731575"/>
          <a:ext cx="6666833" cy="647595"/>
        </a:xfrm>
        <a:prstGeom prst="roundRect">
          <a:avLst/>
        </a:prstGeom>
        <a:gradFill rotWithShape="0">
          <a:gsLst>
            <a:gs pos="0">
              <a:schemeClr val="accent5">
                <a:hueOff val="-5793037"/>
                <a:satOff val="-14931"/>
                <a:lumOff val="-10084"/>
                <a:alphaOff val="0"/>
                <a:satMod val="103000"/>
                <a:lumMod val="102000"/>
                <a:tint val="94000"/>
              </a:schemeClr>
            </a:gs>
            <a:gs pos="50000">
              <a:schemeClr val="accent5">
                <a:hueOff val="-5793037"/>
                <a:satOff val="-14931"/>
                <a:lumOff val="-10084"/>
                <a:alphaOff val="0"/>
                <a:satMod val="110000"/>
                <a:lumMod val="100000"/>
                <a:shade val="100000"/>
              </a:schemeClr>
            </a:gs>
            <a:gs pos="100000">
              <a:schemeClr val="accent5">
                <a:hueOff val="-5793037"/>
                <a:satOff val="-14931"/>
                <a:lumOff val="-10084"/>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l" defTabSz="1200150">
            <a:lnSpc>
              <a:spcPct val="90000"/>
            </a:lnSpc>
            <a:spcBef>
              <a:spcPct val="0"/>
            </a:spcBef>
            <a:spcAft>
              <a:spcPct val="35000"/>
            </a:spcAft>
            <a:buNone/>
          </a:pPr>
          <a:r>
            <a:rPr lang="en-US" sz="2700" kern="1200" dirty="0"/>
            <a:t>1956 deaths – 7 day rolling total</a:t>
          </a:r>
        </a:p>
      </dsp:txBody>
      <dsp:txXfrm>
        <a:off x="31613" y="4763188"/>
        <a:ext cx="6603607" cy="584369"/>
      </dsp:txXfrm>
    </dsp:sp>
    <dsp:sp modelId="{A869EF0B-2308-43B4-B0BD-BCC7EC482E25}">
      <dsp:nvSpPr>
        <dsp:cNvPr id="0" name=""/>
        <dsp:cNvSpPr/>
      </dsp:nvSpPr>
      <dsp:spPr>
        <a:xfrm>
          <a:off x="0" y="5435665"/>
          <a:ext cx="6666833" cy="647595"/>
        </a:xfrm>
        <a:prstGeom prst="roundRect">
          <a:avLst/>
        </a:prstGeom>
        <a:gradFill rotWithShape="0">
          <a:gsLst>
            <a:gs pos="0">
              <a:schemeClr val="accent5">
                <a:hueOff val="-6758543"/>
                <a:satOff val="-17419"/>
                <a:lumOff val="-11765"/>
                <a:alphaOff val="0"/>
                <a:satMod val="103000"/>
                <a:lumMod val="102000"/>
                <a:tint val="94000"/>
              </a:schemeClr>
            </a:gs>
            <a:gs pos="50000">
              <a:schemeClr val="accent5">
                <a:hueOff val="-6758543"/>
                <a:satOff val="-17419"/>
                <a:lumOff val="-11765"/>
                <a:alphaOff val="0"/>
                <a:satMod val="110000"/>
                <a:lumMod val="100000"/>
                <a:shade val="100000"/>
              </a:schemeClr>
            </a:gs>
            <a:gs pos="100000">
              <a:schemeClr val="accent5">
                <a:hueOff val="-6758543"/>
                <a:satOff val="-17419"/>
                <a:lumOff val="-11765"/>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l" defTabSz="1200150">
            <a:lnSpc>
              <a:spcPct val="90000"/>
            </a:lnSpc>
            <a:spcBef>
              <a:spcPct val="0"/>
            </a:spcBef>
            <a:spcAft>
              <a:spcPct val="35000"/>
            </a:spcAft>
            <a:buNone/>
          </a:pPr>
          <a:r>
            <a:rPr lang="en-GB" sz="2700" kern="1200" dirty="0"/>
            <a:t>Approx.13,752 admissions – 7 day rolling total </a:t>
          </a:r>
          <a:endParaRPr lang="en-US" sz="2700" kern="1200" dirty="0"/>
        </a:p>
      </dsp:txBody>
      <dsp:txXfrm>
        <a:off x="31613" y="5467278"/>
        <a:ext cx="6603607" cy="584369"/>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42C81C0-64C5-4FAE-B6C2-A7432BDC5934}" type="datetimeFigureOut">
              <a:rPr lang="en-GB" smtClean="0"/>
              <a:t>25/04/2022</a:t>
            </a:fld>
            <a:endParaRPr lang="en-GB"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3FC4265-56F3-473E-88D3-1E9F5566CE15}" type="slidenum">
              <a:rPr lang="en-GB" smtClean="0"/>
              <a:t>‹#›</a:t>
            </a:fld>
            <a:endParaRPr lang="en-GB" dirty="0"/>
          </a:p>
        </p:txBody>
      </p:sp>
    </p:spTree>
    <p:extLst>
      <p:ext uri="{BB962C8B-B14F-4D97-AF65-F5344CB8AC3E}">
        <p14:creationId xmlns:p14="http://schemas.microsoft.com/office/powerpoint/2010/main" val="18347372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Dr Sanghavi . AMA. Feb 2022</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0637919-6F79-4AD5-B71D-9A6C24F809E7}"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GB"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94972168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Dr Sanghavi . AMA Feb 2022</a:t>
            </a:r>
          </a:p>
          <a:p>
            <a:r>
              <a:rPr lang="en-GB" dirty="0"/>
              <a:t>NHS England</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0637919-6F79-4AD5-B71D-9A6C24F809E7}"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GB"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2078377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7430491-8597-4880-BCD7-1BB7644541DD}"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en-GB"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36950024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7430491-8597-4880-BCD7-1BB7644541DD}"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en-GB"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84141458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7430491-8597-4880-BCD7-1BB7644541DD}"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19</a:t>
            </a:fld>
            <a:endParaRPr kumimoji="0" lang="en-GB"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21816102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7430491-8597-4880-BCD7-1BB7644541DD}"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20</a:t>
            </a:fld>
            <a:endParaRPr kumimoji="0" lang="en-GB"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060629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Ofsted 31.3.22</a:t>
            </a:r>
          </a:p>
        </p:txBody>
      </p:sp>
      <p:sp>
        <p:nvSpPr>
          <p:cNvPr id="4" name="Slide Number Placeholder 3"/>
          <p:cNvSpPr>
            <a:spLocks noGrp="1"/>
          </p:cNvSpPr>
          <p:nvPr>
            <p:ph type="sldNum" sz="quarter" idx="5"/>
          </p:nvPr>
        </p:nvSpPr>
        <p:spPr/>
        <p:txBody>
          <a:bodyPr/>
          <a:lstStyle/>
          <a:p>
            <a:fld id="{13FC4265-56F3-473E-88D3-1E9F5566CE15}" type="slidenum">
              <a:rPr lang="en-GB" smtClean="0"/>
              <a:t>21</a:t>
            </a:fld>
            <a:endParaRPr lang="en-GB" dirty="0"/>
          </a:p>
        </p:txBody>
      </p:sp>
    </p:spTree>
    <p:extLst>
      <p:ext uri="{BB962C8B-B14F-4D97-AF65-F5344CB8AC3E}">
        <p14:creationId xmlns:p14="http://schemas.microsoft.com/office/powerpoint/2010/main" val="22839337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4BC766-4162-46AA-9FC1-C91625B91D9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65BC1FD1-DD21-4C8A-9B0C-4CDDFDD5119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3A49E179-8B21-45E4-ACC7-5C3215C4FC5C}"/>
              </a:ext>
            </a:extLst>
          </p:cNvPr>
          <p:cNvSpPr>
            <a:spLocks noGrp="1"/>
          </p:cNvSpPr>
          <p:nvPr>
            <p:ph type="dt" sz="half" idx="10"/>
          </p:nvPr>
        </p:nvSpPr>
        <p:spPr/>
        <p:txBody>
          <a:bodyPr/>
          <a:lstStyle/>
          <a:p>
            <a:fld id="{8D6A069C-206F-45CC-B7E6-CDD1C948C6F1}" type="datetimeFigureOut">
              <a:rPr lang="en-GB" smtClean="0"/>
              <a:t>25/04/2022</a:t>
            </a:fld>
            <a:endParaRPr lang="en-GB" dirty="0"/>
          </a:p>
        </p:txBody>
      </p:sp>
      <p:sp>
        <p:nvSpPr>
          <p:cNvPr id="5" name="Footer Placeholder 4">
            <a:extLst>
              <a:ext uri="{FF2B5EF4-FFF2-40B4-BE49-F238E27FC236}">
                <a16:creationId xmlns:a16="http://schemas.microsoft.com/office/drawing/2014/main" id="{BB5B5FC8-D45F-4B2D-A4CE-39DFF6B55B06}"/>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59FC50E2-74F2-4639-95ED-6D5CECBEF90C}"/>
              </a:ext>
            </a:extLst>
          </p:cNvPr>
          <p:cNvSpPr>
            <a:spLocks noGrp="1"/>
          </p:cNvSpPr>
          <p:nvPr>
            <p:ph type="sldNum" sz="quarter" idx="12"/>
          </p:nvPr>
        </p:nvSpPr>
        <p:spPr/>
        <p:txBody>
          <a:bodyPr/>
          <a:lstStyle/>
          <a:p>
            <a:fld id="{D242197F-8C40-4A93-8DC7-ECEEFFDF7135}" type="slidenum">
              <a:rPr lang="en-GB" smtClean="0"/>
              <a:t>‹#›</a:t>
            </a:fld>
            <a:endParaRPr lang="en-GB" dirty="0"/>
          </a:p>
        </p:txBody>
      </p:sp>
    </p:spTree>
    <p:extLst>
      <p:ext uri="{BB962C8B-B14F-4D97-AF65-F5344CB8AC3E}">
        <p14:creationId xmlns:p14="http://schemas.microsoft.com/office/powerpoint/2010/main" val="23552173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5357E5-271F-4305-A1F7-2CD5CFBE03CC}"/>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943B1C7A-95F1-4A55-88CB-BA11EB3DBC2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42D4EDA-9006-4970-9480-8D03D83E5B65}"/>
              </a:ext>
            </a:extLst>
          </p:cNvPr>
          <p:cNvSpPr>
            <a:spLocks noGrp="1"/>
          </p:cNvSpPr>
          <p:nvPr>
            <p:ph type="dt" sz="half" idx="10"/>
          </p:nvPr>
        </p:nvSpPr>
        <p:spPr/>
        <p:txBody>
          <a:bodyPr/>
          <a:lstStyle/>
          <a:p>
            <a:fld id="{8D6A069C-206F-45CC-B7E6-CDD1C948C6F1}" type="datetimeFigureOut">
              <a:rPr lang="en-GB" smtClean="0"/>
              <a:t>25/04/2022</a:t>
            </a:fld>
            <a:endParaRPr lang="en-GB" dirty="0"/>
          </a:p>
        </p:txBody>
      </p:sp>
      <p:sp>
        <p:nvSpPr>
          <p:cNvPr id="5" name="Footer Placeholder 4">
            <a:extLst>
              <a:ext uri="{FF2B5EF4-FFF2-40B4-BE49-F238E27FC236}">
                <a16:creationId xmlns:a16="http://schemas.microsoft.com/office/drawing/2014/main" id="{55BDE91F-E145-47B0-9D64-92002F8AD778}"/>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632DFDCF-FECC-44E8-A2E1-1CD404A140A8}"/>
              </a:ext>
            </a:extLst>
          </p:cNvPr>
          <p:cNvSpPr>
            <a:spLocks noGrp="1"/>
          </p:cNvSpPr>
          <p:nvPr>
            <p:ph type="sldNum" sz="quarter" idx="12"/>
          </p:nvPr>
        </p:nvSpPr>
        <p:spPr/>
        <p:txBody>
          <a:bodyPr/>
          <a:lstStyle/>
          <a:p>
            <a:fld id="{D242197F-8C40-4A93-8DC7-ECEEFFDF7135}" type="slidenum">
              <a:rPr lang="en-GB" smtClean="0"/>
              <a:t>‹#›</a:t>
            </a:fld>
            <a:endParaRPr lang="en-GB" dirty="0"/>
          </a:p>
        </p:txBody>
      </p:sp>
    </p:spTree>
    <p:extLst>
      <p:ext uri="{BB962C8B-B14F-4D97-AF65-F5344CB8AC3E}">
        <p14:creationId xmlns:p14="http://schemas.microsoft.com/office/powerpoint/2010/main" val="26562641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241F08E-37E4-4F68-B1EB-A14F266403D7}"/>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C937C3DD-FFB5-4813-B089-F1372EF3C42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94395235-6DD5-4EEA-A8AC-EE7CE3B00230}"/>
              </a:ext>
            </a:extLst>
          </p:cNvPr>
          <p:cNvSpPr>
            <a:spLocks noGrp="1"/>
          </p:cNvSpPr>
          <p:nvPr>
            <p:ph type="dt" sz="half" idx="10"/>
          </p:nvPr>
        </p:nvSpPr>
        <p:spPr/>
        <p:txBody>
          <a:bodyPr/>
          <a:lstStyle/>
          <a:p>
            <a:fld id="{8D6A069C-206F-45CC-B7E6-CDD1C948C6F1}" type="datetimeFigureOut">
              <a:rPr lang="en-GB" smtClean="0"/>
              <a:t>25/04/2022</a:t>
            </a:fld>
            <a:endParaRPr lang="en-GB" dirty="0"/>
          </a:p>
        </p:txBody>
      </p:sp>
      <p:sp>
        <p:nvSpPr>
          <p:cNvPr id="5" name="Footer Placeholder 4">
            <a:extLst>
              <a:ext uri="{FF2B5EF4-FFF2-40B4-BE49-F238E27FC236}">
                <a16:creationId xmlns:a16="http://schemas.microsoft.com/office/drawing/2014/main" id="{116AE615-FB33-4ACB-A4D0-50D6E3345C95}"/>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5F88307E-3379-4C79-8C06-A9BEF7FB4BE3}"/>
              </a:ext>
            </a:extLst>
          </p:cNvPr>
          <p:cNvSpPr>
            <a:spLocks noGrp="1"/>
          </p:cNvSpPr>
          <p:nvPr>
            <p:ph type="sldNum" sz="quarter" idx="12"/>
          </p:nvPr>
        </p:nvSpPr>
        <p:spPr/>
        <p:txBody>
          <a:bodyPr/>
          <a:lstStyle/>
          <a:p>
            <a:fld id="{D242197F-8C40-4A93-8DC7-ECEEFFDF7135}" type="slidenum">
              <a:rPr lang="en-GB" smtClean="0"/>
              <a:t>‹#›</a:t>
            </a:fld>
            <a:endParaRPr lang="en-GB" dirty="0"/>
          </a:p>
        </p:txBody>
      </p:sp>
    </p:spTree>
    <p:extLst>
      <p:ext uri="{BB962C8B-B14F-4D97-AF65-F5344CB8AC3E}">
        <p14:creationId xmlns:p14="http://schemas.microsoft.com/office/powerpoint/2010/main" val="494201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044952" y="155464"/>
            <a:ext cx="6102096" cy="2121408"/>
          </a:xfrm>
          <a:prstGeom prst="rect">
            <a:avLst/>
          </a:prstGeom>
        </p:spPr>
      </p:pic>
      <p:sp>
        <p:nvSpPr>
          <p:cNvPr id="2" name="Title 1"/>
          <p:cNvSpPr>
            <a:spLocks noGrp="1"/>
          </p:cNvSpPr>
          <p:nvPr>
            <p:ph type="ctrTitle" hasCustomPrompt="1"/>
          </p:nvPr>
        </p:nvSpPr>
        <p:spPr>
          <a:xfrm>
            <a:off x="914400" y="609602"/>
            <a:ext cx="10363200" cy="4187551"/>
          </a:xfrm>
        </p:spPr>
        <p:txBody>
          <a:bodyPr anchor="b">
            <a:noAutofit/>
          </a:bodyPr>
          <a:lstStyle>
            <a:lvl1pPr algn="ctr">
              <a:lnSpc>
                <a:spcPct val="100000"/>
              </a:lnSpc>
              <a:defRPr sz="5400"/>
            </a:lvl1pPr>
          </a:lstStyle>
          <a:p>
            <a:r>
              <a:rPr lang="en-US" dirty="0"/>
              <a:t>click to edit Master title style</a:t>
            </a:r>
          </a:p>
        </p:txBody>
      </p:sp>
      <p:sp>
        <p:nvSpPr>
          <p:cNvPr id="3" name="Subtitle 2"/>
          <p:cNvSpPr>
            <a:spLocks noGrp="1"/>
          </p:cNvSpPr>
          <p:nvPr>
            <p:ph type="subTitle" idx="1" hasCustomPrompt="1"/>
          </p:nvPr>
        </p:nvSpPr>
        <p:spPr>
          <a:xfrm>
            <a:off x="1828800" y="4953000"/>
            <a:ext cx="8534400" cy="1219200"/>
          </a:xfrm>
        </p:spPr>
        <p:txBody>
          <a:bodyPr>
            <a:normAutofit/>
          </a:bodyPr>
          <a:lstStyle>
            <a:lvl1pPr marL="0" indent="0" algn="ctr">
              <a:buNone/>
              <a:defRPr sz="2400">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7" name="Date Placeholder 6"/>
          <p:cNvSpPr>
            <a:spLocks noGrp="1"/>
          </p:cNvSpPr>
          <p:nvPr>
            <p:ph type="dt" sz="half" idx="10"/>
          </p:nvPr>
        </p:nvSpPr>
        <p:spPr/>
        <p:txBody>
          <a:bodyPr/>
          <a:lstStyle/>
          <a:p>
            <a:fld id="{54AB02A5-4FE5-49D9-9E24-09F23B90C450}" type="datetimeFigureOut">
              <a:rPr lang="en-US" smtClean="0"/>
              <a:t>4/25/2022</a:t>
            </a:fld>
            <a:endParaRPr lang="en-US" dirty="0"/>
          </a:p>
        </p:txBody>
      </p:sp>
      <p:sp>
        <p:nvSpPr>
          <p:cNvPr id="8" name="Slide Number Placeholder 7"/>
          <p:cNvSpPr>
            <a:spLocks noGrp="1"/>
          </p:cNvSpPr>
          <p:nvPr>
            <p:ph type="sldNum" sz="quarter" idx="11"/>
          </p:nvPr>
        </p:nvSpPr>
        <p:spPr/>
        <p:txBody>
          <a:bodyPr/>
          <a:lstStyle/>
          <a:p>
            <a:fld id="{6294C92D-0306-4E69-9CD3-20855E849650}" type="slidenum">
              <a:rPr kumimoji="0" lang="en-US" smtClean="0"/>
              <a:t>‹#›</a:t>
            </a:fld>
            <a:endParaRPr kumimoji="0" lang="en-US" dirty="0"/>
          </a:p>
        </p:txBody>
      </p:sp>
      <p:sp>
        <p:nvSpPr>
          <p:cNvPr id="9" name="Footer Placeholder 8"/>
          <p:cNvSpPr>
            <a:spLocks noGrp="1"/>
          </p:cNvSpPr>
          <p:nvPr>
            <p:ph type="ftr" sz="quarter" idx="12"/>
          </p:nvPr>
        </p:nvSpPr>
        <p:spPr/>
        <p:txBody>
          <a:bodyPr/>
          <a:lstStyle/>
          <a:p>
            <a:endParaRPr kumimoji="0" lang="en-US" dirty="0"/>
          </a:p>
        </p:txBody>
      </p:sp>
    </p:spTree>
    <p:extLst>
      <p:ext uri="{BB962C8B-B14F-4D97-AF65-F5344CB8AC3E}">
        <p14:creationId xmlns:p14="http://schemas.microsoft.com/office/powerpoint/2010/main" val="29685898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en-US" dirty="0"/>
              <a:t>click to edit Master title style</a:t>
            </a:r>
          </a:p>
        </p:txBody>
      </p:sp>
      <p:sp>
        <p:nvSpPr>
          <p:cNvPr id="3" name="Content Placeholder 2"/>
          <p:cNvSpPr>
            <a:spLocks noGrp="1"/>
          </p:cNvSpPr>
          <p:nvPr>
            <p:ph idx="1" hasCustomPrompt="1"/>
          </p:nvPr>
        </p:nvSpPr>
        <p:spPr/>
        <p:txBody>
          <a:bodyPr/>
          <a:lstStyle>
            <a:lvl5pPr>
              <a:defRPr/>
            </a:lvl5pPr>
            <a:lvl6pPr>
              <a:defRPr/>
            </a:lvl6pPr>
            <a:lvl7pPr>
              <a:defRPr/>
            </a:lvl7pPr>
            <a:lvl8pPr>
              <a:defRPr/>
            </a:lvl8pPr>
            <a:lvl9pPr>
              <a:buFont typeface="Arial" pitchFamily="34" charset="0"/>
              <a:buChar char="•"/>
              <a:defRPr/>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54AB02A5-4FE5-49D9-9E24-09F23B90C450}" type="datetimeFigureOut">
              <a:rPr lang="en-US" smtClean="0"/>
              <a:t>4/25/2022</a:t>
            </a:fld>
            <a:endParaRPr lang="en-US" dirty="0"/>
          </a:p>
        </p:txBody>
      </p:sp>
      <p:sp>
        <p:nvSpPr>
          <p:cNvPr id="5" name="Footer Placeholder 4"/>
          <p:cNvSpPr>
            <a:spLocks noGrp="1"/>
          </p:cNvSpPr>
          <p:nvPr>
            <p:ph type="ftr" sz="quarter" idx="11"/>
          </p:nvPr>
        </p:nvSpPr>
        <p:spPr/>
        <p:txBody>
          <a:bodyPr/>
          <a:lstStyle/>
          <a:p>
            <a:endParaRPr kumimoji="0" lang="en-US" dirty="0"/>
          </a:p>
        </p:txBody>
      </p:sp>
      <p:sp>
        <p:nvSpPr>
          <p:cNvPr id="6" name="Slide Number Placeholder 5"/>
          <p:cNvSpPr>
            <a:spLocks noGrp="1"/>
          </p:cNvSpPr>
          <p:nvPr>
            <p:ph type="sldNum" sz="quarter" idx="12"/>
          </p:nvPr>
        </p:nvSpPr>
        <p:spPr/>
        <p:txBody>
          <a:bodyPr/>
          <a:lstStyle/>
          <a:p>
            <a:fld id="{6294C92D-0306-4E69-9CD3-20855E849650}" type="slidenum">
              <a:rPr kumimoji="0" lang="en-US" smtClean="0"/>
              <a:t>‹#›</a:t>
            </a:fld>
            <a:endParaRPr kumimoji="0" lang="en-US" dirty="0"/>
          </a:p>
        </p:txBody>
      </p:sp>
      <p:grpSp>
        <p:nvGrpSpPr>
          <p:cNvPr id="9" name="Group 8"/>
          <p:cNvGrpSpPr/>
          <p:nvPr/>
        </p:nvGrpSpPr>
        <p:grpSpPr>
          <a:xfrm>
            <a:off x="6762024" y="4437112"/>
            <a:ext cx="6246744" cy="2736304"/>
            <a:chOff x="6012160" y="4437112"/>
            <a:chExt cx="4685058" cy="2736304"/>
          </a:xfrm>
        </p:grpSpPr>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012160" y="4437112"/>
              <a:ext cx="4685058" cy="2736304"/>
            </a:xfrm>
            <a:prstGeom prst="rect">
              <a:avLst/>
            </a:prstGeom>
            <a:effectLst>
              <a:glow>
                <a:schemeClr val="accent1"/>
              </a:glow>
            </a:effectLst>
          </p:spPr>
        </p:pic>
        <p:sp>
          <p:nvSpPr>
            <p:cNvPr id="8" name="Rectangle 7"/>
            <p:cNvSpPr/>
            <p:nvPr userDrawn="1"/>
          </p:nvSpPr>
          <p:spPr>
            <a:xfrm>
              <a:off x="6012160" y="4437112"/>
              <a:ext cx="4685058" cy="2736304"/>
            </a:xfrm>
            <a:prstGeom prst="rect">
              <a:avLst/>
            </a:prstGeom>
            <a:solidFill>
              <a:srgbClr val="FFFFFF">
                <a:alpha val="36078"/>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dirty="0"/>
            </a:p>
          </p:txBody>
        </p:sp>
      </p:grpSp>
    </p:spTree>
    <p:extLst>
      <p:ext uri="{BB962C8B-B14F-4D97-AF65-F5344CB8AC3E}">
        <p14:creationId xmlns:p14="http://schemas.microsoft.com/office/powerpoint/2010/main" val="265437320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quotation">
    <p:spTree>
      <p:nvGrpSpPr>
        <p:cNvPr id="1" name=""/>
        <p:cNvGrpSpPr/>
        <p:nvPr/>
      </p:nvGrpSpPr>
      <p:grpSpPr>
        <a:xfrm>
          <a:off x="0" y="0"/>
          <a:ext cx="0" cy="0"/>
          <a:chOff x="0" y="0"/>
          <a:chExt cx="0" cy="0"/>
        </a:xfrm>
      </p:grpSpPr>
      <p:grpSp>
        <p:nvGrpSpPr>
          <p:cNvPr id="9" name="Group 8"/>
          <p:cNvGrpSpPr/>
          <p:nvPr/>
        </p:nvGrpSpPr>
        <p:grpSpPr>
          <a:xfrm>
            <a:off x="6762024" y="4437112"/>
            <a:ext cx="6246744" cy="2736304"/>
            <a:chOff x="6012160" y="4437112"/>
            <a:chExt cx="4685058" cy="2736304"/>
          </a:xfrm>
        </p:grpSpPr>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012160" y="4437112"/>
              <a:ext cx="4685058" cy="2736304"/>
            </a:xfrm>
            <a:prstGeom prst="rect">
              <a:avLst/>
            </a:prstGeom>
            <a:effectLst>
              <a:glow>
                <a:schemeClr val="accent1"/>
              </a:glow>
            </a:effectLst>
          </p:spPr>
        </p:pic>
        <p:sp>
          <p:nvSpPr>
            <p:cNvPr id="8" name="Rectangle 7"/>
            <p:cNvSpPr/>
            <p:nvPr userDrawn="1"/>
          </p:nvSpPr>
          <p:spPr>
            <a:xfrm>
              <a:off x="6012160" y="4437112"/>
              <a:ext cx="4685058" cy="2736304"/>
            </a:xfrm>
            <a:prstGeom prst="rect">
              <a:avLst/>
            </a:prstGeom>
            <a:solidFill>
              <a:srgbClr val="FFFFFF">
                <a:alpha val="36078"/>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dirty="0"/>
            </a:p>
          </p:txBody>
        </p:sp>
      </p:grpSp>
      <p:sp>
        <p:nvSpPr>
          <p:cNvPr id="12" name="TextBox 11"/>
          <p:cNvSpPr txBox="1"/>
          <p:nvPr userDrawn="1"/>
        </p:nvSpPr>
        <p:spPr>
          <a:xfrm rot="10800000" flipH="1" flipV="1">
            <a:off x="9784901" y="2420888"/>
            <a:ext cx="2167751" cy="5386090"/>
          </a:xfrm>
          <a:prstGeom prst="rect">
            <a:avLst/>
          </a:prstGeom>
          <a:noFill/>
        </p:spPr>
        <p:txBody>
          <a:bodyPr wrap="square" rtlCol="0">
            <a:spAutoFit/>
          </a:bodyPr>
          <a:lstStyle/>
          <a:p>
            <a:pPr algn="ctr"/>
            <a:r>
              <a:rPr lang="en-GB" sz="34400" dirty="0">
                <a:solidFill>
                  <a:schemeClr val="bg1">
                    <a:lumMod val="65000"/>
                  </a:schemeClr>
                </a:solidFill>
                <a:latin typeface="Baskerville Old Face" panose="02020602080505020303" pitchFamily="18" charset="0"/>
                <a:cs typeface="Times New Roman" panose="02020603050405020304" pitchFamily="18" charset="0"/>
              </a:rPr>
              <a:t>”</a:t>
            </a:r>
            <a:endParaRPr lang="en-GB" sz="3200" dirty="0">
              <a:solidFill>
                <a:schemeClr val="bg1">
                  <a:lumMod val="65000"/>
                </a:schemeClr>
              </a:solidFill>
              <a:latin typeface="Baskerville Old Face" panose="02020602080505020303" pitchFamily="18" charset="0"/>
              <a:cs typeface="Times New Roman" panose="02020603050405020304" pitchFamily="18" charset="0"/>
            </a:endParaRPr>
          </a:p>
        </p:txBody>
      </p:sp>
      <p:sp>
        <p:nvSpPr>
          <p:cNvPr id="10" name="TextBox 9"/>
          <p:cNvSpPr txBox="1"/>
          <p:nvPr userDrawn="1"/>
        </p:nvSpPr>
        <p:spPr>
          <a:xfrm rot="10800000" flipH="1" flipV="1">
            <a:off x="183833" y="275158"/>
            <a:ext cx="2167751" cy="5386090"/>
          </a:xfrm>
          <a:prstGeom prst="rect">
            <a:avLst/>
          </a:prstGeom>
          <a:noFill/>
        </p:spPr>
        <p:txBody>
          <a:bodyPr wrap="square" rtlCol="0">
            <a:spAutoFit/>
          </a:bodyPr>
          <a:lstStyle/>
          <a:p>
            <a:pPr algn="ctr"/>
            <a:r>
              <a:rPr lang="en-GB" sz="34400" dirty="0">
                <a:solidFill>
                  <a:schemeClr val="bg1">
                    <a:lumMod val="65000"/>
                  </a:schemeClr>
                </a:solidFill>
                <a:latin typeface="Baskerville Old Face" panose="02020602080505020303" pitchFamily="18" charset="0"/>
                <a:cs typeface="Times New Roman" panose="02020603050405020304" pitchFamily="18" charset="0"/>
              </a:rPr>
              <a:t>“</a:t>
            </a:r>
            <a:endParaRPr lang="en-GB" sz="3200" dirty="0">
              <a:solidFill>
                <a:schemeClr val="bg1">
                  <a:lumMod val="65000"/>
                </a:schemeClr>
              </a:solidFill>
              <a:latin typeface="Baskerville Old Face" panose="02020602080505020303" pitchFamily="18" charset="0"/>
              <a:cs typeface="Times New Roman" panose="02020603050405020304" pitchFamily="18" charset="0"/>
            </a:endParaRPr>
          </a:p>
        </p:txBody>
      </p:sp>
      <p:sp>
        <p:nvSpPr>
          <p:cNvPr id="2" name="Title 1"/>
          <p:cNvSpPr>
            <a:spLocks noGrp="1"/>
          </p:cNvSpPr>
          <p:nvPr>
            <p:ph type="title" hasCustomPrompt="1"/>
          </p:nvPr>
        </p:nvSpPr>
        <p:spPr/>
        <p:txBody>
          <a:bodyPr/>
          <a:lstStyle/>
          <a:p>
            <a:r>
              <a:rPr lang="en-US" dirty="0"/>
              <a:t>click to edit Master title style</a:t>
            </a:r>
          </a:p>
        </p:txBody>
      </p:sp>
      <p:sp>
        <p:nvSpPr>
          <p:cNvPr id="3" name="Content Placeholder 2"/>
          <p:cNvSpPr>
            <a:spLocks noGrp="1"/>
          </p:cNvSpPr>
          <p:nvPr>
            <p:ph idx="1" hasCustomPrompt="1"/>
          </p:nvPr>
        </p:nvSpPr>
        <p:spPr>
          <a:xfrm>
            <a:off x="1007435" y="1593539"/>
            <a:ext cx="10258328" cy="2736305"/>
          </a:xfrm>
          <a:solidFill>
            <a:srgbClr val="95BECA">
              <a:alpha val="30196"/>
            </a:srgbClr>
          </a:solidFill>
          <a:ln>
            <a:noFill/>
          </a:ln>
        </p:spPr>
        <p:txBody>
          <a:bodyPr anchor="ctr"/>
          <a:lstStyle>
            <a:lvl1pPr marL="0" indent="0">
              <a:buNone/>
              <a:defRPr>
                <a:solidFill>
                  <a:srgbClr val="498091"/>
                </a:solidFill>
                <a:latin typeface="My Underwood" pitchFamily="2" charset="0"/>
                <a:ea typeface="My Underwood" pitchFamily="2" charset="0"/>
              </a:defRPr>
            </a:lvl1pPr>
            <a:lvl5pPr>
              <a:defRPr/>
            </a:lvl5pPr>
            <a:lvl6pPr>
              <a:defRPr/>
            </a:lvl6pPr>
            <a:lvl7pPr>
              <a:defRPr/>
            </a:lvl7pPr>
            <a:lvl8pPr>
              <a:defRPr/>
            </a:lvl8pPr>
            <a:lvl9pPr>
              <a:buFont typeface="Arial" pitchFamily="34" charset="0"/>
              <a:buChar char="•"/>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54AB02A5-4FE5-49D9-9E24-09F23B90C450}" type="datetimeFigureOut">
              <a:rPr lang="en-US" smtClean="0"/>
              <a:t>4/25/2022</a:t>
            </a:fld>
            <a:endParaRPr lang="en-US" dirty="0"/>
          </a:p>
        </p:txBody>
      </p:sp>
      <p:sp>
        <p:nvSpPr>
          <p:cNvPr id="5" name="Footer Placeholder 4"/>
          <p:cNvSpPr>
            <a:spLocks noGrp="1"/>
          </p:cNvSpPr>
          <p:nvPr>
            <p:ph type="ftr" sz="quarter" idx="11"/>
          </p:nvPr>
        </p:nvSpPr>
        <p:spPr/>
        <p:txBody>
          <a:bodyPr/>
          <a:lstStyle/>
          <a:p>
            <a:endParaRPr kumimoji="0" lang="en-US" dirty="0"/>
          </a:p>
        </p:txBody>
      </p:sp>
      <p:sp>
        <p:nvSpPr>
          <p:cNvPr id="6" name="Slide Number Placeholder 5"/>
          <p:cNvSpPr>
            <a:spLocks noGrp="1"/>
          </p:cNvSpPr>
          <p:nvPr>
            <p:ph type="sldNum" sz="quarter" idx="12"/>
          </p:nvPr>
        </p:nvSpPr>
        <p:spPr/>
        <p:txBody>
          <a:bodyPr/>
          <a:lstStyle/>
          <a:p>
            <a:fld id="{6294C92D-0306-4E69-9CD3-20855E849650}" type="slidenum">
              <a:rPr kumimoji="0" lang="en-US" smtClean="0"/>
              <a:t>‹#›</a:t>
            </a:fld>
            <a:endParaRPr kumimoji="0" lang="en-US" dirty="0"/>
          </a:p>
        </p:txBody>
      </p:sp>
    </p:spTree>
    <p:extLst>
      <p:ext uri="{BB962C8B-B14F-4D97-AF65-F5344CB8AC3E}">
        <p14:creationId xmlns:p14="http://schemas.microsoft.com/office/powerpoint/2010/main" val="313803461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grpSp>
        <p:nvGrpSpPr>
          <p:cNvPr id="10" name="Group 9"/>
          <p:cNvGrpSpPr/>
          <p:nvPr/>
        </p:nvGrpSpPr>
        <p:grpSpPr>
          <a:xfrm>
            <a:off x="-3217035" y="-787930"/>
            <a:ext cx="19490165" cy="8537410"/>
            <a:chOff x="6012160" y="4437112"/>
            <a:chExt cx="4685058" cy="2736304"/>
          </a:xfrm>
        </p:grpSpPr>
        <p:pic>
          <p:nvPicPr>
            <p:cNvPr id="11" name="Picture 1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012160" y="4437112"/>
              <a:ext cx="4685058" cy="2736304"/>
            </a:xfrm>
            <a:prstGeom prst="rect">
              <a:avLst/>
            </a:prstGeom>
            <a:effectLst>
              <a:glow>
                <a:schemeClr val="accent1"/>
              </a:glow>
            </a:effectLst>
          </p:spPr>
        </p:pic>
        <p:sp>
          <p:nvSpPr>
            <p:cNvPr id="12" name="Rectangle 11"/>
            <p:cNvSpPr/>
            <p:nvPr userDrawn="1"/>
          </p:nvSpPr>
          <p:spPr>
            <a:xfrm>
              <a:off x="6012160" y="4437112"/>
              <a:ext cx="4685058" cy="2736304"/>
            </a:xfrm>
            <a:prstGeom prst="rect">
              <a:avLst/>
            </a:prstGeom>
            <a:solidFill>
              <a:srgbClr val="FFFFFF">
                <a:alpha val="36078"/>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dirty="0"/>
            </a:p>
          </p:txBody>
        </p:sp>
      </p:grpSp>
      <p:sp>
        <p:nvSpPr>
          <p:cNvPr id="2" name="Title 1"/>
          <p:cNvSpPr>
            <a:spLocks noGrp="1"/>
          </p:cNvSpPr>
          <p:nvPr>
            <p:ph type="title" hasCustomPrompt="1"/>
          </p:nvPr>
        </p:nvSpPr>
        <p:spPr>
          <a:xfrm>
            <a:off x="963084" y="1371601"/>
            <a:ext cx="10363200" cy="2505075"/>
          </a:xfrm>
        </p:spPr>
        <p:txBody>
          <a:bodyPr anchor="b"/>
          <a:lstStyle>
            <a:lvl1pPr algn="ctr" defTabSz="914400" rtl="0" eaLnBrk="1" latinLnBrk="0" hangingPunct="1">
              <a:lnSpc>
                <a:spcPct val="100000"/>
              </a:lnSpc>
              <a:spcBef>
                <a:spcPct val="0"/>
              </a:spcBef>
              <a:buNone/>
              <a:defRPr lang="en-US" sz="4400" kern="1200" dirty="0" smtClean="0">
                <a:solidFill>
                  <a:schemeClr val="tx2"/>
                </a:solidFill>
                <a:effectLst>
                  <a:outerShdw blurRad="63500" dist="38100" dir="5400000" algn="t" rotWithShape="0">
                    <a:prstClr val="black">
                      <a:alpha val="25000"/>
                    </a:prstClr>
                  </a:outerShdw>
                </a:effectLst>
                <a:latin typeface="Ebrima" panose="02000000000000000000" pitchFamily="2" charset="0"/>
                <a:ea typeface="Ebrima" panose="02000000000000000000" pitchFamily="2" charset="0"/>
                <a:cs typeface="Ebrima" panose="02000000000000000000" pitchFamily="2" charset="0"/>
              </a:defRPr>
            </a:lvl1pPr>
          </a:lstStyle>
          <a:p>
            <a:r>
              <a:rPr lang="en-US" dirty="0"/>
              <a:t>click to edit Master title style</a:t>
            </a:r>
          </a:p>
        </p:txBody>
      </p:sp>
      <p:sp>
        <p:nvSpPr>
          <p:cNvPr id="3" name="Text Placeholder 2"/>
          <p:cNvSpPr>
            <a:spLocks noGrp="1"/>
          </p:cNvSpPr>
          <p:nvPr>
            <p:ph type="body" idx="1" hasCustomPrompt="1"/>
          </p:nvPr>
        </p:nvSpPr>
        <p:spPr>
          <a:xfrm>
            <a:off x="963084" y="4068764"/>
            <a:ext cx="10363200" cy="1131887"/>
          </a:xfrm>
        </p:spPr>
        <p:txBody>
          <a:bodyPr anchor="t"/>
          <a:lstStyle>
            <a:lvl1pPr marL="0" indent="0" algn="ctr">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54AB02A5-4FE5-49D9-9E24-09F23B90C450}" type="datetimeFigureOut">
              <a:rPr lang="en-US" smtClean="0"/>
              <a:t>4/25/2022</a:t>
            </a:fld>
            <a:endParaRPr lang="en-US" dirty="0"/>
          </a:p>
        </p:txBody>
      </p:sp>
      <p:sp>
        <p:nvSpPr>
          <p:cNvPr id="5" name="Footer Placeholder 4"/>
          <p:cNvSpPr>
            <a:spLocks noGrp="1"/>
          </p:cNvSpPr>
          <p:nvPr>
            <p:ph type="ftr" sz="quarter" idx="11"/>
          </p:nvPr>
        </p:nvSpPr>
        <p:spPr/>
        <p:txBody>
          <a:bodyPr/>
          <a:lstStyle/>
          <a:p>
            <a:endParaRPr kumimoji="0" lang="en-US" dirty="0"/>
          </a:p>
        </p:txBody>
      </p:sp>
      <p:sp>
        <p:nvSpPr>
          <p:cNvPr id="6" name="Slide Number Placeholder 5"/>
          <p:cNvSpPr>
            <a:spLocks noGrp="1"/>
          </p:cNvSpPr>
          <p:nvPr>
            <p:ph type="sldNum" sz="quarter" idx="12"/>
          </p:nvPr>
        </p:nvSpPr>
        <p:spPr/>
        <p:txBody>
          <a:bodyPr/>
          <a:lstStyle/>
          <a:p>
            <a:fld id="{6294C92D-0306-4E69-9CD3-20855E849650}" type="slidenum">
              <a:rPr kumimoji="0" lang="en-US" smtClean="0"/>
              <a:t>‹#›</a:t>
            </a:fld>
            <a:endParaRPr kumimoji="0" lang="en-US" dirty="0"/>
          </a:p>
        </p:txBody>
      </p:sp>
      <p:sp>
        <p:nvSpPr>
          <p:cNvPr id="7" name="Oval 6"/>
          <p:cNvSpPr/>
          <p:nvPr/>
        </p:nvSpPr>
        <p:spPr>
          <a:xfrm>
            <a:off x="5994400" y="3924300"/>
            <a:ext cx="113029"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
        <p:nvSpPr>
          <p:cNvPr id="8" name="Oval 7"/>
          <p:cNvSpPr/>
          <p:nvPr/>
        </p:nvSpPr>
        <p:spPr>
          <a:xfrm>
            <a:off x="6261100" y="3924300"/>
            <a:ext cx="113029"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
        <p:nvSpPr>
          <p:cNvPr id="9" name="Oval 8"/>
          <p:cNvSpPr/>
          <p:nvPr/>
        </p:nvSpPr>
        <p:spPr>
          <a:xfrm>
            <a:off x="5728971" y="3924300"/>
            <a:ext cx="113029"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Tree>
    <p:extLst>
      <p:ext uri="{BB962C8B-B14F-4D97-AF65-F5344CB8AC3E}">
        <p14:creationId xmlns:p14="http://schemas.microsoft.com/office/powerpoint/2010/main" val="45461410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en-US" dirty="0"/>
              <a:t>click to edit Master title style</a:t>
            </a:r>
          </a:p>
        </p:txBody>
      </p:sp>
      <p:sp>
        <p:nvSpPr>
          <p:cNvPr id="4" name="Content Placeholder 3"/>
          <p:cNvSpPr>
            <a:spLocks noGrp="1"/>
          </p:cNvSpPr>
          <p:nvPr>
            <p:ph sz="half" idx="2" hasCustomPrompt="1"/>
          </p:nvPr>
        </p:nvSpPr>
        <p:spPr>
          <a:xfrm>
            <a:off x="6197600" y="1600201"/>
            <a:ext cx="5384800" cy="4525963"/>
          </a:xfrm>
        </p:spPr>
        <p:txBody>
          <a:bodyPr/>
          <a:lstStyle>
            <a:lvl1pPr>
              <a:defRPr sz="2400"/>
            </a:lvl1pPr>
            <a:lvl2pPr>
              <a:defRPr sz="16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p:cNvSpPr>
            <a:spLocks noGrp="1"/>
          </p:cNvSpPr>
          <p:nvPr>
            <p:ph type="dt" sz="half" idx="10"/>
          </p:nvPr>
        </p:nvSpPr>
        <p:spPr/>
        <p:txBody>
          <a:bodyPr/>
          <a:lstStyle/>
          <a:p>
            <a:fld id="{54AB02A5-4FE5-49D9-9E24-09F23B90C450}" type="datetimeFigureOut">
              <a:rPr lang="en-US" smtClean="0"/>
              <a:t>4/25/2022</a:t>
            </a:fld>
            <a:endParaRPr lang="en-US" dirty="0"/>
          </a:p>
        </p:txBody>
      </p:sp>
      <p:sp>
        <p:nvSpPr>
          <p:cNvPr id="6" name="Footer Placeholder 5"/>
          <p:cNvSpPr>
            <a:spLocks noGrp="1"/>
          </p:cNvSpPr>
          <p:nvPr>
            <p:ph type="ftr" sz="quarter" idx="11"/>
          </p:nvPr>
        </p:nvSpPr>
        <p:spPr/>
        <p:txBody>
          <a:bodyPr/>
          <a:lstStyle/>
          <a:p>
            <a:endParaRPr kumimoji="0" lang="en-US" dirty="0"/>
          </a:p>
        </p:txBody>
      </p:sp>
      <p:sp>
        <p:nvSpPr>
          <p:cNvPr id="7" name="Slide Number Placeholder 6"/>
          <p:cNvSpPr>
            <a:spLocks noGrp="1"/>
          </p:cNvSpPr>
          <p:nvPr>
            <p:ph type="sldNum" sz="quarter" idx="12"/>
          </p:nvPr>
        </p:nvSpPr>
        <p:spPr/>
        <p:txBody>
          <a:bodyPr/>
          <a:lstStyle/>
          <a:p>
            <a:fld id="{6294C92D-0306-4E69-9CD3-20855E849650}" type="slidenum">
              <a:rPr kumimoji="0" lang="en-US" smtClean="0"/>
              <a:t>‹#›</a:t>
            </a:fld>
            <a:endParaRPr kumimoji="0" lang="en-US" dirty="0"/>
          </a:p>
        </p:txBody>
      </p:sp>
      <p:sp>
        <p:nvSpPr>
          <p:cNvPr id="9" name="Content Placeholder 8"/>
          <p:cNvSpPr>
            <a:spLocks noGrp="1"/>
          </p:cNvSpPr>
          <p:nvPr>
            <p:ph sz="quarter" idx="13" hasCustomPrompt="1"/>
          </p:nvPr>
        </p:nvSpPr>
        <p:spPr>
          <a:xfrm>
            <a:off x="487680" y="1600200"/>
            <a:ext cx="5388864" cy="452628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grpSp>
        <p:nvGrpSpPr>
          <p:cNvPr id="8" name="Group 7"/>
          <p:cNvGrpSpPr/>
          <p:nvPr/>
        </p:nvGrpSpPr>
        <p:grpSpPr>
          <a:xfrm>
            <a:off x="2927648" y="6021288"/>
            <a:ext cx="6246744" cy="2736304"/>
            <a:chOff x="6012160" y="4437112"/>
            <a:chExt cx="4685058" cy="2736304"/>
          </a:xfrm>
        </p:grpSpPr>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012160" y="4437112"/>
              <a:ext cx="4685058" cy="2736304"/>
            </a:xfrm>
            <a:prstGeom prst="rect">
              <a:avLst/>
            </a:prstGeom>
            <a:effectLst>
              <a:glow>
                <a:schemeClr val="accent1"/>
              </a:glow>
            </a:effectLst>
          </p:spPr>
        </p:pic>
        <p:sp>
          <p:nvSpPr>
            <p:cNvPr id="11" name="Rectangle 10"/>
            <p:cNvSpPr/>
            <p:nvPr userDrawn="1"/>
          </p:nvSpPr>
          <p:spPr>
            <a:xfrm>
              <a:off x="6012160" y="4437112"/>
              <a:ext cx="4685058" cy="2736304"/>
            </a:xfrm>
            <a:prstGeom prst="rect">
              <a:avLst/>
            </a:prstGeom>
            <a:solidFill>
              <a:srgbClr val="FFFFFF">
                <a:alpha val="36078"/>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dirty="0"/>
            </a:p>
          </p:txBody>
        </p:sp>
      </p:grpSp>
    </p:spTree>
    <p:extLst>
      <p:ext uri="{BB962C8B-B14F-4D97-AF65-F5344CB8AC3E}">
        <p14:creationId xmlns:p14="http://schemas.microsoft.com/office/powerpoint/2010/main" val="341876708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lvl1pPr>
          </a:lstStyle>
          <a:p>
            <a:r>
              <a:rPr lang="en-US" dirty="0"/>
              <a:t>click to edit Master title style</a:t>
            </a:r>
          </a:p>
        </p:txBody>
      </p:sp>
      <p:sp>
        <p:nvSpPr>
          <p:cNvPr id="3" name="Text Placeholder 2"/>
          <p:cNvSpPr>
            <a:spLocks noGrp="1"/>
          </p:cNvSpPr>
          <p:nvPr>
            <p:ph type="body" idx="1" hasCustomPrompt="1"/>
          </p:nvPr>
        </p:nvSpPr>
        <p:spPr>
          <a:xfrm>
            <a:off x="609600" y="1600200"/>
            <a:ext cx="5386917"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5" name="Text Placeholder 4"/>
          <p:cNvSpPr>
            <a:spLocks noGrp="1"/>
          </p:cNvSpPr>
          <p:nvPr>
            <p:ph type="body" sz="quarter" idx="3" hasCustomPrompt="1"/>
          </p:nvPr>
        </p:nvSpPr>
        <p:spPr>
          <a:xfrm>
            <a:off x="6197601" y="1600200"/>
            <a:ext cx="5389033"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7" name="Date Placeholder 6"/>
          <p:cNvSpPr>
            <a:spLocks noGrp="1"/>
          </p:cNvSpPr>
          <p:nvPr>
            <p:ph type="dt" sz="half" idx="10"/>
          </p:nvPr>
        </p:nvSpPr>
        <p:spPr/>
        <p:txBody>
          <a:bodyPr/>
          <a:lstStyle/>
          <a:p>
            <a:fld id="{54AB02A5-4FE5-49D9-9E24-09F23B90C450}" type="datetimeFigureOut">
              <a:rPr lang="en-US" smtClean="0"/>
              <a:t>4/25/2022</a:t>
            </a:fld>
            <a:endParaRPr lang="en-US" dirty="0"/>
          </a:p>
        </p:txBody>
      </p:sp>
      <p:sp>
        <p:nvSpPr>
          <p:cNvPr id="8" name="Footer Placeholder 7"/>
          <p:cNvSpPr>
            <a:spLocks noGrp="1"/>
          </p:cNvSpPr>
          <p:nvPr>
            <p:ph type="ftr" sz="quarter" idx="11"/>
          </p:nvPr>
        </p:nvSpPr>
        <p:spPr/>
        <p:txBody>
          <a:bodyPr/>
          <a:lstStyle/>
          <a:p>
            <a:endParaRPr kumimoji="0" lang="en-US" dirty="0"/>
          </a:p>
        </p:txBody>
      </p:sp>
      <p:sp>
        <p:nvSpPr>
          <p:cNvPr id="9" name="Slide Number Placeholder 8"/>
          <p:cNvSpPr>
            <a:spLocks noGrp="1"/>
          </p:cNvSpPr>
          <p:nvPr>
            <p:ph type="sldNum" sz="quarter" idx="12"/>
          </p:nvPr>
        </p:nvSpPr>
        <p:spPr/>
        <p:txBody>
          <a:bodyPr/>
          <a:lstStyle/>
          <a:p>
            <a:fld id="{6294C92D-0306-4E69-9CD3-20855E849650}" type="slidenum">
              <a:rPr kumimoji="0" lang="en-US" smtClean="0"/>
              <a:t>‹#›</a:t>
            </a:fld>
            <a:endParaRPr kumimoji="0" lang="en-US" dirty="0"/>
          </a:p>
        </p:txBody>
      </p:sp>
      <p:sp>
        <p:nvSpPr>
          <p:cNvPr id="11" name="Content Placeholder 10"/>
          <p:cNvSpPr>
            <a:spLocks noGrp="1"/>
          </p:cNvSpPr>
          <p:nvPr>
            <p:ph sz="quarter" idx="13" hasCustomPrompt="1"/>
          </p:nvPr>
        </p:nvSpPr>
        <p:spPr>
          <a:xfrm>
            <a:off x="609600" y="2212848"/>
            <a:ext cx="5388864" cy="3913632"/>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3" name="Content Placeholder 12"/>
          <p:cNvSpPr>
            <a:spLocks noGrp="1"/>
          </p:cNvSpPr>
          <p:nvPr>
            <p:ph sz="quarter" idx="14" hasCustomPrompt="1"/>
          </p:nvPr>
        </p:nvSpPr>
        <p:spPr>
          <a:xfrm>
            <a:off x="6230112" y="2212849"/>
            <a:ext cx="5388864" cy="3913187"/>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grpSp>
        <p:nvGrpSpPr>
          <p:cNvPr id="10" name="Group 9"/>
          <p:cNvGrpSpPr/>
          <p:nvPr/>
        </p:nvGrpSpPr>
        <p:grpSpPr>
          <a:xfrm>
            <a:off x="2927648" y="6021288"/>
            <a:ext cx="6246744" cy="2736304"/>
            <a:chOff x="6012160" y="4437112"/>
            <a:chExt cx="4685058" cy="2736304"/>
          </a:xfrm>
        </p:grpSpPr>
        <p:pic>
          <p:nvPicPr>
            <p:cNvPr id="12" name="Picture 1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012160" y="4437112"/>
              <a:ext cx="4685058" cy="2736304"/>
            </a:xfrm>
            <a:prstGeom prst="rect">
              <a:avLst/>
            </a:prstGeom>
            <a:effectLst>
              <a:glow>
                <a:schemeClr val="accent1"/>
              </a:glow>
            </a:effectLst>
          </p:spPr>
        </p:pic>
        <p:sp>
          <p:nvSpPr>
            <p:cNvPr id="14" name="Rectangle 13"/>
            <p:cNvSpPr/>
            <p:nvPr userDrawn="1"/>
          </p:nvSpPr>
          <p:spPr>
            <a:xfrm>
              <a:off x="6012160" y="4437112"/>
              <a:ext cx="4685058" cy="2736304"/>
            </a:xfrm>
            <a:prstGeom prst="rect">
              <a:avLst/>
            </a:prstGeom>
            <a:solidFill>
              <a:srgbClr val="FFFFFF">
                <a:alpha val="36078"/>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dirty="0"/>
            </a:p>
          </p:txBody>
        </p:sp>
      </p:grpSp>
    </p:spTree>
    <p:extLst>
      <p:ext uri="{BB962C8B-B14F-4D97-AF65-F5344CB8AC3E}">
        <p14:creationId xmlns:p14="http://schemas.microsoft.com/office/powerpoint/2010/main" val="136196037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6" name="Group 5"/>
          <p:cNvGrpSpPr/>
          <p:nvPr/>
        </p:nvGrpSpPr>
        <p:grpSpPr>
          <a:xfrm>
            <a:off x="6762024" y="4437112"/>
            <a:ext cx="6246744" cy="2736304"/>
            <a:chOff x="6012160" y="4437112"/>
            <a:chExt cx="4685058" cy="2736304"/>
          </a:xfrm>
        </p:grpSpPr>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012160" y="4437112"/>
              <a:ext cx="4685058" cy="2736304"/>
            </a:xfrm>
            <a:prstGeom prst="rect">
              <a:avLst/>
            </a:prstGeom>
            <a:effectLst>
              <a:glow>
                <a:schemeClr val="accent1"/>
              </a:glow>
            </a:effectLst>
          </p:spPr>
        </p:pic>
        <p:sp>
          <p:nvSpPr>
            <p:cNvPr id="8" name="Rectangle 7"/>
            <p:cNvSpPr/>
            <p:nvPr userDrawn="1"/>
          </p:nvSpPr>
          <p:spPr>
            <a:xfrm>
              <a:off x="6012160" y="4437112"/>
              <a:ext cx="4685058" cy="2736304"/>
            </a:xfrm>
            <a:prstGeom prst="rect">
              <a:avLst/>
            </a:prstGeom>
            <a:solidFill>
              <a:srgbClr val="FFFFFF">
                <a:alpha val="36078"/>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dirty="0"/>
            </a:p>
          </p:txBody>
        </p:sp>
      </p:grpSp>
      <p:sp>
        <p:nvSpPr>
          <p:cNvPr id="2" name="Title 1"/>
          <p:cNvSpPr>
            <a:spLocks noGrp="1"/>
          </p:cNvSpPr>
          <p:nvPr>
            <p:ph type="title" hasCustomPrompt="1"/>
          </p:nvPr>
        </p:nvSpPr>
        <p:spPr/>
        <p:txBody>
          <a:bodyPr/>
          <a:lstStyle>
            <a:lvl1pPr>
              <a:defRPr baseline="0"/>
            </a:lvl1pPr>
          </a:lstStyle>
          <a:p>
            <a:r>
              <a:rPr lang="en-US" dirty="0"/>
              <a:t>click to edit Master title style</a:t>
            </a:r>
          </a:p>
        </p:txBody>
      </p:sp>
      <p:sp>
        <p:nvSpPr>
          <p:cNvPr id="3" name="Date Placeholder 2"/>
          <p:cNvSpPr>
            <a:spLocks noGrp="1"/>
          </p:cNvSpPr>
          <p:nvPr>
            <p:ph type="dt" sz="half" idx="10"/>
          </p:nvPr>
        </p:nvSpPr>
        <p:spPr/>
        <p:txBody>
          <a:bodyPr/>
          <a:lstStyle/>
          <a:p>
            <a:fld id="{54AB02A5-4FE5-49D9-9E24-09F23B90C450}" type="datetimeFigureOut">
              <a:rPr lang="en-US" smtClean="0"/>
              <a:t>4/25/2022</a:t>
            </a:fld>
            <a:endParaRPr lang="en-US" dirty="0"/>
          </a:p>
        </p:txBody>
      </p:sp>
      <p:sp>
        <p:nvSpPr>
          <p:cNvPr id="4" name="Footer Placeholder 3"/>
          <p:cNvSpPr>
            <a:spLocks noGrp="1"/>
          </p:cNvSpPr>
          <p:nvPr>
            <p:ph type="ftr" sz="quarter" idx="11"/>
          </p:nvPr>
        </p:nvSpPr>
        <p:spPr/>
        <p:txBody>
          <a:bodyPr/>
          <a:lstStyle/>
          <a:p>
            <a:endParaRPr kumimoji="0" lang="en-US" dirty="0"/>
          </a:p>
        </p:txBody>
      </p:sp>
      <p:sp>
        <p:nvSpPr>
          <p:cNvPr id="5" name="Slide Number Placeholder 4"/>
          <p:cNvSpPr>
            <a:spLocks noGrp="1"/>
          </p:cNvSpPr>
          <p:nvPr>
            <p:ph type="sldNum" sz="quarter" idx="12"/>
          </p:nvPr>
        </p:nvSpPr>
        <p:spPr/>
        <p:txBody>
          <a:bodyPr/>
          <a:lstStyle/>
          <a:p>
            <a:fld id="{6294C92D-0306-4E69-9CD3-20855E849650}" type="slidenum">
              <a:rPr kumimoji="0" lang="en-US" smtClean="0"/>
              <a:t>‹#›</a:t>
            </a:fld>
            <a:endParaRPr kumimoji="0" lang="en-US" dirty="0"/>
          </a:p>
        </p:txBody>
      </p:sp>
    </p:spTree>
    <p:extLst>
      <p:ext uri="{BB962C8B-B14F-4D97-AF65-F5344CB8AC3E}">
        <p14:creationId xmlns:p14="http://schemas.microsoft.com/office/powerpoint/2010/main" val="79962637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4AB02A5-4FE5-49D9-9E24-09F23B90C450}" type="datetimeFigureOut">
              <a:rPr lang="en-US" smtClean="0"/>
              <a:t>4/25/2022</a:t>
            </a:fld>
            <a:endParaRPr lang="en-US" dirty="0"/>
          </a:p>
        </p:txBody>
      </p:sp>
      <p:sp>
        <p:nvSpPr>
          <p:cNvPr id="3" name="Footer Placeholder 2"/>
          <p:cNvSpPr>
            <a:spLocks noGrp="1"/>
          </p:cNvSpPr>
          <p:nvPr>
            <p:ph type="ftr" sz="quarter" idx="11"/>
          </p:nvPr>
        </p:nvSpPr>
        <p:spPr/>
        <p:txBody>
          <a:bodyPr/>
          <a:lstStyle/>
          <a:p>
            <a:endParaRPr kumimoji="0" lang="en-US" dirty="0"/>
          </a:p>
        </p:txBody>
      </p:sp>
      <p:sp>
        <p:nvSpPr>
          <p:cNvPr id="4" name="Slide Number Placeholder 3"/>
          <p:cNvSpPr>
            <a:spLocks noGrp="1"/>
          </p:cNvSpPr>
          <p:nvPr>
            <p:ph type="sldNum" sz="quarter" idx="12"/>
          </p:nvPr>
        </p:nvSpPr>
        <p:spPr/>
        <p:txBody>
          <a:bodyPr/>
          <a:lstStyle/>
          <a:p>
            <a:fld id="{6294C92D-0306-4E69-9CD3-20855E849650}" type="slidenum">
              <a:rPr kumimoji="0" lang="en-US" smtClean="0"/>
              <a:t>‹#›</a:t>
            </a:fld>
            <a:endParaRPr kumimoji="0" lang="en-US" dirty="0"/>
          </a:p>
        </p:txBody>
      </p:sp>
    </p:spTree>
    <p:extLst>
      <p:ext uri="{BB962C8B-B14F-4D97-AF65-F5344CB8AC3E}">
        <p14:creationId xmlns:p14="http://schemas.microsoft.com/office/powerpoint/2010/main" val="42892263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5A4A15-7E5B-4CA9-B96A-E1A228344785}"/>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860CBBA4-8773-4360-802A-9517FB6CD65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9010563F-64C8-4B09-A7E2-78589A5C87EC}"/>
              </a:ext>
            </a:extLst>
          </p:cNvPr>
          <p:cNvSpPr>
            <a:spLocks noGrp="1"/>
          </p:cNvSpPr>
          <p:nvPr>
            <p:ph type="dt" sz="half" idx="10"/>
          </p:nvPr>
        </p:nvSpPr>
        <p:spPr/>
        <p:txBody>
          <a:bodyPr/>
          <a:lstStyle/>
          <a:p>
            <a:fld id="{8D6A069C-206F-45CC-B7E6-CDD1C948C6F1}" type="datetimeFigureOut">
              <a:rPr lang="en-GB" smtClean="0"/>
              <a:t>25/04/2022</a:t>
            </a:fld>
            <a:endParaRPr lang="en-GB" dirty="0"/>
          </a:p>
        </p:txBody>
      </p:sp>
      <p:sp>
        <p:nvSpPr>
          <p:cNvPr id="5" name="Footer Placeholder 4">
            <a:extLst>
              <a:ext uri="{FF2B5EF4-FFF2-40B4-BE49-F238E27FC236}">
                <a16:creationId xmlns:a16="http://schemas.microsoft.com/office/drawing/2014/main" id="{154DAD9D-03BA-419B-A8FF-206E2E98C61A}"/>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5FBCEEA0-61B3-4C87-AD54-91F3CC2EE2B2}"/>
              </a:ext>
            </a:extLst>
          </p:cNvPr>
          <p:cNvSpPr>
            <a:spLocks noGrp="1"/>
          </p:cNvSpPr>
          <p:nvPr>
            <p:ph type="sldNum" sz="quarter" idx="12"/>
          </p:nvPr>
        </p:nvSpPr>
        <p:spPr/>
        <p:txBody>
          <a:bodyPr/>
          <a:lstStyle/>
          <a:p>
            <a:fld id="{D242197F-8C40-4A93-8DC7-ECEEFFDF7135}" type="slidenum">
              <a:rPr lang="en-GB" smtClean="0"/>
              <a:t>‹#›</a:t>
            </a:fld>
            <a:endParaRPr lang="en-GB" dirty="0"/>
          </a:p>
        </p:txBody>
      </p:sp>
    </p:spTree>
    <p:extLst>
      <p:ext uri="{BB962C8B-B14F-4D97-AF65-F5344CB8AC3E}">
        <p14:creationId xmlns:p14="http://schemas.microsoft.com/office/powerpoint/2010/main" val="110574042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grpSp>
        <p:nvGrpSpPr>
          <p:cNvPr id="8" name="Group 7"/>
          <p:cNvGrpSpPr/>
          <p:nvPr/>
        </p:nvGrpSpPr>
        <p:grpSpPr>
          <a:xfrm>
            <a:off x="6762024" y="4437112"/>
            <a:ext cx="6246744" cy="2736304"/>
            <a:chOff x="6012160" y="4437112"/>
            <a:chExt cx="4685058" cy="2736304"/>
          </a:xfrm>
        </p:grpSpPr>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012160" y="4437112"/>
              <a:ext cx="4685058" cy="2736304"/>
            </a:xfrm>
            <a:prstGeom prst="rect">
              <a:avLst/>
            </a:prstGeom>
            <a:effectLst>
              <a:glow>
                <a:schemeClr val="accent1"/>
              </a:glow>
            </a:effectLst>
          </p:spPr>
        </p:pic>
        <p:sp>
          <p:nvSpPr>
            <p:cNvPr id="10" name="Rectangle 9"/>
            <p:cNvSpPr/>
            <p:nvPr userDrawn="1"/>
          </p:nvSpPr>
          <p:spPr>
            <a:xfrm>
              <a:off x="6012160" y="4437112"/>
              <a:ext cx="4685058" cy="2736304"/>
            </a:xfrm>
            <a:prstGeom prst="rect">
              <a:avLst/>
            </a:prstGeom>
            <a:solidFill>
              <a:srgbClr val="FFFFFF">
                <a:alpha val="36078"/>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dirty="0"/>
            </a:p>
          </p:txBody>
        </p:sp>
      </p:grpSp>
      <p:sp>
        <p:nvSpPr>
          <p:cNvPr id="2" name="Title 1"/>
          <p:cNvSpPr>
            <a:spLocks noGrp="1"/>
          </p:cNvSpPr>
          <p:nvPr>
            <p:ph type="title" hasCustomPrompt="1"/>
          </p:nvPr>
        </p:nvSpPr>
        <p:spPr>
          <a:xfrm>
            <a:off x="7876117" y="266700"/>
            <a:ext cx="4011084" cy="2095500"/>
          </a:xfrm>
        </p:spPr>
        <p:txBody>
          <a:bodyPr anchor="b"/>
          <a:lstStyle>
            <a:lvl1pPr algn="ctr">
              <a:lnSpc>
                <a:spcPct val="100000"/>
              </a:lnSpc>
              <a:defRPr sz="2800" b="0">
                <a:effectLst>
                  <a:outerShdw blurRad="50800" dist="25400" dir="5400000" algn="t" rotWithShape="0">
                    <a:prstClr val="black">
                      <a:alpha val="25000"/>
                    </a:prstClr>
                  </a:outerShdw>
                </a:effectLst>
              </a:defRPr>
            </a:lvl1pPr>
          </a:lstStyle>
          <a:p>
            <a:r>
              <a:rPr lang="en-US" dirty="0"/>
              <a:t>click to edit Master title style</a:t>
            </a:r>
          </a:p>
        </p:txBody>
      </p:sp>
      <p:sp>
        <p:nvSpPr>
          <p:cNvPr id="3" name="Content Placeholder 2"/>
          <p:cNvSpPr>
            <a:spLocks noGrp="1"/>
          </p:cNvSpPr>
          <p:nvPr>
            <p:ph idx="1" hasCustomPrompt="1"/>
          </p:nvPr>
        </p:nvSpPr>
        <p:spPr>
          <a:xfrm>
            <a:off x="958850" y="273051"/>
            <a:ext cx="666115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hasCustomPrompt="1"/>
          </p:nvPr>
        </p:nvSpPr>
        <p:spPr>
          <a:xfrm>
            <a:off x="7876117" y="2438401"/>
            <a:ext cx="4011084" cy="3687763"/>
          </a:xfrm>
        </p:spPr>
        <p:txBody>
          <a:bodyPr>
            <a:normAutofit/>
          </a:bodyPr>
          <a:lstStyle>
            <a:lvl1pPr marL="0" indent="0" algn="ctr">
              <a:lnSpc>
                <a:spcPct val="125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5" name="Date Placeholder 4"/>
          <p:cNvSpPr>
            <a:spLocks noGrp="1"/>
          </p:cNvSpPr>
          <p:nvPr>
            <p:ph type="dt" sz="half" idx="10"/>
          </p:nvPr>
        </p:nvSpPr>
        <p:spPr/>
        <p:txBody>
          <a:bodyPr/>
          <a:lstStyle/>
          <a:p>
            <a:fld id="{54AB02A5-4FE5-49D9-9E24-09F23B90C450}" type="datetimeFigureOut">
              <a:rPr lang="en-US" smtClean="0"/>
              <a:t>4/25/2022</a:t>
            </a:fld>
            <a:endParaRPr lang="en-US" dirty="0"/>
          </a:p>
        </p:txBody>
      </p:sp>
      <p:sp>
        <p:nvSpPr>
          <p:cNvPr id="6" name="Footer Placeholder 5"/>
          <p:cNvSpPr>
            <a:spLocks noGrp="1"/>
          </p:cNvSpPr>
          <p:nvPr>
            <p:ph type="ftr" sz="quarter" idx="11"/>
          </p:nvPr>
        </p:nvSpPr>
        <p:spPr/>
        <p:txBody>
          <a:bodyPr/>
          <a:lstStyle/>
          <a:p>
            <a:endParaRPr kumimoji="0" lang="en-US" dirty="0"/>
          </a:p>
        </p:txBody>
      </p:sp>
      <p:sp>
        <p:nvSpPr>
          <p:cNvPr id="7" name="Slide Number Placeholder 6"/>
          <p:cNvSpPr>
            <a:spLocks noGrp="1"/>
          </p:cNvSpPr>
          <p:nvPr>
            <p:ph type="sldNum" sz="quarter" idx="12"/>
          </p:nvPr>
        </p:nvSpPr>
        <p:spPr/>
        <p:txBody>
          <a:bodyPr/>
          <a:lstStyle/>
          <a:p>
            <a:fld id="{6294C92D-0306-4E69-9CD3-20855E849650}" type="slidenum">
              <a:rPr kumimoji="0" lang="en-US" smtClean="0"/>
              <a:t>‹#›</a:t>
            </a:fld>
            <a:endParaRPr kumimoji="0" lang="en-US" dirty="0"/>
          </a:p>
        </p:txBody>
      </p:sp>
    </p:spTree>
    <p:extLst>
      <p:ext uri="{BB962C8B-B14F-4D97-AF65-F5344CB8AC3E}">
        <p14:creationId xmlns:p14="http://schemas.microsoft.com/office/powerpoint/2010/main" val="49205530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6762024" y="4437112"/>
            <a:ext cx="6246744" cy="2736304"/>
            <a:chOff x="6012160" y="4437112"/>
            <a:chExt cx="4685058" cy="2736304"/>
          </a:xfrm>
        </p:grpSpPr>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012160" y="4437112"/>
              <a:ext cx="4685058" cy="2736304"/>
            </a:xfrm>
            <a:prstGeom prst="rect">
              <a:avLst/>
            </a:prstGeom>
            <a:effectLst>
              <a:glow>
                <a:schemeClr val="accent1"/>
              </a:glow>
            </a:effectLst>
          </p:spPr>
        </p:pic>
        <p:sp>
          <p:nvSpPr>
            <p:cNvPr id="10" name="Rectangle 9"/>
            <p:cNvSpPr/>
            <p:nvPr userDrawn="1"/>
          </p:nvSpPr>
          <p:spPr>
            <a:xfrm>
              <a:off x="6012160" y="4437112"/>
              <a:ext cx="4685058" cy="2736304"/>
            </a:xfrm>
            <a:prstGeom prst="rect">
              <a:avLst/>
            </a:prstGeom>
            <a:solidFill>
              <a:srgbClr val="FFFFFF">
                <a:alpha val="36078"/>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dirty="0"/>
            </a:p>
          </p:txBody>
        </p:sp>
      </p:grpSp>
      <p:sp>
        <p:nvSpPr>
          <p:cNvPr id="2" name="Title 1"/>
          <p:cNvSpPr>
            <a:spLocks noGrp="1"/>
          </p:cNvSpPr>
          <p:nvPr>
            <p:ph type="title"/>
          </p:nvPr>
        </p:nvSpPr>
        <p:spPr>
          <a:xfrm>
            <a:off x="2239435" y="228600"/>
            <a:ext cx="7615765" cy="895350"/>
          </a:xfrm>
        </p:spPr>
        <p:txBody>
          <a:bodyPr anchor="b"/>
          <a:lstStyle>
            <a:lvl1pPr algn="ctr">
              <a:lnSpc>
                <a:spcPct val="100000"/>
              </a:lnSpc>
              <a:defRPr sz="2800" b="0"/>
            </a:lvl1pPr>
          </a:lstStyle>
          <a:p>
            <a:r>
              <a:rPr lang="en-US"/>
              <a:t>Click to edit Master title style</a:t>
            </a:r>
            <a:endParaRPr lang="en-US" dirty="0"/>
          </a:p>
        </p:txBody>
      </p:sp>
      <p:sp>
        <p:nvSpPr>
          <p:cNvPr id="3" name="Picture Placeholder 2"/>
          <p:cNvSpPr>
            <a:spLocks noGrp="1"/>
          </p:cNvSpPr>
          <p:nvPr>
            <p:ph type="pic" idx="1"/>
          </p:nvPr>
        </p:nvSpPr>
        <p:spPr>
          <a:xfrm>
            <a:off x="2010835" y="1143000"/>
            <a:ext cx="8072965" cy="4541044"/>
          </a:xfrm>
          <a:ln w="76200">
            <a:solidFill>
              <a:schemeClr val="bg1"/>
            </a:solidFill>
          </a:ln>
          <a:effectLst>
            <a:outerShdw blurRad="88900" dist="50800" dir="5400000" algn="ctr" rotWithShape="0">
              <a:srgbClr val="000000">
                <a:alpha val="25000"/>
              </a:srgbClr>
            </a:outerShdw>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2239435" y="5810250"/>
            <a:ext cx="7615765" cy="5334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4AB02A5-4FE5-49D9-9E24-09F23B90C450}" type="datetimeFigureOut">
              <a:rPr lang="en-US" smtClean="0"/>
              <a:t>4/25/2022</a:t>
            </a:fld>
            <a:endParaRPr lang="en-US" dirty="0"/>
          </a:p>
        </p:txBody>
      </p:sp>
      <p:sp>
        <p:nvSpPr>
          <p:cNvPr id="6" name="Footer Placeholder 5"/>
          <p:cNvSpPr>
            <a:spLocks noGrp="1"/>
          </p:cNvSpPr>
          <p:nvPr>
            <p:ph type="ftr" sz="quarter" idx="11"/>
          </p:nvPr>
        </p:nvSpPr>
        <p:spPr/>
        <p:txBody>
          <a:bodyPr/>
          <a:lstStyle/>
          <a:p>
            <a:endParaRPr kumimoji="0" lang="en-US" dirty="0"/>
          </a:p>
        </p:txBody>
      </p:sp>
      <p:sp>
        <p:nvSpPr>
          <p:cNvPr id="7" name="Slide Number Placeholder 6"/>
          <p:cNvSpPr>
            <a:spLocks noGrp="1"/>
          </p:cNvSpPr>
          <p:nvPr>
            <p:ph type="sldNum" sz="quarter" idx="12"/>
          </p:nvPr>
        </p:nvSpPr>
        <p:spPr/>
        <p:txBody>
          <a:bodyPr/>
          <a:lstStyle/>
          <a:p>
            <a:fld id="{6294C92D-0306-4E69-9CD3-20855E849650}" type="slidenum">
              <a:rPr kumimoji="0" lang="en-US" smtClean="0"/>
              <a:t>‹#›</a:t>
            </a:fld>
            <a:endParaRPr kumimoji="0" lang="en-US" dirty="0"/>
          </a:p>
        </p:txBody>
      </p:sp>
    </p:spTree>
    <p:extLst>
      <p:ext uri="{BB962C8B-B14F-4D97-AF65-F5344CB8AC3E}">
        <p14:creationId xmlns:p14="http://schemas.microsoft.com/office/powerpoint/2010/main" val="275649786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4AB02A5-4FE5-49D9-9E24-09F23B90C450}" type="datetimeFigureOut">
              <a:rPr lang="en-US" smtClean="0"/>
              <a:t>4/25/2022</a:t>
            </a:fld>
            <a:endParaRPr lang="en-US" dirty="0"/>
          </a:p>
        </p:txBody>
      </p:sp>
      <p:sp>
        <p:nvSpPr>
          <p:cNvPr id="5" name="Footer Placeholder 4"/>
          <p:cNvSpPr>
            <a:spLocks noGrp="1"/>
          </p:cNvSpPr>
          <p:nvPr>
            <p:ph type="ftr" sz="quarter" idx="11"/>
          </p:nvPr>
        </p:nvSpPr>
        <p:spPr/>
        <p:txBody>
          <a:bodyPr/>
          <a:lstStyle/>
          <a:p>
            <a:endParaRPr kumimoji="0" lang="en-US" dirty="0"/>
          </a:p>
        </p:txBody>
      </p:sp>
      <p:sp>
        <p:nvSpPr>
          <p:cNvPr id="6" name="Slide Number Placeholder 5"/>
          <p:cNvSpPr>
            <a:spLocks noGrp="1"/>
          </p:cNvSpPr>
          <p:nvPr>
            <p:ph type="sldNum" sz="quarter" idx="12"/>
          </p:nvPr>
        </p:nvSpPr>
        <p:spPr/>
        <p:txBody>
          <a:bodyPr/>
          <a:lstStyle/>
          <a:p>
            <a:fld id="{6294C92D-0306-4E69-9CD3-20855E849650}" type="slidenum">
              <a:rPr kumimoji="0" lang="en-US" smtClean="0"/>
              <a:t>‹#›</a:t>
            </a:fld>
            <a:endParaRPr kumimoji="0" lang="en-US" dirty="0"/>
          </a:p>
        </p:txBody>
      </p:sp>
    </p:spTree>
    <p:extLst>
      <p:ext uri="{BB962C8B-B14F-4D97-AF65-F5344CB8AC3E}">
        <p14:creationId xmlns:p14="http://schemas.microsoft.com/office/powerpoint/2010/main" val="33701987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4AB02A5-4FE5-49D9-9E24-09F23B90C450}" type="datetimeFigureOut">
              <a:rPr lang="en-US" smtClean="0"/>
              <a:t>4/25/2022</a:t>
            </a:fld>
            <a:endParaRPr lang="en-US" dirty="0"/>
          </a:p>
        </p:txBody>
      </p:sp>
      <p:sp>
        <p:nvSpPr>
          <p:cNvPr id="5" name="Footer Placeholder 4"/>
          <p:cNvSpPr>
            <a:spLocks noGrp="1"/>
          </p:cNvSpPr>
          <p:nvPr>
            <p:ph type="ftr" sz="quarter" idx="11"/>
          </p:nvPr>
        </p:nvSpPr>
        <p:spPr/>
        <p:txBody>
          <a:bodyPr/>
          <a:lstStyle/>
          <a:p>
            <a:endParaRPr kumimoji="0" lang="en-US" dirty="0"/>
          </a:p>
        </p:txBody>
      </p:sp>
      <p:sp>
        <p:nvSpPr>
          <p:cNvPr id="6" name="Slide Number Placeholder 5"/>
          <p:cNvSpPr>
            <a:spLocks noGrp="1"/>
          </p:cNvSpPr>
          <p:nvPr>
            <p:ph type="sldNum" sz="quarter" idx="12"/>
          </p:nvPr>
        </p:nvSpPr>
        <p:spPr/>
        <p:txBody>
          <a:bodyPr/>
          <a:lstStyle/>
          <a:p>
            <a:fld id="{6294C92D-0306-4E69-9CD3-20855E849650}" type="slidenum">
              <a:rPr kumimoji="0" lang="en-US" smtClean="0"/>
              <a:t>‹#›</a:t>
            </a:fld>
            <a:endParaRPr kumimoji="0" lang="en-US" dirty="0"/>
          </a:p>
        </p:txBody>
      </p:sp>
    </p:spTree>
    <p:extLst>
      <p:ext uri="{BB962C8B-B14F-4D97-AF65-F5344CB8AC3E}">
        <p14:creationId xmlns:p14="http://schemas.microsoft.com/office/powerpoint/2010/main" val="7408489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AE4B4C-61A2-42EE-895C-DD06115DC42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7AFE481D-12E9-4483-A6E4-C39C8BBE702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4345EFA-F5C3-462D-BF8F-D11BB2AE29E9}"/>
              </a:ext>
            </a:extLst>
          </p:cNvPr>
          <p:cNvSpPr>
            <a:spLocks noGrp="1"/>
          </p:cNvSpPr>
          <p:nvPr>
            <p:ph type="dt" sz="half" idx="10"/>
          </p:nvPr>
        </p:nvSpPr>
        <p:spPr/>
        <p:txBody>
          <a:bodyPr/>
          <a:lstStyle/>
          <a:p>
            <a:fld id="{8D6A069C-206F-45CC-B7E6-CDD1C948C6F1}" type="datetimeFigureOut">
              <a:rPr lang="en-GB" smtClean="0"/>
              <a:t>25/04/2022</a:t>
            </a:fld>
            <a:endParaRPr lang="en-GB" dirty="0"/>
          </a:p>
        </p:txBody>
      </p:sp>
      <p:sp>
        <p:nvSpPr>
          <p:cNvPr id="5" name="Footer Placeholder 4">
            <a:extLst>
              <a:ext uri="{FF2B5EF4-FFF2-40B4-BE49-F238E27FC236}">
                <a16:creationId xmlns:a16="http://schemas.microsoft.com/office/drawing/2014/main" id="{875C898C-643B-4B72-9E4E-EE118EB09262}"/>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0442EE94-07B6-408F-B758-A460E3413443}"/>
              </a:ext>
            </a:extLst>
          </p:cNvPr>
          <p:cNvSpPr>
            <a:spLocks noGrp="1"/>
          </p:cNvSpPr>
          <p:nvPr>
            <p:ph type="sldNum" sz="quarter" idx="12"/>
          </p:nvPr>
        </p:nvSpPr>
        <p:spPr/>
        <p:txBody>
          <a:bodyPr/>
          <a:lstStyle/>
          <a:p>
            <a:fld id="{D242197F-8C40-4A93-8DC7-ECEEFFDF7135}" type="slidenum">
              <a:rPr lang="en-GB" smtClean="0"/>
              <a:t>‹#›</a:t>
            </a:fld>
            <a:endParaRPr lang="en-GB" dirty="0"/>
          </a:p>
        </p:txBody>
      </p:sp>
    </p:spTree>
    <p:extLst>
      <p:ext uri="{BB962C8B-B14F-4D97-AF65-F5344CB8AC3E}">
        <p14:creationId xmlns:p14="http://schemas.microsoft.com/office/powerpoint/2010/main" val="12556158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F40CE6-8E9F-40FE-91AA-922473EB5BD5}"/>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F245E9D1-CDCC-4E12-97D2-DA33C933B4C0}"/>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2D29BC48-47B6-44A7-A290-FA61E96FE2C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CFAEA34D-35FB-4218-8781-885FC51740C6}"/>
              </a:ext>
            </a:extLst>
          </p:cNvPr>
          <p:cNvSpPr>
            <a:spLocks noGrp="1"/>
          </p:cNvSpPr>
          <p:nvPr>
            <p:ph type="dt" sz="half" idx="10"/>
          </p:nvPr>
        </p:nvSpPr>
        <p:spPr/>
        <p:txBody>
          <a:bodyPr/>
          <a:lstStyle/>
          <a:p>
            <a:fld id="{8D6A069C-206F-45CC-B7E6-CDD1C948C6F1}" type="datetimeFigureOut">
              <a:rPr lang="en-GB" smtClean="0"/>
              <a:t>25/04/2022</a:t>
            </a:fld>
            <a:endParaRPr lang="en-GB" dirty="0"/>
          </a:p>
        </p:txBody>
      </p:sp>
      <p:sp>
        <p:nvSpPr>
          <p:cNvPr id="6" name="Footer Placeholder 5">
            <a:extLst>
              <a:ext uri="{FF2B5EF4-FFF2-40B4-BE49-F238E27FC236}">
                <a16:creationId xmlns:a16="http://schemas.microsoft.com/office/drawing/2014/main" id="{D59D129D-B1E8-4BEF-BDEF-A634FCAC354E}"/>
              </a:ext>
            </a:extLst>
          </p:cNvPr>
          <p:cNvSpPr>
            <a:spLocks noGrp="1"/>
          </p:cNvSpPr>
          <p:nvPr>
            <p:ph type="ftr" sz="quarter" idx="11"/>
          </p:nvPr>
        </p:nvSpPr>
        <p:spPr/>
        <p:txBody>
          <a:bodyPr/>
          <a:lstStyle/>
          <a:p>
            <a:endParaRPr lang="en-GB" dirty="0"/>
          </a:p>
        </p:txBody>
      </p:sp>
      <p:sp>
        <p:nvSpPr>
          <p:cNvPr id="7" name="Slide Number Placeholder 6">
            <a:extLst>
              <a:ext uri="{FF2B5EF4-FFF2-40B4-BE49-F238E27FC236}">
                <a16:creationId xmlns:a16="http://schemas.microsoft.com/office/drawing/2014/main" id="{169D748A-B2D3-4C60-BEBA-DC663B5ADB50}"/>
              </a:ext>
            </a:extLst>
          </p:cNvPr>
          <p:cNvSpPr>
            <a:spLocks noGrp="1"/>
          </p:cNvSpPr>
          <p:nvPr>
            <p:ph type="sldNum" sz="quarter" idx="12"/>
          </p:nvPr>
        </p:nvSpPr>
        <p:spPr/>
        <p:txBody>
          <a:bodyPr/>
          <a:lstStyle/>
          <a:p>
            <a:fld id="{D242197F-8C40-4A93-8DC7-ECEEFFDF7135}" type="slidenum">
              <a:rPr lang="en-GB" smtClean="0"/>
              <a:t>‹#›</a:t>
            </a:fld>
            <a:endParaRPr lang="en-GB" dirty="0"/>
          </a:p>
        </p:txBody>
      </p:sp>
    </p:spTree>
    <p:extLst>
      <p:ext uri="{BB962C8B-B14F-4D97-AF65-F5344CB8AC3E}">
        <p14:creationId xmlns:p14="http://schemas.microsoft.com/office/powerpoint/2010/main" val="11618374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D2DA9E-55A1-4C9F-9382-F0DED91DDBCC}"/>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E4D3E5CE-214B-43B9-8B03-683CEA7AB0D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2E14EB5-AF2F-45C2-993D-4D12836192C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427D8A4F-7BDC-44C1-8FFB-06127456A98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1BC52D4-DC38-4FF2-B6EF-C743B55C873F}"/>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2D9C3196-64D7-4A05-8AB0-F78A9C59CD7C}"/>
              </a:ext>
            </a:extLst>
          </p:cNvPr>
          <p:cNvSpPr>
            <a:spLocks noGrp="1"/>
          </p:cNvSpPr>
          <p:nvPr>
            <p:ph type="dt" sz="half" idx="10"/>
          </p:nvPr>
        </p:nvSpPr>
        <p:spPr/>
        <p:txBody>
          <a:bodyPr/>
          <a:lstStyle/>
          <a:p>
            <a:fld id="{8D6A069C-206F-45CC-B7E6-CDD1C948C6F1}" type="datetimeFigureOut">
              <a:rPr lang="en-GB" smtClean="0"/>
              <a:t>25/04/2022</a:t>
            </a:fld>
            <a:endParaRPr lang="en-GB" dirty="0"/>
          </a:p>
        </p:txBody>
      </p:sp>
      <p:sp>
        <p:nvSpPr>
          <p:cNvPr id="8" name="Footer Placeholder 7">
            <a:extLst>
              <a:ext uri="{FF2B5EF4-FFF2-40B4-BE49-F238E27FC236}">
                <a16:creationId xmlns:a16="http://schemas.microsoft.com/office/drawing/2014/main" id="{C8C208D9-3920-4D88-9BFB-02B4872C89E3}"/>
              </a:ext>
            </a:extLst>
          </p:cNvPr>
          <p:cNvSpPr>
            <a:spLocks noGrp="1"/>
          </p:cNvSpPr>
          <p:nvPr>
            <p:ph type="ftr" sz="quarter" idx="11"/>
          </p:nvPr>
        </p:nvSpPr>
        <p:spPr/>
        <p:txBody>
          <a:bodyPr/>
          <a:lstStyle/>
          <a:p>
            <a:endParaRPr lang="en-GB" dirty="0"/>
          </a:p>
        </p:txBody>
      </p:sp>
      <p:sp>
        <p:nvSpPr>
          <p:cNvPr id="9" name="Slide Number Placeholder 8">
            <a:extLst>
              <a:ext uri="{FF2B5EF4-FFF2-40B4-BE49-F238E27FC236}">
                <a16:creationId xmlns:a16="http://schemas.microsoft.com/office/drawing/2014/main" id="{A4FECD52-B5F4-452D-8B10-9D1ACEDD7651}"/>
              </a:ext>
            </a:extLst>
          </p:cNvPr>
          <p:cNvSpPr>
            <a:spLocks noGrp="1"/>
          </p:cNvSpPr>
          <p:nvPr>
            <p:ph type="sldNum" sz="quarter" idx="12"/>
          </p:nvPr>
        </p:nvSpPr>
        <p:spPr/>
        <p:txBody>
          <a:bodyPr/>
          <a:lstStyle/>
          <a:p>
            <a:fld id="{D242197F-8C40-4A93-8DC7-ECEEFFDF7135}" type="slidenum">
              <a:rPr lang="en-GB" smtClean="0"/>
              <a:t>‹#›</a:t>
            </a:fld>
            <a:endParaRPr lang="en-GB" dirty="0"/>
          </a:p>
        </p:txBody>
      </p:sp>
    </p:spTree>
    <p:extLst>
      <p:ext uri="{BB962C8B-B14F-4D97-AF65-F5344CB8AC3E}">
        <p14:creationId xmlns:p14="http://schemas.microsoft.com/office/powerpoint/2010/main" val="33793488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F2F5A5-919E-45E8-8392-7F0ED68E2D43}"/>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658C355C-D09D-482E-83D1-5436F5BD8596}"/>
              </a:ext>
            </a:extLst>
          </p:cNvPr>
          <p:cNvSpPr>
            <a:spLocks noGrp="1"/>
          </p:cNvSpPr>
          <p:nvPr>
            <p:ph type="dt" sz="half" idx="10"/>
          </p:nvPr>
        </p:nvSpPr>
        <p:spPr/>
        <p:txBody>
          <a:bodyPr/>
          <a:lstStyle/>
          <a:p>
            <a:fld id="{8D6A069C-206F-45CC-B7E6-CDD1C948C6F1}" type="datetimeFigureOut">
              <a:rPr lang="en-GB" smtClean="0"/>
              <a:t>25/04/2022</a:t>
            </a:fld>
            <a:endParaRPr lang="en-GB" dirty="0"/>
          </a:p>
        </p:txBody>
      </p:sp>
      <p:sp>
        <p:nvSpPr>
          <p:cNvPr id="4" name="Footer Placeholder 3">
            <a:extLst>
              <a:ext uri="{FF2B5EF4-FFF2-40B4-BE49-F238E27FC236}">
                <a16:creationId xmlns:a16="http://schemas.microsoft.com/office/drawing/2014/main" id="{0C46C22D-C3CA-472B-97F3-49561A84A81A}"/>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FE8F2490-62DC-4A5C-8F86-0766CFD556B7}"/>
              </a:ext>
            </a:extLst>
          </p:cNvPr>
          <p:cNvSpPr>
            <a:spLocks noGrp="1"/>
          </p:cNvSpPr>
          <p:nvPr>
            <p:ph type="sldNum" sz="quarter" idx="12"/>
          </p:nvPr>
        </p:nvSpPr>
        <p:spPr/>
        <p:txBody>
          <a:bodyPr/>
          <a:lstStyle/>
          <a:p>
            <a:fld id="{D242197F-8C40-4A93-8DC7-ECEEFFDF7135}" type="slidenum">
              <a:rPr lang="en-GB" smtClean="0"/>
              <a:t>‹#›</a:t>
            </a:fld>
            <a:endParaRPr lang="en-GB" dirty="0"/>
          </a:p>
        </p:txBody>
      </p:sp>
    </p:spTree>
    <p:extLst>
      <p:ext uri="{BB962C8B-B14F-4D97-AF65-F5344CB8AC3E}">
        <p14:creationId xmlns:p14="http://schemas.microsoft.com/office/powerpoint/2010/main" val="42772311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4CDD050-3635-4376-A6C3-28CC5A028FBA}"/>
              </a:ext>
            </a:extLst>
          </p:cNvPr>
          <p:cNvSpPr>
            <a:spLocks noGrp="1"/>
          </p:cNvSpPr>
          <p:nvPr>
            <p:ph type="dt" sz="half" idx="10"/>
          </p:nvPr>
        </p:nvSpPr>
        <p:spPr/>
        <p:txBody>
          <a:bodyPr/>
          <a:lstStyle/>
          <a:p>
            <a:fld id="{8D6A069C-206F-45CC-B7E6-CDD1C948C6F1}" type="datetimeFigureOut">
              <a:rPr lang="en-GB" smtClean="0"/>
              <a:t>25/04/2022</a:t>
            </a:fld>
            <a:endParaRPr lang="en-GB" dirty="0"/>
          </a:p>
        </p:txBody>
      </p:sp>
      <p:sp>
        <p:nvSpPr>
          <p:cNvPr id="3" name="Footer Placeholder 2">
            <a:extLst>
              <a:ext uri="{FF2B5EF4-FFF2-40B4-BE49-F238E27FC236}">
                <a16:creationId xmlns:a16="http://schemas.microsoft.com/office/drawing/2014/main" id="{E1DA61FA-42D2-496D-BB39-9A6CFCD359DE}"/>
              </a:ext>
            </a:extLst>
          </p:cNvPr>
          <p:cNvSpPr>
            <a:spLocks noGrp="1"/>
          </p:cNvSpPr>
          <p:nvPr>
            <p:ph type="ftr" sz="quarter" idx="11"/>
          </p:nvPr>
        </p:nvSpPr>
        <p:spPr/>
        <p:txBody>
          <a:bodyPr/>
          <a:lstStyle/>
          <a:p>
            <a:endParaRPr lang="en-GB" dirty="0"/>
          </a:p>
        </p:txBody>
      </p:sp>
      <p:sp>
        <p:nvSpPr>
          <p:cNvPr id="4" name="Slide Number Placeholder 3">
            <a:extLst>
              <a:ext uri="{FF2B5EF4-FFF2-40B4-BE49-F238E27FC236}">
                <a16:creationId xmlns:a16="http://schemas.microsoft.com/office/drawing/2014/main" id="{A0CB8EA2-0F18-499E-9BAD-DE2313B9200D}"/>
              </a:ext>
            </a:extLst>
          </p:cNvPr>
          <p:cNvSpPr>
            <a:spLocks noGrp="1"/>
          </p:cNvSpPr>
          <p:nvPr>
            <p:ph type="sldNum" sz="quarter" idx="12"/>
          </p:nvPr>
        </p:nvSpPr>
        <p:spPr/>
        <p:txBody>
          <a:bodyPr/>
          <a:lstStyle/>
          <a:p>
            <a:fld id="{D242197F-8C40-4A93-8DC7-ECEEFFDF7135}" type="slidenum">
              <a:rPr lang="en-GB" smtClean="0"/>
              <a:t>‹#›</a:t>
            </a:fld>
            <a:endParaRPr lang="en-GB" dirty="0"/>
          </a:p>
        </p:txBody>
      </p:sp>
    </p:spTree>
    <p:extLst>
      <p:ext uri="{BB962C8B-B14F-4D97-AF65-F5344CB8AC3E}">
        <p14:creationId xmlns:p14="http://schemas.microsoft.com/office/powerpoint/2010/main" val="14149865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75E560-6C68-4AE8-8748-44FB6844739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20385A8E-AF62-4955-BF34-E0A4B83AA09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26222E29-93B8-4611-BA61-AC667A302C1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4CF2F81-3F8A-468E-9B8E-EC61A3F5E701}"/>
              </a:ext>
            </a:extLst>
          </p:cNvPr>
          <p:cNvSpPr>
            <a:spLocks noGrp="1"/>
          </p:cNvSpPr>
          <p:nvPr>
            <p:ph type="dt" sz="half" idx="10"/>
          </p:nvPr>
        </p:nvSpPr>
        <p:spPr/>
        <p:txBody>
          <a:bodyPr/>
          <a:lstStyle/>
          <a:p>
            <a:fld id="{8D6A069C-206F-45CC-B7E6-CDD1C948C6F1}" type="datetimeFigureOut">
              <a:rPr lang="en-GB" smtClean="0"/>
              <a:t>25/04/2022</a:t>
            </a:fld>
            <a:endParaRPr lang="en-GB" dirty="0"/>
          </a:p>
        </p:txBody>
      </p:sp>
      <p:sp>
        <p:nvSpPr>
          <p:cNvPr id="6" name="Footer Placeholder 5">
            <a:extLst>
              <a:ext uri="{FF2B5EF4-FFF2-40B4-BE49-F238E27FC236}">
                <a16:creationId xmlns:a16="http://schemas.microsoft.com/office/drawing/2014/main" id="{5A87DA82-1C2F-42D4-A136-1891262B730B}"/>
              </a:ext>
            </a:extLst>
          </p:cNvPr>
          <p:cNvSpPr>
            <a:spLocks noGrp="1"/>
          </p:cNvSpPr>
          <p:nvPr>
            <p:ph type="ftr" sz="quarter" idx="11"/>
          </p:nvPr>
        </p:nvSpPr>
        <p:spPr/>
        <p:txBody>
          <a:bodyPr/>
          <a:lstStyle/>
          <a:p>
            <a:endParaRPr lang="en-GB" dirty="0"/>
          </a:p>
        </p:txBody>
      </p:sp>
      <p:sp>
        <p:nvSpPr>
          <p:cNvPr id="7" name="Slide Number Placeholder 6">
            <a:extLst>
              <a:ext uri="{FF2B5EF4-FFF2-40B4-BE49-F238E27FC236}">
                <a16:creationId xmlns:a16="http://schemas.microsoft.com/office/drawing/2014/main" id="{8AB9EF07-0E61-4EE8-823D-A04697030661}"/>
              </a:ext>
            </a:extLst>
          </p:cNvPr>
          <p:cNvSpPr>
            <a:spLocks noGrp="1"/>
          </p:cNvSpPr>
          <p:nvPr>
            <p:ph type="sldNum" sz="quarter" idx="12"/>
          </p:nvPr>
        </p:nvSpPr>
        <p:spPr/>
        <p:txBody>
          <a:bodyPr/>
          <a:lstStyle/>
          <a:p>
            <a:fld id="{D242197F-8C40-4A93-8DC7-ECEEFFDF7135}" type="slidenum">
              <a:rPr lang="en-GB" smtClean="0"/>
              <a:t>‹#›</a:t>
            </a:fld>
            <a:endParaRPr lang="en-GB" dirty="0"/>
          </a:p>
        </p:txBody>
      </p:sp>
    </p:spTree>
    <p:extLst>
      <p:ext uri="{BB962C8B-B14F-4D97-AF65-F5344CB8AC3E}">
        <p14:creationId xmlns:p14="http://schemas.microsoft.com/office/powerpoint/2010/main" val="29445858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B03FCE-A1FB-46C5-81B3-0AF094A4C26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7F15D362-A27D-479F-89FA-5261144EDDA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dirty="0"/>
          </a:p>
        </p:txBody>
      </p:sp>
      <p:sp>
        <p:nvSpPr>
          <p:cNvPr id="4" name="Text Placeholder 3">
            <a:extLst>
              <a:ext uri="{FF2B5EF4-FFF2-40B4-BE49-F238E27FC236}">
                <a16:creationId xmlns:a16="http://schemas.microsoft.com/office/drawing/2014/main" id="{5F979F3F-6F23-456C-9CC9-7839AC30CFE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63676B2-935E-44C9-8DE9-CA965D15A875}"/>
              </a:ext>
            </a:extLst>
          </p:cNvPr>
          <p:cNvSpPr>
            <a:spLocks noGrp="1"/>
          </p:cNvSpPr>
          <p:nvPr>
            <p:ph type="dt" sz="half" idx="10"/>
          </p:nvPr>
        </p:nvSpPr>
        <p:spPr/>
        <p:txBody>
          <a:bodyPr/>
          <a:lstStyle/>
          <a:p>
            <a:fld id="{8D6A069C-206F-45CC-B7E6-CDD1C948C6F1}" type="datetimeFigureOut">
              <a:rPr lang="en-GB" smtClean="0"/>
              <a:t>25/04/2022</a:t>
            </a:fld>
            <a:endParaRPr lang="en-GB" dirty="0"/>
          </a:p>
        </p:txBody>
      </p:sp>
      <p:sp>
        <p:nvSpPr>
          <p:cNvPr id="6" name="Footer Placeholder 5">
            <a:extLst>
              <a:ext uri="{FF2B5EF4-FFF2-40B4-BE49-F238E27FC236}">
                <a16:creationId xmlns:a16="http://schemas.microsoft.com/office/drawing/2014/main" id="{DB7620D2-A4B7-483B-B77D-B151E51BC4AE}"/>
              </a:ext>
            </a:extLst>
          </p:cNvPr>
          <p:cNvSpPr>
            <a:spLocks noGrp="1"/>
          </p:cNvSpPr>
          <p:nvPr>
            <p:ph type="ftr" sz="quarter" idx="11"/>
          </p:nvPr>
        </p:nvSpPr>
        <p:spPr/>
        <p:txBody>
          <a:bodyPr/>
          <a:lstStyle/>
          <a:p>
            <a:endParaRPr lang="en-GB" dirty="0"/>
          </a:p>
        </p:txBody>
      </p:sp>
      <p:sp>
        <p:nvSpPr>
          <p:cNvPr id="7" name="Slide Number Placeholder 6">
            <a:extLst>
              <a:ext uri="{FF2B5EF4-FFF2-40B4-BE49-F238E27FC236}">
                <a16:creationId xmlns:a16="http://schemas.microsoft.com/office/drawing/2014/main" id="{4E23BB1B-0690-4776-8FF6-11A6EF0E8C25}"/>
              </a:ext>
            </a:extLst>
          </p:cNvPr>
          <p:cNvSpPr>
            <a:spLocks noGrp="1"/>
          </p:cNvSpPr>
          <p:nvPr>
            <p:ph type="sldNum" sz="quarter" idx="12"/>
          </p:nvPr>
        </p:nvSpPr>
        <p:spPr/>
        <p:txBody>
          <a:bodyPr/>
          <a:lstStyle/>
          <a:p>
            <a:fld id="{D242197F-8C40-4A93-8DC7-ECEEFFDF7135}" type="slidenum">
              <a:rPr lang="en-GB" smtClean="0"/>
              <a:t>‹#›</a:t>
            </a:fld>
            <a:endParaRPr lang="en-GB" dirty="0"/>
          </a:p>
        </p:txBody>
      </p:sp>
    </p:spTree>
    <p:extLst>
      <p:ext uri="{BB962C8B-B14F-4D97-AF65-F5344CB8AC3E}">
        <p14:creationId xmlns:p14="http://schemas.microsoft.com/office/powerpoint/2010/main" val="30277091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E45BE77-B485-4F77-A108-3BB6CB75DFD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4398FB0F-B486-486B-92B4-632A9BB9466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7938C67-5CE1-479E-99EB-F56FEF939BF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D6A069C-206F-45CC-B7E6-CDD1C948C6F1}" type="datetimeFigureOut">
              <a:rPr lang="en-GB" smtClean="0"/>
              <a:t>25/04/2022</a:t>
            </a:fld>
            <a:endParaRPr lang="en-GB" dirty="0"/>
          </a:p>
        </p:txBody>
      </p:sp>
      <p:sp>
        <p:nvSpPr>
          <p:cNvPr id="5" name="Footer Placeholder 4">
            <a:extLst>
              <a:ext uri="{FF2B5EF4-FFF2-40B4-BE49-F238E27FC236}">
                <a16:creationId xmlns:a16="http://schemas.microsoft.com/office/drawing/2014/main" id="{66A3FBAF-B448-49E7-B69E-F7FCEA65716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dirty="0"/>
          </a:p>
        </p:txBody>
      </p:sp>
      <p:sp>
        <p:nvSpPr>
          <p:cNvPr id="6" name="Slide Number Placeholder 5">
            <a:extLst>
              <a:ext uri="{FF2B5EF4-FFF2-40B4-BE49-F238E27FC236}">
                <a16:creationId xmlns:a16="http://schemas.microsoft.com/office/drawing/2014/main" id="{388632BE-916D-4854-9E1F-9E7B71CB798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242197F-8C40-4A93-8DC7-ECEEFFDF7135}" type="slidenum">
              <a:rPr lang="en-GB" smtClean="0"/>
              <a:t>‹#›</a:t>
            </a:fld>
            <a:endParaRPr lang="en-GB" dirty="0"/>
          </a:p>
        </p:txBody>
      </p:sp>
    </p:spTree>
    <p:extLst>
      <p:ext uri="{BB962C8B-B14F-4D97-AF65-F5344CB8AC3E}">
        <p14:creationId xmlns:p14="http://schemas.microsoft.com/office/powerpoint/2010/main" val="422884696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16024"/>
            <a:ext cx="10972800" cy="764704"/>
          </a:xfrm>
          <a:prstGeom prst="rect">
            <a:avLst/>
          </a:prstGeom>
        </p:spPr>
        <p:txBody>
          <a:bodyPr vert="horz" lIns="91440" tIns="45720" rIns="91440" bIns="45720" rtlCol="0" anchor="b">
            <a:noAutofit/>
          </a:bodyPr>
          <a:lstStyle/>
          <a:p>
            <a:r>
              <a:rPr lang="en-US"/>
              <a:t>Click to edit Master title style</a:t>
            </a:r>
            <a:endParaRPr lang="en-US" dirty="0"/>
          </a:p>
        </p:txBody>
      </p:sp>
      <p:sp>
        <p:nvSpPr>
          <p:cNvPr id="3" name="Text Placeholder 2"/>
          <p:cNvSpPr>
            <a:spLocks noGrp="1"/>
          </p:cNvSpPr>
          <p:nvPr>
            <p:ph type="body" idx="1"/>
          </p:nvPr>
        </p:nvSpPr>
        <p:spPr>
          <a:xfrm>
            <a:off x="609600" y="1124745"/>
            <a:ext cx="10972800" cy="5001419"/>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484463" y="6356351"/>
            <a:ext cx="2781300" cy="365125"/>
          </a:xfrm>
          <a:prstGeom prst="rect">
            <a:avLst/>
          </a:prstGeom>
        </p:spPr>
        <p:txBody>
          <a:bodyPr vert="horz" lIns="91440" tIns="45720" rIns="45720" bIns="45720" rtlCol="0" anchor="ctr"/>
          <a:lstStyle>
            <a:lvl1pPr algn="r">
              <a:defRPr sz="1200">
                <a:solidFill>
                  <a:schemeClr val="tx1">
                    <a:lumMod val="65000"/>
                    <a:lumOff val="35000"/>
                  </a:schemeClr>
                </a:solidFill>
                <a:latin typeface="Century Gothic" pitchFamily="34" charset="0"/>
              </a:defRPr>
            </a:lvl1pPr>
          </a:lstStyle>
          <a:p>
            <a:pPr algn="r" eaLnBrk="1" latinLnBrk="0" hangingPunct="1"/>
            <a:fld id="{54AB02A5-4FE5-49D9-9E24-09F23B90C450}" type="datetimeFigureOut">
              <a:rPr lang="en-US" smtClean="0"/>
              <a:t>4/25/2022</a:t>
            </a:fld>
            <a:endParaRPr lang="en-US" sz="1200" dirty="0">
              <a:solidFill>
                <a:schemeClr val="bg2">
                  <a:shade val="50000"/>
                </a:schemeClr>
              </a:solidFill>
            </a:endParaRPr>
          </a:p>
        </p:txBody>
      </p:sp>
      <p:sp>
        <p:nvSpPr>
          <p:cNvPr id="5" name="Footer Placeholder 4"/>
          <p:cNvSpPr>
            <a:spLocks noGrp="1"/>
          </p:cNvSpPr>
          <p:nvPr>
            <p:ph type="ftr" sz="quarter" idx="3"/>
          </p:nvPr>
        </p:nvSpPr>
        <p:spPr>
          <a:xfrm>
            <a:off x="878887" y="6356351"/>
            <a:ext cx="3797300" cy="365125"/>
          </a:xfrm>
          <a:prstGeom prst="rect">
            <a:avLst/>
          </a:prstGeom>
        </p:spPr>
        <p:txBody>
          <a:bodyPr vert="horz" lIns="45720" tIns="45720" rIns="91440" bIns="45720" rtlCol="0" anchor="ctr"/>
          <a:lstStyle>
            <a:lvl1pPr algn="l">
              <a:defRPr sz="1200">
                <a:solidFill>
                  <a:schemeClr val="tx1">
                    <a:lumMod val="65000"/>
                    <a:lumOff val="35000"/>
                  </a:schemeClr>
                </a:solidFill>
                <a:latin typeface="Century Gothic" pitchFamily="34" charset="0"/>
              </a:defRPr>
            </a:lvl1pPr>
          </a:lstStyle>
          <a:p>
            <a:endParaRPr kumimoji="0" lang="en-US" sz="1200" dirty="0">
              <a:solidFill>
                <a:schemeClr val="bg2">
                  <a:shade val="50000"/>
                </a:schemeClr>
              </a:solidFill>
              <a:effectLst/>
            </a:endParaRPr>
          </a:p>
        </p:txBody>
      </p:sp>
      <p:sp>
        <p:nvSpPr>
          <p:cNvPr id="6" name="Slide Number Placeholder 5"/>
          <p:cNvSpPr>
            <a:spLocks noGrp="1"/>
          </p:cNvSpPr>
          <p:nvPr>
            <p:ph type="sldNum" sz="quarter" idx="4"/>
          </p:nvPr>
        </p:nvSpPr>
        <p:spPr>
          <a:xfrm>
            <a:off x="11391038" y="6356351"/>
            <a:ext cx="749300" cy="365125"/>
          </a:xfrm>
          <a:prstGeom prst="rect">
            <a:avLst/>
          </a:prstGeom>
        </p:spPr>
        <p:txBody>
          <a:bodyPr vert="horz" lIns="27432" tIns="45720" rIns="45720" bIns="45720" rtlCol="0" anchor="ctr"/>
          <a:lstStyle>
            <a:lvl1pPr algn="l">
              <a:defRPr sz="1200">
                <a:solidFill>
                  <a:schemeClr val="tx1">
                    <a:lumMod val="65000"/>
                    <a:lumOff val="35000"/>
                  </a:schemeClr>
                </a:solidFill>
                <a:latin typeface="Century Gothic" pitchFamily="34" charset="0"/>
              </a:defRPr>
            </a:lvl1pPr>
          </a:lstStyle>
          <a:p>
            <a:pPr algn="ctr" eaLnBrk="1" latinLnBrk="0" hangingPunct="1"/>
            <a:fld id="{6294C92D-0306-4E69-9CD3-20855E849650}" type="slidenum">
              <a:rPr kumimoji="0" lang="en-US" smtClean="0"/>
              <a:t>‹#›</a:t>
            </a:fld>
            <a:endParaRPr kumimoji="0" lang="en-US" sz="1200" dirty="0">
              <a:solidFill>
                <a:schemeClr val="bg2">
                  <a:shade val="50000"/>
                </a:schemeClr>
              </a:solidFill>
              <a:effectLst/>
            </a:endParaRPr>
          </a:p>
        </p:txBody>
      </p:sp>
      <p:sp>
        <p:nvSpPr>
          <p:cNvPr id="7" name="Oval 6"/>
          <p:cNvSpPr/>
          <p:nvPr/>
        </p:nvSpPr>
        <p:spPr>
          <a:xfrm>
            <a:off x="11277014" y="6499384"/>
            <a:ext cx="113029"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dirty="0">
              <a:solidFill>
                <a:schemeClr val="lt1"/>
              </a:solidFill>
              <a:latin typeface="+mn-lt"/>
              <a:ea typeface="+mn-ea"/>
              <a:cs typeface="+mn-cs"/>
            </a:endParaRPr>
          </a:p>
        </p:txBody>
      </p:sp>
      <p:sp>
        <p:nvSpPr>
          <p:cNvPr id="8" name="Oval 7"/>
          <p:cNvSpPr/>
          <p:nvPr/>
        </p:nvSpPr>
        <p:spPr>
          <a:xfrm>
            <a:off x="758826" y="6499384"/>
            <a:ext cx="113029"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Tree>
    <p:extLst>
      <p:ext uri="{BB962C8B-B14F-4D97-AF65-F5344CB8AC3E}">
        <p14:creationId xmlns:p14="http://schemas.microsoft.com/office/powerpoint/2010/main" val="61935566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l" defTabSz="914400" rtl="0" eaLnBrk="1" latinLnBrk="0" hangingPunct="1">
        <a:lnSpc>
          <a:spcPts val="5800"/>
        </a:lnSpc>
        <a:spcBef>
          <a:spcPct val="0"/>
        </a:spcBef>
        <a:buNone/>
        <a:defRPr sz="4000" kern="1200">
          <a:solidFill>
            <a:srgbClr val="04A034"/>
          </a:solidFill>
          <a:effectLst>
            <a:outerShdw blurRad="63500" dist="38100" dir="5400000" algn="t" rotWithShape="0">
              <a:prstClr val="black">
                <a:alpha val="25000"/>
              </a:prstClr>
            </a:outerShdw>
          </a:effectLst>
          <a:latin typeface="Ebrima" panose="02000000000000000000" pitchFamily="2" charset="0"/>
          <a:ea typeface="Ebrima" panose="02000000000000000000" pitchFamily="2" charset="0"/>
          <a:cs typeface="Ebrima" panose="02000000000000000000" pitchFamily="2" charset="0"/>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lumMod val="65000"/>
              <a:lumOff val="35000"/>
            </a:schemeClr>
          </a:solidFill>
          <a:latin typeface="+mj-lt"/>
          <a:ea typeface="+mn-ea"/>
          <a:cs typeface="+mn-cs"/>
        </a:defRPr>
      </a:lvl1pPr>
      <a:lvl2pPr marL="742950" indent="-285750" algn="l" defTabSz="914400" rtl="0" eaLnBrk="1" latinLnBrk="0" hangingPunct="1">
        <a:spcBef>
          <a:spcPct val="20000"/>
        </a:spcBef>
        <a:buFont typeface="Courier New" pitchFamily="49" charset="0"/>
        <a:buChar char="o"/>
        <a:defRPr sz="2400" kern="1200">
          <a:solidFill>
            <a:schemeClr val="tx1">
              <a:lumMod val="65000"/>
              <a:lumOff val="35000"/>
            </a:schemeClr>
          </a:solidFill>
          <a:latin typeface="+mj-lt"/>
          <a:ea typeface="+mn-ea"/>
          <a:cs typeface="+mn-cs"/>
        </a:defRPr>
      </a:lvl2pPr>
      <a:lvl3pPr marL="1143000" indent="-228600" algn="l" defTabSz="914400" rtl="0" eaLnBrk="1" latinLnBrk="0" hangingPunct="1">
        <a:spcBef>
          <a:spcPct val="20000"/>
        </a:spcBef>
        <a:buFont typeface="Arial" pitchFamily="34" charset="0"/>
        <a:buChar char="•"/>
        <a:defRPr sz="2000" kern="1200">
          <a:solidFill>
            <a:schemeClr val="tx1">
              <a:lumMod val="65000"/>
              <a:lumOff val="35000"/>
            </a:schemeClr>
          </a:solidFill>
          <a:latin typeface="+mj-lt"/>
          <a:ea typeface="+mn-ea"/>
          <a:cs typeface="+mn-cs"/>
        </a:defRPr>
      </a:lvl3pPr>
      <a:lvl4pPr marL="1600200" indent="-228600" algn="l" defTabSz="914400" rtl="0" eaLnBrk="1" latinLnBrk="0" hangingPunct="1">
        <a:spcBef>
          <a:spcPct val="20000"/>
        </a:spcBef>
        <a:buFont typeface="Courier New" pitchFamily="49" charset="0"/>
        <a:buChar char="o"/>
        <a:defRPr sz="2000" kern="1200">
          <a:solidFill>
            <a:schemeClr val="tx1">
              <a:lumMod val="65000"/>
              <a:lumOff val="35000"/>
            </a:schemeClr>
          </a:solidFill>
          <a:latin typeface="+mj-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lumMod val="65000"/>
              <a:lumOff val="35000"/>
            </a:schemeClr>
          </a:solidFill>
          <a:latin typeface="+mj-lt"/>
          <a:ea typeface="+mn-ea"/>
          <a:cs typeface="+mn-cs"/>
        </a:defRPr>
      </a:lvl5pPr>
      <a:lvl6pPr marL="25146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6pPr>
      <a:lvl7pPr marL="29718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7pPr>
      <a:lvl8pPr marL="34290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8pPr>
      <a:lvl9pPr marL="38862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3" Type="http://schemas.openxmlformats.org/officeDocument/2006/relationships/hyperlink" Target="https://www.acas.org.uk/checking-sick-pay" TargetMode="External"/><Relationship Id="rId2" Type="http://schemas.openxmlformats.org/officeDocument/2006/relationships/hyperlink" Target="https://www.acas.org.uk/absence-from-work" TargetMode="External"/><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2" Type="http://schemas.openxmlformats.org/officeDocument/2006/relationships/hyperlink" Target="https://www.acas.org.uk/using-occupational-health-at-work" TargetMode="External"/><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3" Type="http://schemas.openxmlformats.org/officeDocument/2006/relationships/hyperlink" Target="https://www.gov.uk/government/publications/why-do-children-go-into-childrens-homes"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https://www.gov.uk/government/news/strong-signs-of-recovery-across-education-but-challenges-remain"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hyperlink" Target="https://www.gov.uk/government/publications/childrens-social-care-market-study-final-report"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hyperlink" Target="https://www.gov.uk/government/statistics/childrens-social-care-data-in-england-2021/main-findings-childrens-social-care-in-england-2021"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 name="Rectangle 7">
            <a:extLst>
              <a:ext uri="{FF2B5EF4-FFF2-40B4-BE49-F238E27FC236}">
                <a16:creationId xmlns:a16="http://schemas.microsoft.com/office/drawing/2014/main" id="{D5189306-04D9-4982-9EBE-938B344A111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Freeform: Shape 9">
            <a:extLst>
              <a:ext uri="{FF2B5EF4-FFF2-40B4-BE49-F238E27FC236}">
                <a16:creationId xmlns:a16="http://schemas.microsoft.com/office/drawing/2014/main" id="{102C4642-2AB4-49A1-89D9-3E5C01E99D5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872577" y="1372793"/>
            <a:ext cx="6135300" cy="5537781"/>
          </a:xfrm>
          <a:custGeom>
            <a:avLst/>
            <a:gdLst>
              <a:gd name="connsiteX0" fmla="*/ 0 w 6135300"/>
              <a:gd name="connsiteY0" fmla="*/ 0 h 5537781"/>
              <a:gd name="connsiteX1" fmla="*/ 6135300 w 6135300"/>
              <a:gd name="connsiteY1" fmla="*/ 0 h 5537781"/>
              <a:gd name="connsiteX2" fmla="*/ 6135300 w 6135300"/>
              <a:gd name="connsiteY2" fmla="*/ 3548931 h 5537781"/>
              <a:gd name="connsiteX3" fmla="*/ 4146451 w 6135300"/>
              <a:gd name="connsiteY3" fmla="*/ 5537781 h 5537781"/>
              <a:gd name="connsiteX4" fmla="*/ 0 w 6135300"/>
              <a:gd name="connsiteY4" fmla="*/ 1391331 h 553778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135300" h="5537781">
                <a:moveTo>
                  <a:pt x="0" y="0"/>
                </a:moveTo>
                <a:lnTo>
                  <a:pt x="6135300" y="0"/>
                </a:lnTo>
                <a:lnTo>
                  <a:pt x="6135300" y="3548931"/>
                </a:lnTo>
                <a:lnTo>
                  <a:pt x="4146451" y="5537781"/>
                </a:lnTo>
                <a:lnTo>
                  <a:pt x="0" y="1391331"/>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2" name="Freeform: Shape 11">
            <a:extLst>
              <a:ext uri="{FF2B5EF4-FFF2-40B4-BE49-F238E27FC236}">
                <a16:creationId xmlns:a16="http://schemas.microsoft.com/office/drawing/2014/main" id="{82EAAEF9-78E9-4B67-93B4-CD09F75703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2069931" y="-1536286"/>
            <a:ext cx="6135300" cy="6135298"/>
          </a:xfrm>
          <a:custGeom>
            <a:avLst/>
            <a:gdLst>
              <a:gd name="connsiteX0" fmla="*/ 0 w 6135300"/>
              <a:gd name="connsiteY0" fmla="*/ 3971712 h 6135298"/>
              <a:gd name="connsiteX1" fmla="*/ 3971712 w 6135300"/>
              <a:gd name="connsiteY1" fmla="*/ 0 h 6135298"/>
              <a:gd name="connsiteX2" fmla="*/ 6135300 w 6135300"/>
              <a:gd name="connsiteY2" fmla="*/ 0 h 6135298"/>
              <a:gd name="connsiteX3" fmla="*/ 6135300 w 6135300"/>
              <a:gd name="connsiteY3" fmla="*/ 6135298 h 6135298"/>
              <a:gd name="connsiteX4" fmla="*/ 0 w 6135300"/>
              <a:gd name="connsiteY4" fmla="*/ 6135298 h 613529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135300" h="6135298">
                <a:moveTo>
                  <a:pt x="0" y="3971712"/>
                </a:moveTo>
                <a:lnTo>
                  <a:pt x="3971712" y="0"/>
                </a:lnTo>
                <a:lnTo>
                  <a:pt x="6135300" y="0"/>
                </a:lnTo>
                <a:lnTo>
                  <a:pt x="6135300" y="6135298"/>
                </a:lnTo>
                <a:lnTo>
                  <a:pt x="0" y="6135298"/>
                </a:lnTo>
                <a:close/>
              </a:path>
            </a:pathLst>
          </a:cu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3" name="Freeform: Shape 13">
            <a:extLst>
              <a:ext uri="{FF2B5EF4-FFF2-40B4-BE49-F238E27FC236}">
                <a16:creationId xmlns:a16="http://schemas.microsoft.com/office/drawing/2014/main" id="{2CE23D09-8BA3-4FEE-892D-ACE847DC08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8050242" y="292975"/>
            <a:ext cx="5056735" cy="9206602"/>
          </a:xfrm>
          <a:custGeom>
            <a:avLst/>
            <a:gdLst>
              <a:gd name="connsiteX0" fmla="*/ 0 w 5053652"/>
              <a:gd name="connsiteY0" fmla="*/ 209273 h 9200989"/>
              <a:gd name="connsiteX1" fmla="*/ 209274 w 5053652"/>
              <a:gd name="connsiteY1" fmla="*/ 0 h 9200989"/>
              <a:gd name="connsiteX2" fmla="*/ 5053652 w 5053652"/>
              <a:gd name="connsiteY2" fmla="*/ 4844379 h 9200989"/>
              <a:gd name="connsiteX3" fmla="*/ 697042 w 5053652"/>
              <a:gd name="connsiteY3" fmla="*/ 9200989 h 9200989"/>
              <a:gd name="connsiteX4" fmla="*/ 0 w 5053652"/>
              <a:gd name="connsiteY4" fmla="*/ 9200989 h 920098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053652" h="9200989">
                <a:moveTo>
                  <a:pt x="0" y="209273"/>
                </a:moveTo>
                <a:lnTo>
                  <a:pt x="209274" y="0"/>
                </a:lnTo>
                <a:lnTo>
                  <a:pt x="5053652" y="4844379"/>
                </a:lnTo>
                <a:lnTo>
                  <a:pt x="697042" y="9200989"/>
                </a:lnTo>
                <a:lnTo>
                  <a:pt x="0" y="9200989"/>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4" name="Rectangle 15">
            <a:extLst>
              <a:ext uri="{FF2B5EF4-FFF2-40B4-BE49-F238E27FC236}">
                <a16:creationId xmlns:a16="http://schemas.microsoft.com/office/drawing/2014/main" id="{5707F116-8EC0-4822-9067-186AC8C96E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138684" y="1316432"/>
            <a:ext cx="4225136" cy="4225134"/>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p>
        </p:txBody>
      </p:sp>
      <p:sp>
        <p:nvSpPr>
          <p:cNvPr id="35" name="Freeform: Shape 17">
            <a:extLst>
              <a:ext uri="{FF2B5EF4-FFF2-40B4-BE49-F238E27FC236}">
                <a16:creationId xmlns:a16="http://schemas.microsoft.com/office/drawing/2014/main" id="{6BFBE7AA-40DE-4FE5-B385-5CA874501B0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563919" y="753376"/>
            <a:ext cx="5353835" cy="5353835"/>
          </a:xfrm>
          <a:custGeom>
            <a:avLst/>
            <a:gdLst>
              <a:gd name="connsiteX0" fmla="*/ 690506 w 5353835"/>
              <a:gd name="connsiteY0" fmla="*/ 5273742 h 5353835"/>
              <a:gd name="connsiteX1" fmla="*/ 4927602 w 5353835"/>
              <a:gd name="connsiteY1" fmla="*/ 5273742 h 5353835"/>
              <a:gd name="connsiteX2" fmla="*/ 4847509 w 5353835"/>
              <a:gd name="connsiteY2" fmla="*/ 5353835 h 5353835"/>
              <a:gd name="connsiteX3" fmla="*/ 770599 w 5353835"/>
              <a:gd name="connsiteY3" fmla="*/ 5353835 h 5353835"/>
              <a:gd name="connsiteX4" fmla="*/ 422575 w 5353835"/>
              <a:gd name="connsiteY4" fmla="*/ 80093 h 5353835"/>
              <a:gd name="connsiteX5" fmla="*/ 502668 w 5353835"/>
              <a:gd name="connsiteY5" fmla="*/ 0 h 5353835"/>
              <a:gd name="connsiteX6" fmla="*/ 5353835 w 5353835"/>
              <a:gd name="connsiteY6" fmla="*/ 0 h 5353835"/>
              <a:gd name="connsiteX7" fmla="*/ 5353835 w 5353835"/>
              <a:gd name="connsiteY7" fmla="*/ 4847509 h 5353835"/>
              <a:gd name="connsiteX8" fmla="*/ 5273742 w 5353835"/>
              <a:gd name="connsiteY8" fmla="*/ 4927602 h 5353835"/>
              <a:gd name="connsiteX9" fmla="*/ 5273742 w 5353835"/>
              <a:gd name="connsiteY9" fmla="*/ 80093 h 5353835"/>
              <a:gd name="connsiteX10" fmla="*/ 0 w 5353835"/>
              <a:gd name="connsiteY10" fmla="*/ 502667 h 5353835"/>
              <a:gd name="connsiteX11" fmla="*/ 80093 w 5353835"/>
              <a:gd name="connsiteY11" fmla="*/ 422574 h 5353835"/>
              <a:gd name="connsiteX12" fmla="*/ 80093 w 5353835"/>
              <a:gd name="connsiteY12" fmla="*/ 4663329 h 5353835"/>
              <a:gd name="connsiteX13" fmla="*/ 0 w 5353835"/>
              <a:gd name="connsiteY13" fmla="*/ 4583236 h 53538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353835" h="5353835">
                <a:moveTo>
                  <a:pt x="690506" y="5273742"/>
                </a:moveTo>
                <a:lnTo>
                  <a:pt x="4927602" y="5273742"/>
                </a:lnTo>
                <a:lnTo>
                  <a:pt x="4847509" y="5353835"/>
                </a:lnTo>
                <a:lnTo>
                  <a:pt x="770599" y="5353835"/>
                </a:lnTo>
                <a:close/>
                <a:moveTo>
                  <a:pt x="422575" y="80093"/>
                </a:moveTo>
                <a:lnTo>
                  <a:pt x="502668" y="0"/>
                </a:lnTo>
                <a:lnTo>
                  <a:pt x="5353835" y="0"/>
                </a:lnTo>
                <a:lnTo>
                  <a:pt x="5353835" y="4847509"/>
                </a:lnTo>
                <a:lnTo>
                  <a:pt x="5273742" y="4927602"/>
                </a:lnTo>
                <a:lnTo>
                  <a:pt x="5273742" y="80093"/>
                </a:lnTo>
                <a:close/>
                <a:moveTo>
                  <a:pt x="0" y="502667"/>
                </a:moveTo>
                <a:lnTo>
                  <a:pt x="80093" y="422574"/>
                </a:lnTo>
                <a:lnTo>
                  <a:pt x="80093" y="4663329"/>
                </a:lnTo>
                <a:lnTo>
                  <a:pt x="0" y="4583236"/>
                </a:lnTo>
                <a:close/>
              </a:path>
            </a:pathLst>
          </a:custGeom>
          <a:solidFill>
            <a:srgbClr val="FFFFFF">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endParaRPr>
          </a:p>
        </p:txBody>
      </p:sp>
      <p:sp>
        <p:nvSpPr>
          <p:cNvPr id="2" name="Title 1">
            <a:extLst>
              <a:ext uri="{FF2B5EF4-FFF2-40B4-BE49-F238E27FC236}">
                <a16:creationId xmlns:a16="http://schemas.microsoft.com/office/drawing/2014/main" id="{B1F40CC8-84F0-470D-8EDA-5C195891E0EA}"/>
              </a:ext>
            </a:extLst>
          </p:cNvPr>
          <p:cNvSpPr>
            <a:spLocks noGrp="1"/>
          </p:cNvSpPr>
          <p:nvPr>
            <p:ph type="ctrTitle"/>
          </p:nvPr>
        </p:nvSpPr>
        <p:spPr>
          <a:xfrm>
            <a:off x="1116701" y="2452527"/>
            <a:ext cx="4248318" cy="976474"/>
          </a:xfrm>
          <a:noFill/>
        </p:spPr>
        <p:txBody>
          <a:bodyPr anchor="ctr">
            <a:normAutofit/>
          </a:bodyPr>
          <a:lstStyle/>
          <a:p>
            <a:r>
              <a:rPr lang="en-GB" sz="3600" dirty="0">
                <a:solidFill>
                  <a:srgbClr val="080808"/>
                </a:solidFill>
              </a:rPr>
              <a:t>RM FORUM</a:t>
            </a:r>
          </a:p>
        </p:txBody>
      </p:sp>
      <p:sp>
        <p:nvSpPr>
          <p:cNvPr id="3" name="Subtitle 2">
            <a:extLst>
              <a:ext uri="{FF2B5EF4-FFF2-40B4-BE49-F238E27FC236}">
                <a16:creationId xmlns:a16="http://schemas.microsoft.com/office/drawing/2014/main" id="{1BA21682-5477-4DAD-AC44-260A56798979}"/>
              </a:ext>
            </a:extLst>
          </p:cNvPr>
          <p:cNvSpPr>
            <a:spLocks noGrp="1"/>
          </p:cNvSpPr>
          <p:nvPr>
            <p:ph type="subTitle" idx="1"/>
          </p:nvPr>
        </p:nvSpPr>
        <p:spPr>
          <a:xfrm>
            <a:off x="1991745" y="4029740"/>
            <a:ext cx="2442690" cy="1443932"/>
          </a:xfrm>
          <a:noFill/>
        </p:spPr>
        <p:txBody>
          <a:bodyPr>
            <a:normAutofit/>
          </a:bodyPr>
          <a:lstStyle/>
          <a:p>
            <a:r>
              <a:rPr lang="en-GB" dirty="0">
                <a:solidFill>
                  <a:srgbClr val="080808"/>
                </a:solidFill>
              </a:rPr>
              <a:t>26.4.22</a:t>
            </a:r>
          </a:p>
          <a:p>
            <a:r>
              <a:rPr lang="en-GB" dirty="0">
                <a:solidFill>
                  <a:srgbClr val="080808"/>
                </a:solidFill>
              </a:rPr>
              <a:t>Chris Freestone / Dialogue</a:t>
            </a:r>
          </a:p>
        </p:txBody>
      </p:sp>
      <p:sp>
        <p:nvSpPr>
          <p:cNvPr id="36" name="Isosceles Triangle 19">
            <a:extLst>
              <a:ext uri="{FF2B5EF4-FFF2-40B4-BE49-F238E27FC236}">
                <a16:creationId xmlns:a16="http://schemas.microsoft.com/office/drawing/2014/main" id="{41ACE746-85D5-45EE-8944-61B542B392F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7026569" y="0"/>
            <a:ext cx="3216074" cy="1608038"/>
          </a:xfrm>
          <a:prstGeom prst="triangle">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Isosceles Triangle 21">
            <a:extLst>
              <a:ext uri="{FF2B5EF4-FFF2-40B4-BE49-F238E27FC236}">
                <a16:creationId xmlns:a16="http://schemas.microsoft.com/office/drawing/2014/main" id="{00BB3E03-CC38-4FA6-9A99-701C62D05A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86059" y="4738109"/>
            <a:ext cx="4239780" cy="2119891"/>
          </a:xfrm>
          <a:prstGeom prst="triangle">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4383979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2000"/>
                                  </p:stCondLst>
                                  <p:iterate type="lt">
                                    <p:tmPct val="10000"/>
                                  </p:iterate>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400"/>
                                        <p:tgtEl>
                                          <p:spTgt spid="3">
                                            <p:txEl>
                                              <p:pRg st="0" end="0"/>
                                            </p:txEl>
                                          </p:spTgt>
                                        </p:tgtEl>
                                      </p:cBhvr>
                                    </p:animEffect>
                                  </p:childTnLst>
                                </p:cTn>
                              </p:par>
                              <p:par>
                                <p:cTn id="8" presetID="10" presetClass="entr" presetSubtype="0" fill="hold" grpId="0" nodeType="withEffect">
                                  <p:stCondLst>
                                    <p:cond delay="500"/>
                                  </p:stCondLst>
                                  <p:iterate type="lt">
                                    <p:tmPct val="10000"/>
                                  </p:iterate>
                                  <p:childTnLst>
                                    <p:set>
                                      <p:cBhvr>
                                        <p:cTn id="9" dur="1" fill="hold">
                                          <p:stCondLst>
                                            <p:cond delay="0"/>
                                          </p:stCondLst>
                                        </p:cTn>
                                        <p:tgtEl>
                                          <p:spTgt spid="2"/>
                                        </p:tgtEl>
                                        <p:attrNameLst>
                                          <p:attrName>style.visibility</p:attrName>
                                        </p:attrNameLst>
                                      </p:cBhvr>
                                      <p:to>
                                        <p:strVal val="visible"/>
                                      </p:to>
                                    </p:set>
                                    <p:animEffect transition="in" filter="fade">
                                      <p:cBhvr>
                                        <p:cTn id="10" dur="4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2000"/>
                                  </p:stCondLst>
                                  <p:iterate type="lt">
                                    <p:tmPct val="10000"/>
                                  </p:iterate>
                                  <p:childTnLst>
                                    <p:set>
                                      <p:cBhvr>
                                        <p:cTn id="14" dur="1" fill="hold">
                                          <p:stCondLst>
                                            <p:cond delay="0"/>
                                          </p:stCondLst>
                                        </p:cTn>
                                        <p:tgtEl>
                                          <p:spTgt spid="3">
                                            <p:txEl>
                                              <p:pRg st="1" end="1"/>
                                            </p:txEl>
                                          </p:spTgt>
                                        </p:tgtEl>
                                        <p:attrNameLst>
                                          <p:attrName>style.visibility</p:attrName>
                                        </p:attrNameLst>
                                      </p:cBhvr>
                                      <p:to>
                                        <p:strVal val="visible"/>
                                      </p:to>
                                    </p:set>
                                    <p:animEffect transition="in" filter="fade">
                                      <p:cBhvr>
                                        <p:cTn id="15" dur="4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93C775-0B3E-41AB-9894-7A6CC060EEDE}"/>
              </a:ext>
            </a:extLst>
          </p:cNvPr>
          <p:cNvSpPr>
            <a:spLocks noGrp="1"/>
          </p:cNvSpPr>
          <p:nvPr>
            <p:ph type="title"/>
          </p:nvPr>
        </p:nvSpPr>
        <p:spPr>
          <a:xfrm>
            <a:off x="609600" y="216024"/>
            <a:ext cx="10972800" cy="515812"/>
          </a:xfrm>
        </p:spPr>
        <p:txBody>
          <a:bodyPr/>
          <a:lstStyle/>
          <a:p>
            <a:r>
              <a:rPr lang="en-GB" sz="3200" dirty="0"/>
              <a:t>Long Covid:-</a:t>
            </a:r>
          </a:p>
        </p:txBody>
      </p:sp>
      <p:sp>
        <p:nvSpPr>
          <p:cNvPr id="3" name="Content Placeholder 2">
            <a:extLst>
              <a:ext uri="{FF2B5EF4-FFF2-40B4-BE49-F238E27FC236}">
                <a16:creationId xmlns:a16="http://schemas.microsoft.com/office/drawing/2014/main" id="{5BFE8F20-40B8-4F98-86C7-ADE1492985C5}"/>
              </a:ext>
            </a:extLst>
          </p:cNvPr>
          <p:cNvSpPr>
            <a:spLocks noGrp="1"/>
          </p:cNvSpPr>
          <p:nvPr>
            <p:ph idx="1"/>
          </p:nvPr>
        </p:nvSpPr>
        <p:spPr>
          <a:xfrm>
            <a:off x="106326" y="731836"/>
            <a:ext cx="12085674" cy="6009205"/>
          </a:xfrm>
        </p:spPr>
        <p:txBody>
          <a:bodyPr>
            <a:normAutofit/>
          </a:bodyPr>
          <a:lstStyle/>
          <a:p>
            <a:pPr marL="0" indent="0">
              <a:spcAft>
                <a:spcPts val="1050"/>
              </a:spcAft>
              <a:buNone/>
            </a:pPr>
            <a:r>
              <a:rPr lang="en-GB" sz="2000" b="1" dirty="0">
                <a:solidFill>
                  <a:srgbClr val="000000"/>
                </a:solidFill>
                <a:effectLst/>
                <a:ea typeface="Times New Roman" panose="02020603050405020304" pitchFamily="18" charset="0"/>
              </a:rPr>
              <a:t>2. The second category of Long COVID </a:t>
            </a:r>
            <a:r>
              <a:rPr lang="en-GB" sz="2000" dirty="0">
                <a:solidFill>
                  <a:srgbClr val="000000"/>
                </a:solidFill>
                <a:effectLst/>
                <a:ea typeface="Times New Roman" panose="02020603050405020304" pitchFamily="18" charset="0"/>
              </a:rPr>
              <a:t>is when a person’s symptoms are related to chronic/long term  hospitalisation, this includes ITU / HDU prolonged admissions</a:t>
            </a:r>
          </a:p>
          <a:p>
            <a:pPr marL="0" indent="0">
              <a:spcAft>
                <a:spcPts val="1050"/>
              </a:spcAft>
              <a:buNone/>
            </a:pPr>
            <a:r>
              <a:rPr lang="en-GB" sz="2000" dirty="0">
                <a:solidFill>
                  <a:srgbClr val="000000"/>
                </a:solidFill>
                <a:effectLst/>
                <a:ea typeface="Times New Roman" panose="02020603050405020304" pitchFamily="18" charset="0"/>
              </a:rPr>
              <a:t>This can also cause: </a:t>
            </a:r>
          </a:p>
          <a:p>
            <a:pPr>
              <a:spcAft>
                <a:spcPts val="1050"/>
              </a:spcAft>
              <a:buFontTx/>
              <a:buChar char="-"/>
            </a:pPr>
            <a:r>
              <a:rPr lang="en-GB" sz="2000" dirty="0">
                <a:solidFill>
                  <a:srgbClr val="000000"/>
                </a:solidFill>
                <a:effectLst/>
                <a:ea typeface="Times New Roman" panose="02020603050405020304" pitchFamily="18" charset="0"/>
              </a:rPr>
              <a:t>inherent muscle weakness. </a:t>
            </a:r>
          </a:p>
          <a:p>
            <a:pPr>
              <a:spcAft>
                <a:spcPts val="1050"/>
              </a:spcAft>
              <a:buFontTx/>
              <a:buChar char="-"/>
            </a:pPr>
            <a:r>
              <a:rPr lang="en-GB" sz="2000" dirty="0">
                <a:solidFill>
                  <a:srgbClr val="000000"/>
                </a:solidFill>
                <a:effectLst/>
                <a:ea typeface="Times New Roman" panose="02020603050405020304" pitchFamily="18" charset="0"/>
              </a:rPr>
              <a:t>inherent cognitive brain dysfunction. </a:t>
            </a:r>
          </a:p>
          <a:p>
            <a:pPr>
              <a:spcAft>
                <a:spcPts val="1050"/>
              </a:spcAft>
              <a:buFontTx/>
              <a:buChar char="-"/>
            </a:pPr>
            <a:r>
              <a:rPr lang="en-GB" sz="2000" dirty="0">
                <a:solidFill>
                  <a:srgbClr val="000000"/>
                </a:solidFill>
                <a:effectLst/>
                <a:ea typeface="Times New Roman" panose="02020603050405020304" pitchFamily="18" charset="0"/>
              </a:rPr>
              <a:t>inherent psychosocial stress causing post-traumatic stress disorder-like syndrome, which is also called post-ICU care syndrome</a:t>
            </a:r>
          </a:p>
          <a:p>
            <a:pPr marL="0" indent="0">
              <a:spcAft>
                <a:spcPts val="1050"/>
              </a:spcAft>
              <a:buNone/>
            </a:pPr>
            <a:r>
              <a:rPr lang="en-GB" sz="2000" b="1" dirty="0">
                <a:solidFill>
                  <a:srgbClr val="000000"/>
                </a:solidFill>
              </a:rPr>
              <a:t>3.</a:t>
            </a:r>
            <a:r>
              <a:rPr lang="en-GB" sz="2000" b="1" dirty="0">
                <a:solidFill>
                  <a:srgbClr val="000000"/>
                </a:solidFill>
                <a:effectLst/>
                <a:ea typeface="Times New Roman" panose="02020603050405020304" pitchFamily="18" charset="0"/>
              </a:rPr>
              <a:t> </a:t>
            </a:r>
            <a:r>
              <a:rPr lang="en-GB" sz="2000" b="1" dirty="0">
                <a:solidFill>
                  <a:srgbClr val="000000"/>
                </a:solidFill>
                <a:ea typeface="Times New Roman" panose="02020603050405020304" pitchFamily="18" charset="0"/>
              </a:rPr>
              <a:t>C</a:t>
            </a:r>
            <a:r>
              <a:rPr lang="en-GB" sz="2000" b="1" dirty="0">
                <a:solidFill>
                  <a:srgbClr val="000000"/>
                </a:solidFill>
                <a:effectLst/>
                <a:ea typeface="Times New Roman" panose="02020603050405020304" pitchFamily="18" charset="0"/>
              </a:rPr>
              <a:t>ases in which symptoms appear after recovery- </a:t>
            </a:r>
            <a:r>
              <a:rPr lang="en-GB" sz="2000" dirty="0">
                <a:solidFill>
                  <a:srgbClr val="000000"/>
                </a:solidFill>
                <a:effectLst/>
                <a:ea typeface="Times New Roman" panose="02020603050405020304" pitchFamily="18" charset="0"/>
              </a:rPr>
              <a:t>may be linked to long term inflammatory responses in the body.</a:t>
            </a:r>
            <a:endParaRPr lang="en-GB" sz="2000" dirty="0">
              <a:effectLst/>
              <a:ea typeface="Times New Roman" panose="02020603050405020304" pitchFamily="18" charset="0"/>
            </a:endParaRPr>
          </a:p>
          <a:p>
            <a:pPr fontAlgn="base"/>
            <a:r>
              <a:rPr lang="en-GB" sz="2000" b="1" dirty="0"/>
              <a:t>NB:-</a:t>
            </a:r>
            <a:r>
              <a:rPr lang="en-GB" sz="2000" b="1" dirty="0">
                <a:solidFill>
                  <a:srgbClr val="141414"/>
                </a:solidFill>
                <a:effectLst/>
                <a:ea typeface="Times New Roman" panose="02020603050405020304" pitchFamily="18" charset="0"/>
              </a:rPr>
              <a:t>It could be that the initial infection sends some people's immune systems into overdrive, meaning they attack not just the virus but their own organs.</a:t>
            </a:r>
            <a:endParaRPr lang="en-GB" sz="2000" b="1" dirty="0">
              <a:effectLst/>
              <a:ea typeface="Times New Roman" panose="02020603050405020304" pitchFamily="18" charset="0"/>
            </a:endParaRPr>
          </a:p>
          <a:p>
            <a:pPr marL="0" indent="0" fontAlgn="base">
              <a:buNone/>
            </a:pPr>
            <a:r>
              <a:rPr lang="en-GB" sz="2000" b="1" dirty="0">
                <a:solidFill>
                  <a:srgbClr val="141414"/>
                </a:solidFill>
                <a:effectLst/>
                <a:ea typeface="Times New Roman" panose="02020603050405020304" pitchFamily="18" charset="0"/>
              </a:rPr>
              <a:t>The virus entering and damaging  cells might explain some symptoms like a loss of smell and taste, while damage to blood vessels could, for example, contribute to heart problems.</a:t>
            </a:r>
            <a:endParaRPr lang="en-GB" sz="2000" b="1" dirty="0">
              <a:effectLst/>
              <a:ea typeface="Times New Roman" panose="02020603050405020304" pitchFamily="18" charset="0"/>
            </a:endParaRPr>
          </a:p>
          <a:p>
            <a:pPr marL="0" indent="0">
              <a:spcAft>
                <a:spcPts val="1050"/>
              </a:spcAft>
              <a:buNone/>
            </a:pPr>
            <a:endParaRPr lang="en-GB" sz="2400" dirty="0"/>
          </a:p>
        </p:txBody>
      </p:sp>
    </p:spTree>
    <p:extLst>
      <p:ext uri="{BB962C8B-B14F-4D97-AF65-F5344CB8AC3E}">
        <p14:creationId xmlns:p14="http://schemas.microsoft.com/office/powerpoint/2010/main" val="416079440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B4E930-37B4-4536-91AB-E04C6656DE16}"/>
              </a:ext>
            </a:extLst>
          </p:cNvPr>
          <p:cNvSpPr>
            <a:spLocks noGrp="1"/>
          </p:cNvSpPr>
          <p:nvPr>
            <p:ph type="title"/>
          </p:nvPr>
        </p:nvSpPr>
        <p:spPr/>
        <p:txBody>
          <a:bodyPr/>
          <a:lstStyle/>
          <a:p>
            <a:r>
              <a:rPr lang="en-GB" sz="3200" dirty="0"/>
              <a:t>Children and Long Covid</a:t>
            </a:r>
          </a:p>
        </p:txBody>
      </p:sp>
      <p:sp>
        <p:nvSpPr>
          <p:cNvPr id="3" name="Content Placeholder 2">
            <a:extLst>
              <a:ext uri="{FF2B5EF4-FFF2-40B4-BE49-F238E27FC236}">
                <a16:creationId xmlns:a16="http://schemas.microsoft.com/office/drawing/2014/main" id="{58A6FEB9-3813-4ADC-9A36-E1AFDC049C1E}"/>
              </a:ext>
            </a:extLst>
          </p:cNvPr>
          <p:cNvSpPr>
            <a:spLocks noGrp="1"/>
          </p:cNvSpPr>
          <p:nvPr>
            <p:ph idx="1"/>
          </p:nvPr>
        </p:nvSpPr>
        <p:spPr>
          <a:xfrm>
            <a:off x="609600" y="1124746"/>
            <a:ext cx="10972800" cy="3266502"/>
          </a:xfrm>
        </p:spPr>
        <p:txBody>
          <a:bodyPr/>
          <a:lstStyle/>
          <a:p>
            <a:pPr>
              <a:spcAft>
                <a:spcPts val="1050"/>
              </a:spcAft>
            </a:pPr>
            <a:r>
              <a:rPr lang="en-GB" sz="2400" dirty="0">
                <a:solidFill>
                  <a:srgbClr val="000000"/>
                </a:solidFill>
                <a:effectLst/>
                <a:ea typeface="Times New Roman" panose="02020603050405020304" pitchFamily="18" charset="0"/>
              </a:rPr>
              <a:t>Children may complain of  fatigue and a difficulty in concentration-this impacting school / education </a:t>
            </a:r>
          </a:p>
          <a:p>
            <a:pPr>
              <a:spcAft>
                <a:spcPts val="1050"/>
              </a:spcAft>
            </a:pPr>
            <a:r>
              <a:rPr lang="en-GB" sz="2400" dirty="0">
                <a:solidFill>
                  <a:srgbClr val="000000"/>
                </a:solidFill>
                <a:effectLst/>
                <a:ea typeface="Times New Roman" panose="02020603050405020304" pitchFamily="18" charset="0"/>
              </a:rPr>
              <a:t>Insomnia</a:t>
            </a:r>
            <a:endParaRPr lang="en-GB" sz="2400" dirty="0">
              <a:ea typeface="Times New Roman" panose="02020603050405020304" pitchFamily="18" charset="0"/>
            </a:endParaRPr>
          </a:p>
          <a:p>
            <a:pPr>
              <a:spcAft>
                <a:spcPts val="1050"/>
              </a:spcAft>
            </a:pPr>
            <a:r>
              <a:rPr lang="en-GB" sz="2400" dirty="0">
                <a:solidFill>
                  <a:srgbClr val="000000"/>
                </a:solidFill>
                <a:ea typeface="Times New Roman" panose="02020603050405020304" pitchFamily="18" charset="0"/>
              </a:rPr>
              <a:t>L</a:t>
            </a:r>
            <a:r>
              <a:rPr lang="en-GB" sz="2400" dirty="0">
                <a:solidFill>
                  <a:srgbClr val="000000"/>
                </a:solidFill>
                <a:effectLst/>
                <a:ea typeface="Times New Roman" panose="02020603050405020304" pitchFamily="18" charset="0"/>
              </a:rPr>
              <a:t>ong COVID in adults and children has symptoms which may be similar, but the number/% of patients affected is lower in children</a:t>
            </a:r>
            <a:endParaRPr lang="en-GB" sz="2400" dirty="0">
              <a:solidFill>
                <a:srgbClr val="000000"/>
              </a:solidFill>
              <a:ea typeface="Times New Roman" panose="02020603050405020304" pitchFamily="18" charset="0"/>
            </a:endParaRPr>
          </a:p>
          <a:p>
            <a:endParaRPr lang="en-GB" dirty="0"/>
          </a:p>
        </p:txBody>
      </p:sp>
    </p:spTree>
    <p:extLst>
      <p:ext uri="{BB962C8B-B14F-4D97-AF65-F5344CB8AC3E}">
        <p14:creationId xmlns:p14="http://schemas.microsoft.com/office/powerpoint/2010/main" val="217352907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AC203C-3F59-48B2-9149-6DD2327FEC7B}"/>
              </a:ext>
            </a:extLst>
          </p:cNvPr>
          <p:cNvSpPr>
            <a:spLocks noGrp="1"/>
          </p:cNvSpPr>
          <p:nvPr>
            <p:ph type="title"/>
          </p:nvPr>
        </p:nvSpPr>
        <p:spPr>
          <a:xfrm>
            <a:off x="-1" y="0"/>
            <a:ext cx="11865935" cy="1041991"/>
          </a:xfrm>
        </p:spPr>
        <p:txBody>
          <a:bodyPr>
            <a:noAutofit/>
          </a:bodyPr>
          <a:lstStyle/>
          <a:p>
            <a:r>
              <a:rPr lang="en-GB" sz="2400" b="1" dirty="0">
                <a:latin typeface="+mj-lt"/>
              </a:rPr>
              <a:t>Long Covid is likely to have an impact for employers for the foreseeable future</a:t>
            </a:r>
          </a:p>
        </p:txBody>
      </p:sp>
      <p:sp>
        <p:nvSpPr>
          <p:cNvPr id="3" name="Content Placeholder 2">
            <a:extLst>
              <a:ext uri="{FF2B5EF4-FFF2-40B4-BE49-F238E27FC236}">
                <a16:creationId xmlns:a16="http://schemas.microsoft.com/office/drawing/2014/main" id="{08CE2A0F-347D-46AC-8CD5-E70DB4583C3C}"/>
              </a:ext>
            </a:extLst>
          </p:cNvPr>
          <p:cNvSpPr>
            <a:spLocks noGrp="1"/>
          </p:cNvSpPr>
          <p:nvPr>
            <p:ph idx="1"/>
          </p:nvPr>
        </p:nvSpPr>
        <p:spPr>
          <a:xfrm>
            <a:off x="180753" y="1456660"/>
            <a:ext cx="11173047" cy="4720303"/>
          </a:xfrm>
        </p:spPr>
        <p:txBody>
          <a:bodyPr>
            <a:normAutofit/>
          </a:bodyPr>
          <a:lstStyle/>
          <a:p>
            <a:pPr marL="0" indent="0" algn="l" fontAlgn="base">
              <a:buNone/>
            </a:pPr>
            <a:r>
              <a:rPr lang="en-US" sz="3000" b="1" i="0" dirty="0">
                <a:solidFill>
                  <a:schemeClr val="tx1"/>
                </a:solidFill>
                <a:effectLst/>
              </a:rPr>
              <a:t>Sickness and absence because of long COVID</a:t>
            </a:r>
          </a:p>
          <a:p>
            <a:pPr algn="l" fontAlgn="base"/>
            <a:r>
              <a:rPr lang="en-US" sz="3000" b="0" i="0" dirty="0">
                <a:solidFill>
                  <a:srgbClr val="000000"/>
                </a:solidFill>
                <a:effectLst/>
              </a:rPr>
              <a:t>For some people, coronavirus (COVID-19) can cause symptoms that last weeks or months after the infection. This can be called 'post-COVID-19 syndrome' or 'long COVID'.</a:t>
            </a:r>
          </a:p>
          <a:p>
            <a:pPr algn="l" fontAlgn="base"/>
            <a:r>
              <a:rPr lang="en-US" sz="3000" b="0" i="0" dirty="0">
                <a:solidFill>
                  <a:srgbClr val="000000"/>
                </a:solidFill>
                <a:effectLst/>
              </a:rPr>
              <a:t>Long COVID symptoms could affect someone's ability to work or cause them to take sickness absence.</a:t>
            </a:r>
          </a:p>
          <a:p>
            <a:pPr algn="l" fontAlgn="base"/>
            <a:r>
              <a:rPr lang="en-US" sz="3000" b="0" i="0" dirty="0">
                <a:solidFill>
                  <a:srgbClr val="000000"/>
                </a:solidFill>
                <a:effectLst/>
              </a:rPr>
              <a:t>The usual rules for </a:t>
            </a:r>
            <a:r>
              <a:rPr lang="en-US" sz="3000" b="0" i="0" u="none" strike="noStrike" dirty="0">
                <a:solidFill>
                  <a:srgbClr val="FFFFFF"/>
                </a:solidFill>
                <a:effectLst/>
                <a:hlinkClick r:id="rId2" tooltip="Absence from work"/>
              </a:rPr>
              <a:t>sickness absence</a:t>
            </a:r>
            <a:r>
              <a:rPr lang="en-US" sz="3000" b="0" i="0" dirty="0">
                <a:solidFill>
                  <a:srgbClr val="000000"/>
                </a:solidFill>
                <a:effectLst/>
              </a:rPr>
              <a:t> and </a:t>
            </a:r>
            <a:r>
              <a:rPr lang="en-US" sz="3000" b="0" i="0" u="sng" dirty="0">
                <a:solidFill>
                  <a:srgbClr val="007C85"/>
                </a:solidFill>
                <a:effectLst/>
                <a:hlinkClick r:id="rId3" tooltip="Checking sick pay"/>
              </a:rPr>
              <a:t>sick pay</a:t>
            </a:r>
            <a:r>
              <a:rPr lang="en-US" sz="3000" b="0" i="0" dirty="0">
                <a:solidFill>
                  <a:srgbClr val="000000"/>
                </a:solidFill>
                <a:effectLst/>
              </a:rPr>
              <a:t> apply when someone is off work because of long COVID</a:t>
            </a:r>
            <a:r>
              <a:rPr lang="en-US" sz="3000" dirty="0">
                <a:solidFill>
                  <a:srgbClr val="000000"/>
                </a:solidFill>
                <a:latin typeface="Open Sans" panose="020B0606030504020204" pitchFamily="34" charset="0"/>
              </a:rPr>
              <a:t>(ACAS)</a:t>
            </a:r>
            <a:endParaRPr lang="en-US" b="0" i="0" dirty="0">
              <a:solidFill>
                <a:srgbClr val="000000"/>
              </a:solidFill>
              <a:effectLst/>
              <a:latin typeface="Open Sans" panose="020B0606030504020204" pitchFamily="34" charset="0"/>
            </a:endParaRPr>
          </a:p>
          <a:p>
            <a:pPr marL="0" indent="0">
              <a:buNone/>
            </a:pPr>
            <a:endParaRPr lang="en-GB" dirty="0"/>
          </a:p>
          <a:p>
            <a:pPr marL="0" indent="0">
              <a:buNone/>
            </a:pPr>
            <a:endParaRPr lang="en-GB" dirty="0"/>
          </a:p>
        </p:txBody>
      </p:sp>
    </p:spTree>
    <p:extLst>
      <p:ext uri="{BB962C8B-B14F-4D97-AF65-F5344CB8AC3E}">
        <p14:creationId xmlns:p14="http://schemas.microsoft.com/office/powerpoint/2010/main" val="324827003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0762F9-D07E-4153-BEC5-5955100B499F}"/>
              </a:ext>
            </a:extLst>
          </p:cNvPr>
          <p:cNvSpPr>
            <a:spLocks noGrp="1"/>
          </p:cNvSpPr>
          <p:nvPr>
            <p:ph type="title"/>
          </p:nvPr>
        </p:nvSpPr>
        <p:spPr/>
        <p:txBody>
          <a:bodyPr/>
          <a:lstStyle/>
          <a:p>
            <a:r>
              <a:rPr lang="en-GB" dirty="0"/>
              <a:t>ACAS advice cont’d</a:t>
            </a:r>
          </a:p>
        </p:txBody>
      </p:sp>
      <p:sp>
        <p:nvSpPr>
          <p:cNvPr id="3" name="Content Placeholder 2">
            <a:extLst>
              <a:ext uri="{FF2B5EF4-FFF2-40B4-BE49-F238E27FC236}">
                <a16:creationId xmlns:a16="http://schemas.microsoft.com/office/drawing/2014/main" id="{0606587A-A637-4EFD-A3B8-A38BAB582872}"/>
              </a:ext>
            </a:extLst>
          </p:cNvPr>
          <p:cNvSpPr>
            <a:spLocks noGrp="1"/>
          </p:cNvSpPr>
          <p:nvPr>
            <p:ph idx="1"/>
          </p:nvPr>
        </p:nvSpPr>
        <p:spPr/>
        <p:txBody>
          <a:bodyPr>
            <a:normAutofit fontScale="85000" lnSpcReduction="20000"/>
          </a:bodyPr>
          <a:lstStyle/>
          <a:p>
            <a:pPr marL="0" indent="0" algn="l" fontAlgn="base">
              <a:buNone/>
            </a:pPr>
            <a:r>
              <a:rPr lang="en-US" sz="3300" b="1" i="0" dirty="0">
                <a:solidFill>
                  <a:schemeClr val="tx1"/>
                </a:solidFill>
                <a:effectLst/>
              </a:rPr>
              <a:t>What the employer should do</a:t>
            </a:r>
          </a:p>
          <a:p>
            <a:pPr algn="l" fontAlgn="base"/>
            <a:r>
              <a:rPr lang="en-US" sz="3300" b="0" i="0" dirty="0">
                <a:solidFill>
                  <a:srgbClr val="000000"/>
                </a:solidFill>
                <a:effectLst/>
              </a:rPr>
              <a:t>Employers should be aware that the effects of long COVID can come and go. On some days the person might seem well, but on others their symptoms can be worse and they might need to be off work again.</a:t>
            </a:r>
          </a:p>
          <a:p>
            <a:pPr algn="l" fontAlgn="base"/>
            <a:r>
              <a:rPr lang="en-US" sz="3300" b="0" i="0" dirty="0">
                <a:solidFill>
                  <a:srgbClr val="000000"/>
                </a:solidFill>
                <a:effectLst/>
              </a:rPr>
              <a:t>If someone is off sick, they might feel isolated or need support to return to work. Employers should:</a:t>
            </a:r>
          </a:p>
          <a:p>
            <a:pPr algn="l" fontAlgn="base">
              <a:buFont typeface="Arial" panose="020B0604020202020204" pitchFamily="34" charset="0"/>
              <a:buChar char="•"/>
            </a:pPr>
            <a:r>
              <a:rPr lang="en-US" sz="3300" b="0" i="0" dirty="0">
                <a:solidFill>
                  <a:srgbClr val="000000"/>
                </a:solidFill>
                <a:effectLst/>
              </a:rPr>
              <a:t>agree how and when to make contact during any absence</a:t>
            </a:r>
          </a:p>
          <a:p>
            <a:pPr algn="l" fontAlgn="base">
              <a:buFont typeface="Arial" panose="020B0604020202020204" pitchFamily="34" charset="0"/>
              <a:buChar char="•"/>
            </a:pPr>
            <a:r>
              <a:rPr lang="en-US" sz="3300" b="0" i="0" dirty="0">
                <a:solidFill>
                  <a:srgbClr val="000000"/>
                </a:solidFill>
                <a:effectLst/>
              </a:rPr>
              <a:t>make sure their work is covered and shared out appropriately while they’re off</a:t>
            </a:r>
          </a:p>
          <a:p>
            <a:pPr algn="l" fontAlgn="base">
              <a:buFont typeface="Arial" panose="020B0604020202020204" pitchFamily="34" charset="0"/>
              <a:buChar char="•"/>
            </a:pPr>
            <a:r>
              <a:rPr lang="en-US" sz="3300" b="0" i="0" dirty="0">
                <a:solidFill>
                  <a:srgbClr val="000000"/>
                </a:solidFill>
                <a:effectLst/>
              </a:rPr>
              <a:t>talk about ways to support them as they return to work where and when possible</a:t>
            </a:r>
          </a:p>
          <a:p>
            <a:endParaRPr lang="en-GB" dirty="0"/>
          </a:p>
        </p:txBody>
      </p:sp>
    </p:spTree>
    <p:extLst>
      <p:ext uri="{BB962C8B-B14F-4D97-AF65-F5344CB8AC3E}">
        <p14:creationId xmlns:p14="http://schemas.microsoft.com/office/powerpoint/2010/main" val="179918732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63A481-A4D5-44B8-93C9-7810A1A03FEF}"/>
              </a:ext>
            </a:extLst>
          </p:cNvPr>
          <p:cNvSpPr>
            <a:spLocks noGrp="1"/>
          </p:cNvSpPr>
          <p:nvPr>
            <p:ph type="title"/>
          </p:nvPr>
        </p:nvSpPr>
        <p:spPr/>
        <p:txBody>
          <a:bodyPr/>
          <a:lstStyle/>
          <a:p>
            <a:r>
              <a:rPr lang="en-GB" dirty="0"/>
              <a:t>ACAS advice cont’d:</a:t>
            </a:r>
          </a:p>
        </p:txBody>
      </p:sp>
      <p:sp>
        <p:nvSpPr>
          <p:cNvPr id="3" name="Content Placeholder 2">
            <a:extLst>
              <a:ext uri="{FF2B5EF4-FFF2-40B4-BE49-F238E27FC236}">
                <a16:creationId xmlns:a16="http://schemas.microsoft.com/office/drawing/2014/main" id="{E4CBA652-1324-49EC-856A-FB742B3D45DB}"/>
              </a:ext>
            </a:extLst>
          </p:cNvPr>
          <p:cNvSpPr>
            <a:spLocks noGrp="1"/>
          </p:cNvSpPr>
          <p:nvPr>
            <p:ph idx="1"/>
          </p:nvPr>
        </p:nvSpPr>
        <p:spPr/>
        <p:txBody>
          <a:bodyPr/>
          <a:lstStyle/>
          <a:p>
            <a:pPr marL="0" indent="0" algn="l" fontAlgn="base">
              <a:buNone/>
            </a:pPr>
            <a:r>
              <a:rPr lang="en-US" sz="2800" b="1" i="0" dirty="0">
                <a:solidFill>
                  <a:schemeClr val="tx1"/>
                </a:solidFill>
                <a:effectLst/>
              </a:rPr>
              <a:t>When the employee feels able to return to work</a:t>
            </a:r>
          </a:p>
          <a:p>
            <a:pPr algn="l" fontAlgn="base"/>
            <a:r>
              <a:rPr lang="en-US" sz="2800" b="0" i="0" dirty="0">
                <a:solidFill>
                  <a:srgbClr val="000000"/>
                </a:solidFill>
                <a:effectLst/>
              </a:rPr>
              <a:t>The employer should talk with the employee about any support they may need. They could discuss:</a:t>
            </a:r>
          </a:p>
          <a:p>
            <a:pPr algn="l" fontAlgn="base">
              <a:buFont typeface="Arial" panose="020B0604020202020204" pitchFamily="34" charset="0"/>
              <a:buChar char="•"/>
            </a:pPr>
            <a:r>
              <a:rPr lang="en-US" sz="2800" b="0" i="0" dirty="0">
                <a:solidFill>
                  <a:srgbClr val="000000"/>
                </a:solidFill>
                <a:effectLst/>
              </a:rPr>
              <a:t>getting an </a:t>
            </a:r>
            <a:r>
              <a:rPr lang="en-US" sz="2800" b="0" i="0" u="sng" dirty="0">
                <a:solidFill>
                  <a:srgbClr val="007C85"/>
                </a:solidFill>
                <a:effectLst/>
                <a:hlinkClick r:id="rId2" tooltip="Using occupational health at work"/>
              </a:rPr>
              <a:t>occupational health assessment</a:t>
            </a:r>
            <a:endParaRPr lang="en-US" sz="2800" b="0" i="0" dirty="0">
              <a:solidFill>
                <a:srgbClr val="000000"/>
              </a:solidFill>
              <a:effectLst/>
            </a:endParaRPr>
          </a:p>
          <a:p>
            <a:pPr algn="l" fontAlgn="base">
              <a:buFont typeface="Arial" panose="020B0604020202020204" pitchFamily="34" charset="0"/>
              <a:buChar char="•"/>
            </a:pPr>
            <a:r>
              <a:rPr lang="en-US" sz="2800" b="0" i="0" dirty="0">
                <a:solidFill>
                  <a:srgbClr val="000000"/>
                </a:solidFill>
                <a:effectLst/>
              </a:rPr>
              <a:t>making changes to the workplace or to how the employee works, such as different working hours</a:t>
            </a:r>
          </a:p>
          <a:p>
            <a:pPr algn="l" fontAlgn="base">
              <a:buFont typeface="Arial" panose="020B0604020202020204" pitchFamily="34" charset="0"/>
              <a:buChar char="•"/>
            </a:pPr>
            <a:r>
              <a:rPr lang="en-US" sz="2800" b="0" i="0" dirty="0">
                <a:solidFill>
                  <a:srgbClr val="000000"/>
                </a:solidFill>
                <a:effectLst/>
              </a:rPr>
              <a:t>a phased return to work</a:t>
            </a:r>
          </a:p>
          <a:p>
            <a:pPr algn="l" fontAlgn="base">
              <a:buFont typeface="Arial" panose="020B0604020202020204" pitchFamily="34" charset="0"/>
              <a:buChar char="•"/>
            </a:pPr>
            <a:r>
              <a:rPr lang="en-US" sz="2800" b="0" i="0" dirty="0">
                <a:solidFill>
                  <a:srgbClr val="000000"/>
                </a:solidFill>
                <a:effectLst/>
              </a:rPr>
              <a:t>what they want to tell others at work about their illness</a:t>
            </a:r>
          </a:p>
          <a:p>
            <a:endParaRPr lang="en-GB" dirty="0"/>
          </a:p>
        </p:txBody>
      </p:sp>
    </p:spTree>
    <p:extLst>
      <p:ext uri="{BB962C8B-B14F-4D97-AF65-F5344CB8AC3E}">
        <p14:creationId xmlns:p14="http://schemas.microsoft.com/office/powerpoint/2010/main" val="134151928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129EE6-F5D8-499A-855E-317C3AE1C0CD}"/>
              </a:ext>
            </a:extLst>
          </p:cNvPr>
          <p:cNvSpPr>
            <a:spLocks noGrp="1"/>
          </p:cNvSpPr>
          <p:nvPr>
            <p:ph type="title"/>
          </p:nvPr>
        </p:nvSpPr>
        <p:spPr/>
        <p:txBody>
          <a:bodyPr/>
          <a:lstStyle/>
          <a:p>
            <a:r>
              <a:rPr lang="en-GB" sz="2800" dirty="0"/>
              <a:t>Is long Covid a disability ? </a:t>
            </a:r>
          </a:p>
        </p:txBody>
      </p:sp>
      <p:sp>
        <p:nvSpPr>
          <p:cNvPr id="3" name="Content Placeholder 2">
            <a:extLst>
              <a:ext uri="{FF2B5EF4-FFF2-40B4-BE49-F238E27FC236}">
                <a16:creationId xmlns:a16="http://schemas.microsoft.com/office/drawing/2014/main" id="{B603AE43-B65B-4EB3-8751-3431C0BEEF10}"/>
              </a:ext>
            </a:extLst>
          </p:cNvPr>
          <p:cNvSpPr>
            <a:spLocks noGrp="1"/>
          </p:cNvSpPr>
          <p:nvPr>
            <p:ph idx="1"/>
          </p:nvPr>
        </p:nvSpPr>
        <p:spPr/>
        <p:txBody>
          <a:bodyPr>
            <a:normAutofit fontScale="77500" lnSpcReduction="20000"/>
          </a:bodyPr>
          <a:lstStyle/>
          <a:p>
            <a:pPr algn="l" fontAlgn="base"/>
            <a:r>
              <a:rPr lang="en-US" b="0" i="0" dirty="0">
                <a:solidFill>
                  <a:srgbClr val="000000"/>
                </a:solidFill>
                <a:effectLst/>
                <a:latin typeface="Open Sans" panose="020B0606030504020204" pitchFamily="34" charset="0"/>
              </a:rPr>
              <a:t>Under the law, a disability is a physical or mental impairment that has a 'substantial and long-term' negative effect on a person's ability to do normal day-to-day activities.</a:t>
            </a:r>
          </a:p>
          <a:p>
            <a:pPr algn="l" fontAlgn="base"/>
            <a:r>
              <a:rPr lang="en-US" b="1" i="0" dirty="0">
                <a:solidFill>
                  <a:schemeClr val="tx1"/>
                </a:solidFill>
                <a:effectLst/>
                <a:latin typeface="Open Sans" panose="020B0606030504020204" pitchFamily="34" charset="0"/>
              </a:rPr>
              <a:t>'Long term' </a:t>
            </a:r>
            <a:r>
              <a:rPr lang="en-US" b="0" i="0" dirty="0">
                <a:solidFill>
                  <a:srgbClr val="000000"/>
                </a:solidFill>
                <a:effectLst/>
                <a:latin typeface="Open Sans" panose="020B0606030504020204" pitchFamily="34" charset="0"/>
              </a:rPr>
              <a:t>means the impairment:</a:t>
            </a:r>
          </a:p>
          <a:p>
            <a:pPr algn="l" fontAlgn="base">
              <a:buFont typeface="Arial" panose="020B0604020202020204" pitchFamily="34" charset="0"/>
              <a:buChar char="•"/>
            </a:pPr>
            <a:r>
              <a:rPr lang="en-US" b="0" i="0" dirty="0">
                <a:solidFill>
                  <a:srgbClr val="000000"/>
                </a:solidFill>
                <a:effectLst/>
                <a:latin typeface="Open Sans" panose="020B0606030504020204" pitchFamily="34" charset="0"/>
              </a:rPr>
              <a:t>has lasted or will last for at least 12 months</a:t>
            </a:r>
          </a:p>
          <a:p>
            <a:pPr algn="l" fontAlgn="base">
              <a:buFont typeface="Arial" panose="020B0604020202020204" pitchFamily="34" charset="0"/>
              <a:buChar char="•"/>
            </a:pPr>
            <a:r>
              <a:rPr lang="en-US" b="0" i="0" dirty="0">
                <a:solidFill>
                  <a:srgbClr val="000000"/>
                </a:solidFill>
                <a:effectLst/>
                <a:latin typeface="Open Sans" panose="020B0606030504020204" pitchFamily="34" charset="0"/>
              </a:rPr>
              <a:t>can come and go or is likely to last for the rest of the person's life</a:t>
            </a:r>
          </a:p>
          <a:p>
            <a:pPr marL="0" indent="0" algn="l" fontAlgn="base">
              <a:buNone/>
            </a:pPr>
            <a:endParaRPr lang="en-US" b="0" i="0" dirty="0">
              <a:solidFill>
                <a:srgbClr val="000000"/>
              </a:solidFill>
              <a:effectLst/>
              <a:latin typeface="Open Sans" panose="020B0606030504020204" pitchFamily="34" charset="0"/>
            </a:endParaRPr>
          </a:p>
          <a:p>
            <a:pPr algn="l" fontAlgn="base"/>
            <a:r>
              <a:rPr lang="en-US" b="0" i="0" dirty="0">
                <a:solidFill>
                  <a:srgbClr val="000000"/>
                </a:solidFill>
                <a:effectLst/>
                <a:latin typeface="Open Sans" panose="020B0606030504020204" pitchFamily="34" charset="0"/>
              </a:rPr>
              <a:t>Long COVID is still a new illness, and it may take time to understand it fully. It can affect a person's day-to-day activities and it's currently understood that it can last or come and go for several months. The effects of long COVID could also cause other impairments.</a:t>
            </a:r>
          </a:p>
          <a:p>
            <a:pPr algn="l" fontAlgn="base"/>
            <a:r>
              <a:rPr lang="en-US" b="0" i="0" dirty="0">
                <a:solidFill>
                  <a:srgbClr val="000000"/>
                </a:solidFill>
                <a:effectLst/>
                <a:latin typeface="Open Sans" panose="020B0606030504020204" pitchFamily="34" charset="0"/>
              </a:rPr>
              <a:t>It's a good idea for the employer to focus on the reasonable adjustments they can make rather than trying to work out if an employee's condition is a disability.</a:t>
            </a:r>
          </a:p>
          <a:p>
            <a:endParaRPr lang="en-GB" dirty="0"/>
          </a:p>
        </p:txBody>
      </p:sp>
    </p:spTree>
    <p:extLst>
      <p:ext uri="{BB962C8B-B14F-4D97-AF65-F5344CB8AC3E}">
        <p14:creationId xmlns:p14="http://schemas.microsoft.com/office/powerpoint/2010/main" val="58709312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B775CD93-9DF2-48CB-9F57-1BCA9A46C7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6344" y="448055"/>
            <a:ext cx="3414370" cy="3801257"/>
          </a:xfrm>
          <a:prstGeom prst="rect">
            <a:avLst/>
          </a:prstGeom>
          <a:solidFill>
            <a:srgbClr val="595959"/>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F0784218-2102-4A29-8FA7-FB94809F1EBE}"/>
              </a:ext>
            </a:extLst>
          </p:cNvPr>
          <p:cNvSpPr>
            <a:spLocks noGrp="1"/>
          </p:cNvSpPr>
          <p:nvPr>
            <p:ph type="title"/>
          </p:nvPr>
        </p:nvSpPr>
        <p:spPr>
          <a:xfrm>
            <a:off x="777240" y="731519"/>
            <a:ext cx="2845191" cy="3237579"/>
          </a:xfrm>
        </p:spPr>
        <p:txBody>
          <a:bodyPr>
            <a:normAutofit/>
          </a:bodyPr>
          <a:lstStyle/>
          <a:p>
            <a:r>
              <a:rPr lang="en-GB" sz="3800" dirty="0">
                <a:solidFill>
                  <a:srgbClr val="FFFFFF"/>
                </a:solidFill>
                <a:latin typeface="Century Gothic" panose="020B0502020202020204" pitchFamily="34" charset="0"/>
              </a:rPr>
              <a:t>Updates and headlines:</a:t>
            </a:r>
          </a:p>
        </p:txBody>
      </p:sp>
      <p:sp>
        <p:nvSpPr>
          <p:cNvPr id="10" name="Rectangle 9">
            <a:extLst>
              <a:ext uri="{FF2B5EF4-FFF2-40B4-BE49-F238E27FC236}">
                <a16:creationId xmlns:a16="http://schemas.microsoft.com/office/drawing/2014/main" id="{6166C6D1-23AC-49C4-BA07-238E4E9F8CE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6343" y="4419227"/>
            <a:ext cx="3414369" cy="1979852"/>
          </a:xfrm>
          <a:prstGeom prst="rect">
            <a:avLst/>
          </a:prstGeom>
          <a:solidFill>
            <a:schemeClr val="accent1">
              <a:alpha val="95000"/>
            </a:schemeClr>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
        <p:nvSpPr>
          <p:cNvPr id="12" name="Rectangle 11">
            <a:extLst>
              <a:ext uri="{FF2B5EF4-FFF2-40B4-BE49-F238E27FC236}">
                <a16:creationId xmlns:a16="http://schemas.microsoft.com/office/drawing/2014/main" id="{1C091803-41C2-48E0-9228-5148460C74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44603" y="448055"/>
            <a:ext cx="7688475" cy="5952745"/>
          </a:xfrm>
          <a:prstGeom prst="rect">
            <a:avLst/>
          </a:prstGeom>
          <a:solidFill>
            <a:schemeClr val="tx1">
              <a:lumMod val="50000"/>
              <a:lumOff val="50000"/>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1" name="Content Placeholder 2">
            <a:extLst>
              <a:ext uri="{FF2B5EF4-FFF2-40B4-BE49-F238E27FC236}">
                <a16:creationId xmlns:a16="http://schemas.microsoft.com/office/drawing/2014/main" id="{049F7FBF-38FF-44B3-8B8D-8F27DDBF9F17}"/>
              </a:ext>
            </a:extLst>
          </p:cNvPr>
          <p:cNvSpPr>
            <a:spLocks noGrp="1"/>
          </p:cNvSpPr>
          <p:nvPr>
            <p:ph idx="1"/>
          </p:nvPr>
        </p:nvSpPr>
        <p:spPr>
          <a:xfrm>
            <a:off x="4379709" y="686862"/>
            <a:ext cx="7037591" cy="5475129"/>
          </a:xfrm>
        </p:spPr>
        <p:txBody>
          <a:bodyPr anchor="ctr">
            <a:normAutofit/>
          </a:bodyPr>
          <a:lstStyle/>
          <a:p>
            <a:pPr marL="0" indent="0">
              <a:buNone/>
            </a:pPr>
            <a:endParaRPr lang="en-US" sz="2600" dirty="0">
              <a:latin typeface="Century Gothic" panose="020B0502020202020204" pitchFamily="34" charset="0"/>
            </a:endParaRPr>
          </a:p>
          <a:p>
            <a:pPr marL="0" indent="0">
              <a:buNone/>
            </a:pPr>
            <a:r>
              <a:rPr lang="en-US" sz="2600" dirty="0">
                <a:latin typeface="Century Gothic" panose="020B0502020202020204" pitchFamily="34" charset="0"/>
              </a:rPr>
              <a:t>1. </a:t>
            </a:r>
          </a:p>
          <a:p>
            <a:pPr marL="0" indent="0">
              <a:buNone/>
            </a:pPr>
            <a:r>
              <a:rPr lang="en-US" sz="2600" dirty="0">
                <a:latin typeface="Century Gothic" panose="020B0502020202020204" pitchFamily="34" charset="0"/>
                <a:hlinkClick r:id="rId3"/>
              </a:rPr>
              <a:t>https://www.gov.uk/government/publications/why-do-children-go-into-childrens-homes</a:t>
            </a:r>
            <a:endParaRPr lang="en-US" sz="2600" dirty="0">
              <a:latin typeface="Century Gothic" panose="020B0502020202020204" pitchFamily="34" charset="0"/>
            </a:endParaRPr>
          </a:p>
          <a:p>
            <a:pPr marL="0" indent="0">
              <a:buNone/>
            </a:pPr>
            <a:endParaRPr lang="en-US" sz="2600" dirty="0">
              <a:latin typeface="Century Gothic" panose="020B0502020202020204" pitchFamily="34" charset="0"/>
            </a:endParaRPr>
          </a:p>
          <a:p>
            <a:pPr marL="0" indent="0">
              <a:buNone/>
            </a:pPr>
            <a:endParaRPr lang="en-US" sz="2600" dirty="0">
              <a:latin typeface="Century Gothic" panose="020B0502020202020204" pitchFamily="34" charset="0"/>
            </a:endParaRPr>
          </a:p>
          <a:p>
            <a:pPr marL="0" indent="0">
              <a:buNone/>
            </a:pPr>
            <a:endParaRPr lang="en-US" sz="2600" dirty="0">
              <a:latin typeface="Century Gothic" panose="020B0502020202020204" pitchFamily="34" charset="0"/>
            </a:endParaRPr>
          </a:p>
          <a:p>
            <a:pPr marL="0" indent="0">
              <a:buNone/>
            </a:pPr>
            <a:endParaRPr lang="en-US" sz="2600" dirty="0">
              <a:latin typeface="Century Gothic" panose="020B0502020202020204" pitchFamily="34" charset="0"/>
            </a:endParaRPr>
          </a:p>
          <a:p>
            <a:pPr marL="0" indent="0">
              <a:buNone/>
            </a:pPr>
            <a:endParaRPr lang="en-US" sz="2600" dirty="0">
              <a:latin typeface="Century Gothic" panose="020B0502020202020204" pitchFamily="34" charset="0"/>
            </a:endParaRPr>
          </a:p>
        </p:txBody>
      </p:sp>
    </p:spTree>
    <p:extLst>
      <p:ext uri="{BB962C8B-B14F-4D97-AF65-F5344CB8AC3E}">
        <p14:creationId xmlns:p14="http://schemas.microsoft.com/office/powerpoint/2010/main" val="19223980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D27603-6A82-4DEF-8B70-817F4FDBEEF1}"/>
              </a:ext>
            </a:extLst>
          </p:cNvPr>
          <p:cNvSpPr>
            <a:spLocks noGrp="1"/>
          </p:cNvSpPr>
          <p:nvPr>
            <p:ph type="title"/>
          </p:nvPr>
        </p:nvSpPr>
        <p:spPr>
          <a:xfrm>
            <a:off x="838200" y="365126"/>
            <a:ext cx="10515600" cy="570540"/>
          </a:xfrm>
        </p:spPr>
        <p:txBody>
          <a:bodyPr>
            <a:normAutofit/>
          </a:bodyPr>
          <a:lstStyle/>
          <a:p>
            <a:r>
              <a:rPr lang="en-GB" sz="3200" dirty="0"/>
              <a:t>Summary- main findings: </a:t>
            </a:r>
          </a:p>
        </p:txBody>
      </p:sp>
      <p:sp>
        <p:nvSpPr>
          <p:cNvPr id="3" name="Content Placeholder 2">
            <a:extLst>
              <a:ext uri="{FF2B5EF4-FFF2-40B4-BE49-F238E27FC236}">
                <a16:creationId xmlns:a16="http://schemas.microsoft.com/office/drawing/2014/main" id="{CA7D7149-6344-4652-93E9-9DB28BAE2EE0}"/>
              </a:ext>
            </a:extLst>
          </p:cNvPr>
          <p:cNvSpPr>
            <a:spLocks noGrp="1"/>
          </p:cNvSpPr>
          <p:nvPr>
            <p:ph idx="1"/>
          </p:nvPr>
        </p:nvSpPr>
        <p:spPr>
          <a:xfrm>
            <a:off x="838200" y="1031358"/>
            <a:ext cx="10515600" cy="5635256"/>
          </a:xfrm>
        </p:spPr>
        <p:txBody>
          <a:bodyPr>
            <a:normAutofit fontScale="77500" lnSpcReduction="20000"/>
          </a:bodyPr>
          <a:lstStyle/>
          <a:p>
            <a:pPr algn="l"/>
            <a:r>
              <a:rPr lang="en-US" b="1" i="0" dirty="0">
                <a:solidFill>
                  <a:srgbClr val="0B0C0C"/>
                </a:solidFill>
                <a:effectLst/>
                <a:latin typeface="GDS Transport"/>
              </a:rPr>
              <a:t>Main findings</a:t>
            </a:r>
          </a:p>
          <a:p>
            <a:pPr algn="l"/>
            <a:r>
              <a:rPr lang="en-US" b="0" i="0" dirty="0">
                <a:solidFill>
                  <a:srgbClr val="0B0C0C"/>
                </a:solidFill>
                <a:effectLst/>
                <a:latin typeface="GDS Transport"/>
              </a:rPr>
              <a:t>Our main findings from the questionnaire responses of those who took part in the study show that:</a:t>
            </a:r>
          </a:p>
          <a:p>
            <a:pPr algn="l">
              <a:buFont typeface="Arial" panose="020B0604020202020204" pitchFamily="34" charset="0"/>
              <a:buChar char="•"/>
            </a:pPr>
            <a:r>
              <a:rPr lang="en-US" b="0" i="0" dirty="0">
                <a:solidFill>
                  <a:srgbClr val="0B0C0C"/>
                </a:solidFill>
                <a:effectLst/>
                <a:latin typeface="GDS Transport"/>
              </a:rPr>
              <a:t>the current placement was the first time ever in care for almost one fifth of the children</a:t>
            </a:r>
          </a:p>
          <a:p>
            <a:pPr algn="l">
              <a:buFont typeface="Arial" panose="020B0604020202020204" pitchFamily="34" charset="0"/>
              <a:buChar char="•"/>
            </a:pPr>
            <a:r>
              <a:rPr lang="en-US" b="0" i="0" dirty="0">
                <a:solidFill>
                  <a:srgbClr val="0B0C0C"/>
                </a:solidFill>
                <a:effectLst/>
                <a:latin typeface="GDS Transport"/>
              </a:rPr>
              <a:t>residential care was part of the intended care plan for just over half of the children</a:t>
            </a:r>
          </a:p>
          <a:p>
            <a:pPr algn="l">
              <a:buFont typeface="Arial" panose="020B0604020202020204" pitchFamily="34" charset="0"/>
              <a:buChar char="•"/>
            </a:pPr>
            <a:r>
              <a:rPr lang="en-US" b="0" i="0" dirty="0">
                <a:solidFill>
                  <a:srgbClr val="0B0C0C"/>
                </a:solidFill>
                <a:effectLst/>
                <a:latin typeface="GDS Transport"/>
              </a:rPr>
              <a:t>foster care was part of the original care plan for just over one third of the children</a:t>
            </a:r>
          </a:p>
          <a:p>
            <a:pPr algn="l">
              <a:buFont typeface="Arial" panose="020B0604020202020204" pitchFamily="34" charset="0"/>
              <a:buChar char="•"/>
            </a:pPr>
            <a:r>
              <a:rPr lang="en-US" b="0" i="0" dirty="0">
                <a:solidFill>
                  <a:srgbClr val="0B0C0C"/>
                </a:solidFill>
                <a:effectLst/>
                <a:latin typeface="GDS Transport"/>
              </a:rPr>
              <a:t>two thirds of the children entered a children’s home because of some form of interruption in their previous care: foster placement breakdown (41%), children’s home breakdown (15%) or family breakdown (12%)</a:t>
            </a:r>
          </a:p>
          <a:p>
            <a:pPr algn="l">
              <a:buFont typeface="Arial" panose="020B0604020202020204" pitchFamily="34" charset="0"/>
              <a:buChar char="•"/>
            </a:pPr>
            <a:r>
              <a:rPr lang="en-US" b="0" i="0" dirty="0">
                <a:solidFill>
                  <a:srgbClr val="0B0C0C"/>
                </a:solidFill>
                <a:effectLst/>
                <a:latin typeface="GDS Transport"/>
              </a:rPr>
              <a:t>the move to a children’s home was planned for almost four fifths of the children; that is, all the necessary preparations were made in advance</a:t>
            </a:r>
          </a:p>
          <a:p>
            <a:pPr algn="l">
              <a:buFont typeface="Arial" panose="020B0604020202020204" pitchFamily="34" charset="0"/>
              <a:buChar char="•"/>
            </a:pPr>
            <a:r>
              <a:rPr lang="en-US" b="0" i="0" dirty="0">
                <a:solidFill>
                  <a:srgbClr val="0B0C0C"/>
                </a:solidFill>
                <a:effectLst/>
                <a:latin typeface="GDS Transport"/>
              </a:rPr>
              <a:t>the move to a children’s home was an emergency move for one fifth of the children; that is, events either at home or in another care placement meant that urgent action had to be taken that resulted in the child entering the children’s home</a:t>
            </a:r>
          </a:p>
          <a:p>
            <a:pPr algn="l">
              <a:buFont typeface="Arial" panose="020B0604020202020204" pitchFamily="34" charset="0"/>
              <a:buChar char="•"/>
            </a:pPr>
            <a:r>
              <a:rPr lang="en-US" b="0" i="0" dirty="0">
                <a:solidFill>
                  <a:srgbClr val="0B0C0C"/>
                </a:solidFill>
                <a:effectLst/>
                <a:latin typeface="GDS Transport"/>
              </a:rPr>
              <a:t>around three quarters of the children were judged – by the inspector and registered manager – to be well matched to the home</a:t>
            </a:r>
          </a:p>
          <a:p>
            <a:endParaRPr lang="en-GB" dirty="0"/>
          </a:p>
        </p:txBody>
      </p:sp>
    </p:spTree>
    <p:extLst>
      <p:ext uri="{BB962C8B-B14F-4D97-AF65-F5344CB8AC3E}">
        <p14:creationId xmlns:p14="http://schemas.microsoft.com/office/powerpoint/2010/main" val="373945822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B775CD93-9DF2-48CB-9F57-1BCA9A46C7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6344" y="448055"/>
            <a:ext cx="3414370" cy="3801257"/>
          </a:xfrm>
          <a:prstGeom prst="rect">
            <a:avLst/>
          </a:prstGeom>
          <a:solidFill>
            <a:srgbClr val="595959"/>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F0784218-2102-4A29-8FA7-FB94809F1EBE}"/>
              </a:ext>
            </a:extLst>
          </p:cNvPr>
          <p:cNvSpPr>
            <a:spLocks noGrp="1"/>
          </p:cNvSpPr>
          <p:nvPr>
            <p:ph type="title"/>
          </p:nvPr>
        </p:nvSpPr>
        <p:spPr>
          <a:xfrm>
            <a:off x="777240" y="731519"/>
            <a:ext cx="2845191" cy="3237579"/>
          </a:xfrm>
        </p:spPr>
        <p:txBody>
          <a:bodyPr>
            <a:normAutofit/>
          </a:bodyPr>
          <a:lstStyle/>
          <a:p>
            <a:r>
              <a:rPr lang="en-GB" sz="3800" dirty="0">
                <a:solidFill>
                  <a:srgbClr val="FFFFFF"/>
                </a:solidFill>
                <a:latin typeface="Century Gothic" panose="020B0502020202020204" pitchFamily="34" charset="0"/>
              </a:rPr>
              <a:t>Updates and headlines:</a:t>
            </a:r>
          </a:p>
        </p:txBody>
      </p:sp>
      <p:sp>
        <p:nvSpPr>
          <p:cNvPr id="10" name="Rectangle 9">
            <a:extLst>
              <a:ext uri="{FF2B5EF4-FFF2-40B4-BE49-F238E27FC236}">
                <a16:creationId xmlns:a16="http://schemas.microsoft.com/office/drawing/2014/main" id="{6166C6D1-23AC-49C4-BA07-238E4E9F8CE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6343" y="4419227"/>
            <a:ext cx="3414369" cy="1979852"/>
          </a:xfrm>
          <a:prstGeom prst="rect">
            <a:avLst/>
          </a:prstGeom>
          <a:solidFill>
            <a:schemeClr val="accent1">
              <a:alpha val="95000"/>
            </a:schemeClr>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
        <p:nvSpPr>
          <p:cNvPr id="12" name="Rectangle 11">
            <a:extLst>
              <a:ext uri="{FF2B5EF4-FFF2-40B4-BE49-F238E27FC236}">
                <a16:creationId xmlns:a16="http://schemas.microsoft.com/office/drawing/2014/main" id="{1C091803-41C2-48E0-9228-5148460C74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44603" y="448055"/>
            <a:ext cx="7688475" cy="5952745"/>
          </a:xfrm>
          <a:prstGeom prst="rect">
            <a:avLst/>
          </a:prstGeom>
          <a:solidFill>
            <a:schemeClr val="tx1">
              <a:lumMod val="50000"/>
              <a:lumOff val="50000"/>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1" name="Content Placeholder 2">
            <a:extLst>
              <a:ext uri="{FF2B5EF4-FFF2-40B4-BE49-F238E27FC236}">
                <a16:creationId xmlns:a16="http://schemas.microsoft.com/office/drawing/2014/main" id="{049F7FBF-38FF-44B3-8B8D-8F27DDBF9F17}"/>
              </a:ext>
            </a:extLst>
          </p:cNvPr>
          <p:cNvSpPr>
            <a:spLocks noGrp="1"/>
          </p:cNvSpPr>
          <p:nvPr>
            <p:ph idx="1"/>
          </p:nvPr>
        </p:nvSpPr>
        <p:spPr>
          <a:xfrm>
            <a:off x="4379709" y="686862"/>
            <a:ext cx="7037591" cy="5475129"/>
          </a:xfrm>
        </p:spPr>
        <p:txBody>
          <a:bodyPr anchor="ctr">
            <a:normAutofit fontScale="92500"/>
          </a:bodyPr>
          <a:lstStyle/>
          <a:p>
            <a:pPr marL="0" indent="0">
              <a:buNone/>
            </a:pPr>
            <a:endParaRPr lang="en-US" sz="2600" dirty="0">
              <a:latin typeface="Century Gothic" panose="020B0502020202020204" pitchFamily="34" charset="0"/>
            </a:endParaRPr>
          </a:p>
          <a:p>
            <a:pPr marL="0" indent="0">
              <a:buNone/>
            </a:pPr>
            <a:r>
              <a:rPr lang="en-US" sz="2600" dirty="0">
                <a:latin typeface="Century Gothic" panose="020B0502020202020204" pitchFamily="34" charset="0"/>
              </a:rPr>
              <a:t>2.</a:t>
            </a:r>
          </a:p>
          <a:p>
            <a:pPr marL="0" indent="0">
              <a:buNone/>
            </a:pPr>
            <a:r>
              <a:rPr lang="en-US" sz="2600" dirty="0">
                <a:latin typeface="Century Gothic" panose="020B0502020202020204" pitchFamily="34" charset="0"/>
                <a:hlinkClick r:id="rId3"/>
              </a:rPr>
              <a:t>https://www.gov.uk/government/news/strong-signs-of-recovery-across-education-but-challenges-remain</a:t>
            </a:r>
            <a:endParaRPr lang="en-US" sz="2600" dirty="0">
              <a:latin typeface="Century Gothic" panose="020B0502020202020204" pitchFamily="34" charset="0"/>
            </a:endParaRPr>
          </a:p>
          <a:p>
            <a:pPr>
              <a:buFontTx/>
              <a:buChar char="-"/>
            </a:pPr>
            <a:r>
              <a:rPr lang="en-US" sz="2600" dirty="0">
                <a:latin typeface="Century Gothic" panose="020B0502020202020204" pitchFamily="34" charset="0"/>
              </a:rPr>
              <a:t>Emotional and social development- all ages , especially early years</a:t>
            </a:r>
          </a:p>
          <a:p>
            <a:pPr>
              <a:buFontTx/>
              <a:buChar char="-"/>
            </a:pPr>
            <a:r>
              <a:rPr lang="en-US" sz="2600" dirty="0">
                <a:latin typeface="Century Gothic" panose="020B0502020202020204" pitchFamily="34" charset="0"/>
              </a:rPr>
              <a:t>Language development</a:t>
            </a:r>
          </a:p>
          <a:p>
            <a:pPr>
              <a:buFontTx/>
              <a:buChar char="-"/>
            </a:pPr>
            <a:r>
              <a:rPr lang="en-US" sz="2600" dirty="0">
                <a:latin typeface="Century Gothic" panose="020B0502020202020204" pitchFamily="34" charset="0"/>
              </a:rPr>
              <a:t>Anxiety</a:t>
            </a:r>
          </a:p>
          <a:p>
            <a:pPr>
              <a:buFontTx/>
              <a:buChar char="-"/>
            </a:pPr>
            <a:r>
              <a:rPr lang="en-US" sz="2600" dirty="0">
                <a:latin typeface="Century Gothic" panose="020B0502020202020204" pitchFamily="34" charset="0"/>
              </a:rPr>
              <a:t>Mental health</a:t>
            </a:r>
          </a:p>
          <a:p>
            <a:pPr>
              <a:buFontTx/>
              <a:buChar char="-"/>
            </a:pPr>
            <a:r>
              <a:rPr lang="en-US" sz="2600" dirty="0">
                <a:latin typeface="Century Gothic" panose="020B0502020202020204" pitchFamily="34" charset="0"/>
              </a:rPr>
              <a:t>Managing over- exposure to social media. </a:t>
            </a:r>
          </a:p>
          <a:p>
            <a:pPr>
              <a:buFontTx/>
              <a:buChar char="-"/>
            </a:pPr>
            <a:r>
              <a:rPr lang="en-US" sz="2600" dirty="0">
                <a:latin typeface="Century Gothic" panose="020B0502020202020204" pitchFamily="34" charset="0"/>
              </a:rPr>
              <a:t>Increased levels of vulnerability for looked after children. </a:t>
            </a:r>
          </a:p>
          <a:p>
            <a:pPr marL="0" indent="0">
              <a:buNone/>
            </a:pPr>
            <a:endParaRPr lang="en-US" sz="2600" dirty="0">
              <a:latin typeface="Century Gothic" panose="020B0502020202020204" pitchFamily="34" charset="0"/>
            </a:endParaRPr>
          </a:p>
          <a:p>
            <a:pPr marL="0" indent="0">
              <a:buNone/>
            </a:pPr>
            <a:endParaRPr lang="en-US" sz="2600" dirty="0">
              <a:latin typeface="Century Gothic" panose="020B0502020202020204" pitchFamily="34" charset="0"/>
            </a:endParaRPr>
          </a:p>
          <a:p>
            <a:pPr marL="0" indent="0">
              <a:buNone/>
            </a:pPr>
            <a:endParaRPr lang="en-US" sz="2600" dirty="0">
              <a:latin typeface="Century Gothic" panose="020B0502020202020204" pitchFamily="34" charset="0"/>
            </a:endParaRPr>
          </a:p>
        </p:txBody>
      </p:sp>
    </p:spTree>
    <p:extLst>
      <p:ext uri="{BB962C8B-B14F-4D97-AF65-F5344CB8AC3E}">
        <p14:creationId xmlns:p14="http://schemas.microsoft.com/office/powerpoint/2010/main" val="138046093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B775CD93-9DF2-48CB-9F57-1BCA9A46C7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6344" y="448055"/>
            <a:ext cx="3414370" cy="3801257"/>
          </a:xfrm>
          <a:prstGeom prst="rect">
            <a:avLst/>
          </a:prstGeom>
          <a:solidFill>
            <a:srgbClr val="595959"/>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F0784218-2102-4A29-8FA7-FB94809F1EBE}"/>
              </a:ext>
            </a:extLst>
          </p:cNvPr>
          <p:cNvSpPr>
            <a:spLocks noGrp="1"/>
          </p:cNvSpPr>
          <p:nvPr>
            <p:ph type="title"/>
          </p:nvPr>
        </p:nvSpPr>
        <p:spPr>
          <a:xfrm>
            <a:off x="777240" y="731519"/>
            <a:ext cx="2845191" cy="3237579"/>
          </a:xfrm>
        </p:spPr>
        <p:txBody>
          <a:bodyPr>
            <a:normAutofit/>
          </a:bodyPr>
          <a:lstStyle/>
          <a:p>
            <a:r>
              <a:rPr lang="en-GB" sz="3800" dirty="0">
                <a:solidFill>
                  <a:srgbClr val="FFFFFF"/>
                </a:solidFill>
                <a:latin typeface="Century Gothic" panose="020B0502020202020204" pitchFamily="34" charset="0"/>
              </a:rPr>
              <a:t>Updates and headlines:</a:t>
            </a:r>
          </a:p>
        </p:txBody>
      </p:sp>
      <p:sp>
        <p:nvSpPr>
          <p:cNvPr id="10" name="Rectangle 9">
            <a:extLst>
              <a:ext uri="{FF2B5EF4-FFF2-40B4-BE49-F238E27FC236}">
                <a16:creationId xmlns:a16="http://schemas.microsoft.com/office/drawing/2014/main" id="{6166C6D1-23AC-49C4-BA07-238E4E9F8CE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6343" y="4419227"/>
            <a:ext cx="3414369" cy="1979852"/>
          </a:xfrm>
          <a:prstGeom prst="rect">
            <a:avLst/>
          </a:prstGeom>
          <a:solidFill>
            <a:schemeClr val="accent1">
              <a:alpha val="95000"/>
            </a:schemeClr>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
        <p:nvSpPr>
          <p:cNvPr id="12" name="Rectangle 11">
            <a:extLst>
              <a:ext uri="{FF2B5EF4-FFF2-40B4-BE49-F238E27FC236}">
                <a16:creationId xmlns:a16="http://schemas.microsoft.com/office/drawing/2014/main" id="{1C091803-41C2-48E0-9228-5148460C74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44603" y="448055"/>
            <a:ext cx="7688475" cy="5952745"/>
          </a:xfrm>
          <a:prstGeom prst="rect">
            <a:avLst/>
          </a:prstGeom>
          <a:solidFill>
            <a:schemeClr val="tx1">
              <a:lumMod val="50000"/>
              <a:lumOff val="50000"/>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1" name="Content Placeholder 2">
            <a:extLst>
              <a:ext uri="{FF2B5EF4-FFF2-40B4-BE49-F238E27FC236}">
                <a16:creationId xmlns:a16="http://schemas.microsoft.com/office/drawing/2014/main" id="{049F7FBF-38FF-44B3-8B8D-8F27DDBF9F17}"/>
              </a:ext>
            </a:extLst>
          </p:cNvPr>
          <p:cNvSpPr>
            <a:spLocks noGrp="1"/>
          </p:cNvSpPr>
          <p:nvPr>
            <p:ph idx="1"/>
          </p:nvPr>
        </p:nvSpPr>
        <p:spPr>
          <a:xfrm>
            <a:off x="4379709" y="686862"/>
            <a:ext cx="7037591" cy="5475129"/>
          </a:xfrm>
        </p:spPr>
        <p:txBody>
          <a:bodyPr anchor="ctr">
            <a:normAutofit/>
          </a:bodyPr>
          <a:lstStyle/>
          <a:p>
            <a:pPr marL="0" indent="0">
              <a:buNone/>
            </a:pPr>
            <a:endParaRPr lang="en-US" sz="2600" dirty="0">
              <a:latin typeface="Century Gothic" panose="020B0502020202020204" pitchFamily="34" charset="0"/>
            </a:endParaRPr>
          </a:p>
          <a:p>
            <a:pPr marL="0" indent="0">
              <a:buNone/>
            </a:pPr>
            <a:r>
              <a:rPr lang="en-US" sz="2600" dirty="0">
                <a:latin typeface="Century Gothic" panose="020B0502020202020204" pitchFamily="34" charset="0"/>
              </a:rPr>
              <a:t>2.</a:t>
            </a:r>
          </a:p>
          <a:p>
            <a:pPr marL="0" indent="0">
              <a:buNone/>
            </a:pPr>
            <a:r>
              <a:rPr lang="en-US" sz="2600" dirty="0">
                <a:latin typeface="Century Gothic" panose="020B0502020202020204" pitchFamily="34" charset="0"/>
                <a:hlinkClick r:id="rId3"/>
              </a:rPr>
              <a:t>https://www.gov.uk/government/publications/childrens-social-care-market-study-final-report</a:t>
            </a:r>
            <a:endParaRPr lang="en-US" sz="2600" dirty="0">
              <a:latin typeface="Century Gothic" panose="020B0502020202020204" pitchFamily="34" charset="0"/>
            </a:endParaRPr>
          </a:p>
          <a:p>
            <a:pPr marL="0" indent="0">
              <a:buNone/>
            </a:pPr>
            <a:endParaRPr lang="en-US" sz="2600" dirty="0">
              <a:latin typeface="Century Gothic" panose="020B0502020202020204" pitchFamily="34" charset="0"/>
            </a:endParaRPr>
          </a:p>
          <a:p>
            <a:pPr marL="0" indent="0">
              <a:buNone/>
            </a:pPr>
            <a:endParaRPr lang="en-US" sz="2600" dirty="0">
              <a:latin typeface="Century Gothic" panose="020B0502020202020204" pitchFamily="34" charset="0"/>
            </a:endParaRPr>
          </a:p>
          <a:p>
            <a:pPr marL="0" indent="0">
              <a:buNone/>
            </a:pPr>
            <a:endParaRPr lang="en-US" sz="2600" dirty="0">
              <a:latin typeface="Century Gothic" panose="020B0502020202020204" pitchFamily="34" charset="0"/>
            </a:endParaRPr>
          </a:p>
        </p:txBody>
      </p:sp>
    </p:spTree>
    <p:extLst>
      <p:ext uri="{BB962C8B-B14F-4D97-AF65-F5344CB8AC3E}">
        <p14:creationId xmlns:p14="http://schemas.microsoft.com/office/powerpoint/2010/main" val="10611246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E0C59D-FB48-42F6-B80F-84E7C87CFD8F}"/>
              </a:ext>
            </a:extLst>
          </p:cNvPr>
          <p:cNvSpPr>
            <a:spLocks noGrp="1"/>
          </p:cNvSpPr>
          <p:nvPr>
            <p:ph type="title"/>
          </p:nvPr>
        </p:nvSpPr>
        <p:spPr/>
        <p:txBody>
          <a:bodyPr/>
          <a:lstStyle/>
          <a:p>
            <a:r>
              <a:rPr lang="en-GB" dirty="0"/>
              <a:t>Points to consider:</a:t>
            </a:r>
          </a:p>
        </p:txBody>
      </p:sp>
      <p:sp>
        <p:nvSpPr>
          <p:cNvPr id="3" name="Content Placeholder 2">
            <a:extLst>
              <a:ext uri="{FF2B5EF4-FFF2-40B4-BE49-F238E27FC236}">
                <a16:creationId xmlns:a16="http://schemas.microsoft.com/office/drawing/2014/main" id="{E1856FC3-21AD-4F48-B1E1-BF689983B606}"/>
              </a:ext>
            </a:extLst>
          </p:cNvPr>
          <p:cNvSpPr>
            <a:spLocks noGrp="1"/>
          </p:cNvSpPr>
          <p:nvPr>
            <p:ph idx="1"/>
          </p:nvPr>
        </p:nvSpPr>
        <p:spPr>
          <a:xfrm>
            <a:off x="838200" y="1825625"/>
            <a:ext cx="10515600" cy="2544356"/>
          </a:xfrm>
        </p:spPr>
        <p:txBody>
          <a:bodyPr/>
          <a:lstStyle/>
          <a:p>
            <a:r>
              <a:rPr lang="en-GB" dirty="0"/>
              <a:t>Pandemic update</a:t>
            </a:r>
          </a:p>
          <a:p>
            <a:r>
              <a:rPr lang="en-GB" dirty="0"/>
              <a:t>Long Covid</a:t>
            </a:r>
          </a:p>
          <a:p>
            <a:r>
              <a:rPr lang="en-GB" dirty="0"/>
              <a:t>CMA final report summary findings</a:t>
            </a:r>
          </a:p>
          <a:p>
            <a:r>
              <a:rPr lang="en-GB" dirty="0"/>
              <a:t>Updates and findings. </a:t>
            </a:r>
          </a:p>
          <a:p>
            <a:endParaRPr lang="en-GB" dirty="0"/>
          </a:p>
        </p:txBody>
      </p:sp>
    </p:spTree>
    <p:extLst>
      <p:ext uri="{BB962C8B-B14F-4D97-AF65-F5344CB8AC3E}">
        <p14:creationId xmlns:p14="http://schemas.microsoft.com/office/powerpoint/2010/main" val="248622209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B775CD93-9DF2-48CB-9F57-1BCA9A46C7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6344" y="448055"/>
            <a:ext cx="3414370" cy="3801257"/>
          </a:xfrm>
          <a:prstGeom prst="rect">
            <a:avLst/>
          </a:prstGeom>
          <a:solidFill>
            <a:srgbClr val="595959"/>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F0784218-2102-4A29-8FA7-FB94809F1EBE}"/>
              </a:ext>
            </a:extLst>
          </p:cNvPr>
          <p:cNvSpPr>
            <a:spLocks noGrp="1"/>
          </p:cNvSpPr>
          <p:nvPr>
            <p:ph type="title"/>
          </p:nvPr>
        </p:nvSpPr>
        <p:spPr>
          <a:xfrm>
            <a:off x="777240" y="731519"/>
            <a:ext cx="2845191" cy="3237579"/>
          </a:xfrm>
        </p:spPr>
        <p:txBody>
          <a:bodyPr>
            <a:normAutofit/>
          </a:bodyPr>
          <a:lstStyle/>
          <a:p>
            <a:r>
              <a:rPr lang="en-GB" sz="3800" dirty="0">
                <a:solidFill>
                  <a:srgbClr val="FFFFFF"/>
                </a:solidFill>
                <a:latin typeface="Century Gothic" panose="020B0502020202020204" pitchFamily="34" charset="0"/>
              </a:rPr>
              <a:t>Updates and headlines:</a:t>
            </a:r>
            <a:br>
              <a:rPr lang="en-GB" sz="3800" dirty="0">
                <a:solidFill>
                  <a:srgbClr val="FFFFFF"/>
                </a:solidFill>
                <a:latin typeface="Century Gothic" panose="020B0502020202020204" pitchFamily="34" charset="0"/>
              </a:rPr>
            </a:br>
            <a:r>
              <a:rPr lang="en-GB" sz="3800" dirty="0">
                <a:solidFill>
                  <a:srgbClr val="FFFFFF"/>
                </a:solidFill>
                <a:latin typeface="Century Gothic" panose="020B0502020202020204" pitchFamily="34" charset="0"/>
              </a:rPr>
              <a:t>CMA report</a:t>
            </a:r>
          </a:p>
        </p:txBody>
      </p:sp>
      <p:sp>
        <p:nvSpPr>
          <p:cNvPr id="10" name="Rectangle 9">
            <a:extLst>
              <a:ext uri="{FF2B5EF4-FFF2-40B4-BE49-F238E27FC236}">
                <a16:creationId xmlns:a16="http://schemas.microsoft.com/office/drawing/2014/main" id="{6166C6D1-23AC-49C4-BA07-238E4E9F8CE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6343" y="4419227"/>
            <a:ext cx="3414369" cy="1979852"/>
          </a:xfrm>
          <a:prstGeom prst="rect">
            <a:avLst/>
          </a:prstGeom>
          <a:solidFill>
            <a:schemeClr val="accent1">
              <a:alpha val="95000"/>
            </a:schemeClr>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
        <p:nvSpPr>
          <p:cNvPr id="12" name="Rectangle 11">
            <a:extLst>
              <a:ext uri="{FF2B5EF4-FFF2-40B4-BE49-F238E27FC236}">
                <a16:creationId xmlns:a16="http://schemas.microsoft.com/office/drawing/2014/main" id="{1C091803-41C2-48E0-9228-5148460C74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44603" y="448055"/>
            <a:ext cx="7688475" cy="5952745"/>
          </a:xfrm>
          <a:prstGeom prst="rect">
            <a:avLst/>
          </a:prstGeom>
          <a:solidFill>
            <a:schemeClr val="tx1">
              <a:lumMod val="50000"/>
              <a:lumOff val="50000"/>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1" name="Content Placeholder 2">
            <a:extLst>
              <a:ext uri="{FF2B5EF4-FFF2-40B4-BE49-F238E27FC236}">
                <a16:creationId xmlns:a16="http://schemas.microsoft.com/office/drawing/2014/main" id="{049F7FBF-38FF-44B3-8B8D-8F27DDBF9F17}"/>
              </a:ext>
            </a:extLst>
          </p:cNvPr>
          <p:cNvSpPr>
            <a:spLocks noGrp="1"/>
          </p:cNvSpPr>
          <p:nvPr>
            <p:ph idx="1"/>
          </p:nvPr>
        </p:nvSpPr>
        <p:spPr>
          <a:xfrm>
            <a:off x="4379709" y="686862"/>
            <a:ext cx="7037591" cy="5475129"/>
          </a:xfrm>
        </p:spPr>
        <p:txBody>
          <a:bodyPr anchor="ctr">
            <a:normAutofit/>
          </a:bodyPr>
          <a:lstStyle/>
          <a:p>
            <a:pPr marL="0" indent="0">
              <a:buNone/>
            </a:pPr>
            <a:endParaRPr lang="en-US" sz="2600" dirty="0">
              <a:latin typeface="Century Gothic" panose="020B0502020202020204" pitchFamily="34" charset="0"/>
            </a:endParaRPr>
          </a:p>
          <a:p>
            <a:pPr marL="0" indent="0">
              <a:buNone/>
            </a:pPr>
            <a:endParaRPr lang="en-US" sz="2600" dirty="0">
              <a:latin typeface="Century Gothic" panose="020B0502020202020204" pitchFamily="34" charset="0"/>
            </a:endParaRPr>
          </a:p>
          <a:p>
            <a:pPr marL="0" indent="0">
              <a:buNone/>
            </a:pPr>
            <a:endParaRPr lang="en-US" sz="2600" dirty="0">
              <a:latin typeface="Century Gothic" panose="020B0502020202020204" pitchFamily="34" charset="0"/>
            </a:endParaRPr>
          </a:p>
          <a:p>
            <a:pPr marL="0" indent="0">
              <a:buNone/>
            </a:pPr>
            <a:endParaRPr lang="en-US" sz="2600" dirty="0">
              <a:latin typeface="Century Gothic" panose="020B0502020202020204" pitchFamily="34" charset="0"/>
            </a:endParaRPr>
          </a:p>
        </p:txBody>
      </p:sp>
      <p:sp>
        <p:nvSpPr>
          <p:cNvPr id="9" name="TextBox 8">
            <a:extLst>
              <a:ext uri="{FF2B5EF4-FFF2-40B4-BE49-F238E27FC236}">
                <a16:creationId xmlns:a16="http://schemas.microsoft.com/office/drawing/2014/main" id="{B7A5F553-D22B-410C-AF42-45F518431585}"/>
              </a:ext>
            </a:extLst>
          </p:cNvPr>
          <p:cNvSpPr txBox="1"/>
          <p:nvPr/>
        </p:nvSpPr>
        <p:spPr>
          <a:xfrm>
            <a:off x="4225530" y="925982"/>
            <a:ext cx="7345947" cy="4779963"/>
          </a:xfrm>
          <a:prstGeom prst="rect">
            <a:avLst/>
          </a:prstGeom>
          <a:noFill/>
        </p:spPr>
        <p:txBody>
          <a:bodyPr wrap="square">
            <a:spAutoFit/>
          </a:bodyPr>
          <a:lstStyle/>
          <a:p>
            <a:pPr marL="0" marR="0" lvl="0" indent="0" algn="l" defTabSz="914400" rtl="0" eaLnBrk="1" fontAlgn="auto" latinLnBrk="0" hangingPunct="1">
              <a:lnSpc>
                <a:spcPct val="107000"/>
              </a:lnSpc>
              <a:spcBef>
                <a:spcPts val="0"/>
              </a:spcBef>
              <a:spcAft>
                <a:spcPts val="800"/>
              </a:spcAft>
              <a:buClrTx/>
              <a:buSzTx/>
              <a:buFontTx/>
              <a:buNone/>
              <a:tabLst/>
              <a:defRPr/>
            </a:pPr>
            <a:r>
              <a:rPr kumimoji="0" lang="en-GB" sz="2000" b="0" i="0" u="none" strike="noStrike" kern="1200" cap="none" spc="0" normalizeH="0" baseline="0" noProof="0" dirty="0">
                <a:ln>
                  <a:noFill/>
                </a:ln>
                <a:solidFill>
                  <a:srgbClr val="3B3838"/>
                </a:solidFill>
                <a:effectLst/>
                <a:uLnTx/>
                <a:uFillTx/>
                <a:latin typeface="Century Gothic" panose="020B0502020202020204" pitchFamily="34" charset="0"/>
                <a:ea typeface="Calibri" panose="020F0502020204030204" pitchFamily="34" charset="0"/>
                <a:cs typeface="Times New Roman" panose="02020603050405020304" pitchFamily="18" charset="0"/>
              </a:rPr>
              <a:t>Key findings :</a:t>
            </a:r>
          </a:p>
          <a:p>
            <a:pPr marL="342900" marR="0" lvl="0" indent="-342900" algn="l" defTabSz="914400" rtl="0" eaLnBrk="1" fontAlgn="auto" latinLnBrk="0" hangingPunct="1">
              <a:lnSpc>
                <a:spcPct val="107000"/>
              </a:lnSpc>
              <a:spcBef>
                <a:spcPts val="0"/>
              </a:spcBef>
              <a:spcAft>
                <a:spcPts val="0"/>
              </a:spcAft>
              <a:buClrTx/>
              <a:buSzPts val="1400"/>
              <a:buFont typeface="Ebrima" panose="02000000000000000000" pitchFamily="2" charset="0"/>
              <a:buChar char="-"/>
              <a:tabLst/>
              <a:defRPr/>
            </a:pPr>
            <a:r>
              <a:rPr kumimoji="0" lang="en-GB" sz="2000" b="0" i="0" u="none" strike="noStrike" kern="1200" cap="none" spc="0" normalizeH="0" baseline="0" noProof="0" dirty="0">
                <a:ln>
                  <a:noFill/>
                </a:ln>
                <a:solidFill>
                  <a:srgbClr val="3B3838"/>
                </a:solidFill>
                <a:effectLst/>
                <a:uLnTx/>
                <a:uFillTx/>
                <a:latin typeface="Century Gothic" panose="020B0502020202020204" pitchFamily="34" charset="0"/>
                <a:ea typeface="Calibri" panose="020F0502020204030204" pitchFamily="34" charset="0"/>
                <a:cs typeface="Times New Roman" panose="02020603050405020304" pitchFamily="18" charset="0"/>
              </a:rPr>
              <a:t>Need for review of regulations </a:t>
            </a:r>
          </a:p>
          <a:p>
            <a:pPr marL="342900" marR="0" lvl="0" indent="-342900" algn="l" defTabSz="914400" rtl="0" eaLnBrk="1" fontAlgn="auto" latinLnBrk="0" hangingPunct="1">
              <a:lnSpc>
                <a:spcPct val="107000"/>
              </a:lnSpc>
              <a:spcBef>
                <a:spcPts val="0"/>
              </a:spcBef>
              <a:spcAft>
                <a:spcPts val="0"/>
              </a:spcAft>
              <a:buClrTx/>
              <a:buSzPts val="1400"/>
              <a:buFont typeface="Ebrima" panose="02000000000000000000" pitchFamily="2" charset="0"/>
              <a:buChar char="-"/>
              <a:tabLst/>
              <a:defRPr/>
            </a:pPr>
            <a:r>
              <a:rPr kumimoji="0" lang="en-GB" sz="2000" b="0" i="0" u="none" strike="noStrike" kern="1200" cap="none" spc="0" normalizeH="0" baseline="0" noProof="0" dirty="0">
                <a:ln>
                  <a:noFill/>
                </a:ln>
                <a:solidFill>
                  <a:srgbClr val="3B3838"/>
                </a:solidFill>
                <a:effectLst/>
                <a:uLnTx/>
                <a:uFillTx/>
                <a:latin typeface="Century Gothic" panose="020B0502020202020204" pitchFamily="34" charset="0"/>
                <a:ea typeface="Calibri" panose="020F0502020204030204" pitchFamily="34" charset="0"/>
                <a:cs typeface="Times New Roman" panose="02020603050405020304" pitchFamily="18" charset="0"/>
              </a:rPr>
              <a:t>Need for review of planning regulations</a:t>
            </a:r>
          </a:p>
          <a:p>
            <a:pPr marL="342900" marR="0" lvl="0" indent="-342900" algn="l" defTabSz="914400" rtl="0" eaLnBrk="1" fontAlgn="auto" latinLnBrk="0" hangingPunct="1">
              <a:lnSpc>
                <a:spcPct val="107000"/>
              </a:lnSpc>
              <a:spcBef>
                <a:spcPts val="0"/>
              </a:spcBef>
              <a:spcAft>
                <a:spcPts val="0"/>
              </a:spcAft>
              <a:buClrTx/>
              <a:buSzPts val="1400"/>
              <a:buFont typeface="Ebrima" panose="02000000000000000000" pitchFamily="2" charset="0"/>
              <a:buChar char="-"/>
              <a:tabLst/>
              <a:defRPr/>
            </a:pPr>
            <a:r>
              <a:rPr kumimoji="0" lang="en-GB" sz="2000" b="0" i="0" u="none" strike="noStrike" kern="1200" cap="none" spc="0" normalizeH="0" baseline="0" noProof="0" dirty="0">
                <a:ln>
                  <a:noFill/>
                </a:ln>
                <a:solidFill>
                  <a:srgbClr val="3B3838"/>
                </a:solidFill>
                <a:effectLst/>
                <a:uLnTx/>
                <a:uFillTx/>
                <a:latin typeface="Century Gothic" panose="020B0502020202020204" pitchFamily="34" charset="0"/>
                <a:ea typeface="Calibri" panose="020F0502020204030204" pitchFamily="34" charset="0"/>
                <a:cs typeface="Times New Roman" panose="02020603050405020304" pitchFamily="18" charset="0"/>
              </a:rPr>
              <a:t>CQC style annual “ state of the nation “ review</a:t>
            </a:r>
          </a:p>
          <a:p>
            <a:pPr marL="342900" marR="0" lvl="0" indent="-342900" algn="l" defTabSz="914400" rtl="0" eaLnBrk="1" fontAlgn="auto" latinLnBrk="0" hangingPunct="1">
              <a:lnSpc>
                <a:spcPct val="107000"/>
              </a:lnSpc>
              <a:spcBef>
                <a:spcPts val="0"/>
              </a:spcBef>
              <a:spcAft>
                <a:spcPts val="0"/>
              </a:spcAft>
              <a:buClrTx/>
              <a:buSzPts val="1400"/>
              <a:buFont typeface="Ebrima" panose="02000000000000000000" pitchFamily="2" charset="0"/>
              <a:buChar char="-"/>
              <a:tabLst/>
              <a:defRPr/>
            </a:pPr>
            <a:r>
              <a:rPr kumimoji="0" lang="en-GB" sz="2000" b="0" i="0" u="none" strike="noStrike" kern="1200" cap="none" spc="0" normalizeH="0" baseline="0" noProof="0" dirty="0">
                <a:ln>
                  <a:noFill/>
                </a:ln>
                <a:solidFill>
                  <a:srgbClr val="3B3838"/>
                </a:solidFill>
                <a:effectLst/>
                <a:uLnTx/>
                <a:uFillTx/>
                <a:latin typeface="Century Gothic" panose="020B0502020202020204" pitchFamily="34" charset="0"/>
                <a:ea typeface="Calibri" panose="020F0502020204030204" pitchFamily="34" charset="0"/>
                <a:cs typeface="Times New Roman" panose="02020603050405020304" pitchFamily="18" charset="0"/>
              </a:rPr>
              <a:t>Large scale market engagement strategy</a:t>
            </a:r>
          </a:p>
          <a:p>
            <a:pPr marL="342900" marR="0" lvl="0" indent="-342900" algn="l" defTabSz="914400" rtl="0" eaLnBrk="1" fontAlgn="auto" latinLnBrk="0" hangingPunct="1">
              <a:lnSpc>
                <a:spcPct val="107000"/>
              </a:lnSpc>
              <a:spcBef>
                <a:spcPts val="0"/>
              </a:spcBef>
              <a:spcAft>
                <a:spcPts val="0"/>
              </a:spcAft>
              <a:buClrTx/>
              <a:buSzPts val="1400"/>
              <a:buFont typeface="Ebrima" panose="02000000000000000000" pitchFamily="2" charset="0"/>
              <a:buChar char="-"/>
              <a:tabLst/>
              <a:defRPr/>
            </a:pPr>
            <a:r>
              <a:rPr kumimoji="0" lang="en-GB" sz="2000" b="0" i="0" u="none" strike="noStrike" kern="1200" cap="none" spc="0" normalizeH="0" baseline="0" noProof="0" dirty="0">
                <a:ln>
                  <a:noFill/>
                </a:ln>
                <a:solidFill>
                  <a:srgbClr val="3B3838"/>
                </a:solidFill>
                <a:effectLst/>
                <a:uLnTx/>
                <a:uFillTx/>
                <a:latin typeface="Century Gothic" panose="020B0502020202020204" pitchFamily="34" charset="0"/>
                <a:ea typeface="Calibri" panose="020F0502020204030204" pitchFamily="34" charset="0"/>
                <a:cs typeface="Times New Roman" panose="02020603050405020304" pitchFamily="18" charset="0"/>
              </a:rPr>
              <a:t>Money to LAs for forecasting etc </a:t>
            </a:r>
          </a:p>
          <a:p>
            <a:pPr marL="342900" marR="0" lvl="0" indent="-342900" algn="l" defTabSz="914400" rtl="0" eaLnBrk="1" fontAlgn="auto" latinLnBrk="0" hangingPunct="1">
              <a:lnSpc>
                <a:spcPct val="107000"/>
              </a:lnSpc>
              <a:spcBef>
                <a:spcPts val="0"/>
              </a:spcBef>
              <a:spcAft>
                <a:spcPts val="0"/>
              </a:spcAft>
              <a:buClrTx/>
              <a:buSzPts val="1400"/>
              <a:buFont typeface="Ebrima" panose="02000000000000000000" pitchFamily="2" charset="0"/>
              <a:buChar char="-"/>
              <a:tabLst/>
              <a:defRPr/>
            </a:pPr>
            <a:r>
              <a:rPr kumimoji="0" lang="en-GB" sz="2000" b="0" i="0" u="none" strike="noStrike" kern="1200" cap="none" spc="0" normalizeH="0" baseline="0" noProof="0" dirty="0">
                <a:ln>
                  <a:noFill/>
                </a:ln>
                <a:solidFill>
                  <a:srgbClr val="3B3838"/>
                </a:solidFill>
                <a:effectLst/>
                <a:uLnTx/>
                <a:uFillTx/>
                <a:latin typeface="Century Gothic" panose="020B0502020202020204" pitchFamily="34" charset="0"/>
                <a:ea typeface="Calibri" panose="020F0502020204030204" pitchFamily="34" charset="0"/>
                <a:cs typeface="Times New Roman" panose="02020603050405020304" pitchFamily="18" charset="0"/>
              </a:rPr>
              <a:t>Support for LAs in terms of fostering developments , forecasting</a:t>
            </a:r>
          </a:p>
          <a:p>
            <a:pPr marL="342900" marR="0" lvl="0" indent="-342900" algn="l" defTabSz="914400" rtl="0" eaLnBrk="1" fontAlgn="auto" latinLnBrk="0" hangingPunct="1">
              <a:lnSpc>
                <a:spcPct val="107000"/>
              </a:lnSpc>
              <a:spcBef>
                <a:spcPts val="0"/>
              </a:spcBef>
              <a:spcAft>
                <a:spcPts val="0"/>
              </a:spcAft>
              <a:buClrTx/>
              <a:buSzPts val="1400"/>
              <a:buFont typeface="Ebrima" panose="02000000000000000000" pitchFamily="2" charset="0"/>
              <a:buChar char="-"/>
              <a:tabLst/>
              <a:defRPr/>
            </a:pPr>
            <a:r>
              <a:rPr kumimoji="0" lang="en-GB" sz="2000" b="0" i="0" u="none" strike="noStrike" kern="1200" cap="none" spc="0" normalizeH="0" baseline="0" noProof="0" dirty="0">
                <a:ln>
                  <a:noFill/>
                </a:ln>
                <a:solidFill>
                  <a:srgbClr val="3B3838"/>
                </a:solidFill>
                <a:effectLst/>
                <a:uLnTx/>
                <a:uFillTx/>
                <a:latin typeface="Century Gothic" panose="020B0502020202020204" pitchFamily="34" charset="0"/>
                <a:ea typeface="Calibri" panose="020F0502020204030204" pitchFamily="34" charset="0"/>
                <a:cs typeface="Times New Roman" panose="02020603050405020304" pitchFamily="18" charset="0"/>
              </a:rPr>
              <a:t>LAs to have structures in place(possibly under regulation) to monitor the risk of provision failure in the independent residential care market</a:t>
            </a:r>
          </a:p>
          <a:p>
            <a:pPr marL="342900" marR="0" lvl="0" indent="-342900" algn="l" defTabSz="914400" rtl="0" eaLnBrk="1" fontAlgn="auto" latinLnBrk="0" hangingPunct="1">
              <a:lnSpc>
                <a:spcPct val="107000"/>
              </a:lnSpc>
              <a:spcBef>
                <a:spcPts val="0"/>
              </a:spcBef>
              <a:spcAft>
                <a:spcPts val="800"/>
              </a:spcAft>
              <a:buClrTx/>
              <a:buSzPts val="1400"/>
              <a:buFont typeface="Ebrima" panose="02000000000000000000" pitchFamily="2" charset="0"/>
              <a:buChar char="-"/>
              <a:tabLst/>
              <a:defRPr/>
            </a:pPr>
            <a:r>
              <a:rPr kumimoji="0" lang="en-GB" sz="2000" b="0" i="0" u="none" strike="noStrike" kern="1200" cap="none" spc="0" normalizeH="0" baseline="0" noProof="0" dirty="0">
                <a:ln>
                  <a:noFill/>
                </a:ln>
                <a:solidFill>
                  <a:srgbClr val="3B3838"/>
                </a:solidFill>
                <a:effectLst/>
                <a:uLnTx/>
                <a:uFillTx/>
                <a:latin typeface="Century Gothic" panose="020B0502020202020204" pitchFamily="34" charset="0"/>
                <a:ea typeface="Calibri" panose="020F0502020204030204" pitchFamily="34" charset="0"/>
                <a:cs typeface="Times New Roman" panose="02020603050405020304" pitchFamily="18" charset="0"/>
              </a:rPr>
              <a:t>Independent providers to have clear contingency plans in place for failure of any or all of its component parts</a:t>
            </a:r>
          </a:p>
        </p:txBody>
      </p:sp>
    </p:spTree>
    <p:extLst>
      <p:ext uri="{BB962C8B-B14F-4D97-AF65-F5344CB8AC3E}">
        <p14:creationId xmlns:p14="http://schemas.microsoft.com/office/powerpoint/2010/main" val="373369900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CD578B-FA16-425E-88C4-D898406187BD}"/>
              </a:ext>
            </a:extLst>
          </p:cNvPr>
          <p:cNvSpPr>
            <a:spLocks noGrp="1"/>
          </p:cNvSpPr>
          <p:nvPr>
            <p:ph type="title"/>
          </p:nvPr>
        </p:nvSpPr>
        <p:spPr>
          <a:xfrm>
            <a:off x="838200" y="365126"/>
            <a:ext cx="10515600" cy="698362"/>
          </a:xfrm>
        </p:spPr>
        <p:txBody>
          <a:bodyPr>
            <a:normAutofit/>
          </a:bodyPr>
          <a:lstStyle/>
          <a:p>
            <a:r>
              <a:rPr lang="en-GB" sz="3600" dirty="0"/>
              <a:t>Sector dated updated 30.3.22</a:t>
            </a:r>
          </a:p>
        </p:txBody>
      </p:sp>
      <p:sp>
        <p:nvSpPr>
          <p:cNvPr id="3" name="Content Placeholder 2">
            <a:extLst>
              <a:ext uri="{FF2B5EF4-FFF2-40B4-BE49-F238E27FC236}">
                <a16:creationId xmlns:a16="http://schemas.microsoft.com/office/drawing/2014/main" id="{0531FAEA-742F-4A6E-B165-ECCCDD10DF02}"/>
              </a:ext>
            </a:extLst>
          </p:cNvPr>
          <p:cNvSpPr>
            <a:spLocks noGrp="1"/>
          </p:cNvSpPr>
          <p:nvPr>
            <p:ph idx="1"/>
          </p:nvPr>
        </p:nvSpPr>
        <p:spPr>
          <a:xfrm>
            <a:off x="838200" y="1063488"/>
            <a:ext cx="10515600" cy="5113475"/>
          </a:xfrm>
        </p:spPr>
        <p:txBody>
          <a:bodyPr>
            <a:normAutofit fontScale="92500" lnSpcReduction="10000"/>
          </a:bodyPr>
          <a:lstStyle/>
          <a:p>
            <a:r>
              <a:rPr lang="en-GB" dirty="0">
                <a:hlinkClick r:id="rId3"/>
              </a:rPr>
              <a:t>https://www.gov.uk/government/statistics/childrens-social-care-data-in-england-2021/main-findings-childrens-social-care-in-england-2021</a:t>
            </a:r>
            <a:endParaRPr lang="en-GB" dirty="0"/>
          </a:p>
          <a:p>
            <a:pPr algn="l"/>
            <a:r>
              <a:rPr lang="en-US" b="0" i="0" dirty="0">
                <a:solidFill>
                  <a:srgbClr val="0B0C0C"/>
                </a:solidFill>
                <a:effectLst/>
                <a:latin typeface="GDS Transport"/>
              </a:rPr>
              <a:t>The number of new children’s homes in England continues to rise.</a:t>
            </a:r>
          </a:p>
          <a:p>
            <a:pPr algn="l"/>
            <a:r>
              <a:rPr lang="en-US" b="0" i="0" dirty="0">
                <a:solidFill>
                  <a:srgbClr val="0B0C0C"/>
                </a:solidFill>
                <a:effectLst/>
                <a:latin typeface="GDS Transport"/>
              </a:rPr>
              <a:t>As at, 31 March 2021, there was an 11% increase in the number of homes and an 8% increase in the number of places compared with 31 March 2020. Although there was a smaller gap between them this year, it continues the long-standing trend of the number of new homes rising faster than the number of new places.</a:t>
            </a:r>
          </a:p>
          <a:p>
            <a:pPr algn="l"/>
            <a:r>
              <a:rPr lang="en-US" b="0" i="0" dirty="0">
                <a:solidFill>
                  <a:srgbClr val="0B0C0C"/>
                </a:solidFill>
                <a:effectLst/>
                <a:latin typeface="GDS Transport"/>
              </a:rPr>
              <a:t>All regions saw an increase in the number of children’s homes as at, 31 March 2021.</a:t>
            </a:r>
          </a:p>
          <a:p>
            <a:pPr algn="l"/>
            <a:r>
              <a:rPr lang="en-US" b="0" i="0" dirty="0">
                <a:solidFill>
                  <a:srgbClr val="0B0C0C"/>
                </a:solidFill>
                <a:effectLst/>
                <a:latin typeface="GDS Transport"/>
              </a:rPr>
              <a:t>Although all regions saw an increase in numbers, children’s homes are still not evenly distributed across England. The North West still accounts for just over a quarter of all children’s homes, and almost a quarter of all places.</a:t>
            </a:r>
          </a:p>
          <a:p>
            <a:endParaRPr lang="en-GB" dirty="0"/>
          </a:p>
        </p:txBody>
      </p:sp>
    </p:spTree>
    <p:extLst>
      <p:ext uri="{BB962C8B-B14F-4D97-AF65-F5344CB8AC3E}">
        <p14:creationId xmlns:p14="http://schemas.microsoft.com/office/powerpoint/2010/main" val="341880506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3FB44C-AECB-424F-AE1D-8CDAAA853B09}"/>
              </a:ext>
            </a:extLst>
          </p:cNvPr>
          <p:cNvSpPr>
            <a:spLocks noGrp="1"/>
          </p:cNvSpPr>
          <p:nvPr>
            <p:ph type="title"/>
          </p:nvPr>
        </p:nvSpPr>
        <p:spPr>
          <a:xfrm>
            <a:off x="838200" y="365126"/>
            <a:ext cx="10515600" cy="315912"/>
          </a:xfrm>
        </p:spPr>
        <p:txBody>
          <a:bodyPr>
            <a:normAutofit fontScale="90000"/>
          </a:bodyPr>
          <a:lstStyle/>
          <a:p>
            <a:endParaRPr lang="en-GB" dirty="0"/>
          </a:p>
        </p:txBody>
      </p:sp>
      <p:pic>
        <p:nvPicPr>
          <p:cNvPr id="1026" name="Picture 2">
            <a:extLst>
              <a:ext uri="{FF2B5EF4-FFF2-40B4-BE49-F238E27FC236}">
                <a16:creationId xmlns:a16="http://schemas.microsoft.com/office/drawing/2014/main" id="{F594AD74-CCE2-40A3-BD09-66FD8B5A0E50}"/>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096690" y="844550"/>
            <a:ext cx="7998619" cy="533241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6758841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F56575-2C48-46B0-9768-C107418DF924}"/>
              </a:ext>
            </a:extLst>
          </p:cNvPr>
          <p:cNvSpPr>
            <a:spLocks noGrp="1"/>
          </p:cNvSpPr>
          <p:nvPr>
            <p:ph type="title"/>
          </p:nvPr>
        </p:nvSpPr>
        <p:spPr>
          <a:xfrm>
            <a:off x="838200" y="365125"/>
            <a:ext cx="10515600" cy="634335"/>
          </a:xfrm>
        </p:spPr>
        <p:txBody>
          <a:bodyPr>
            <a:normAutofit fontScale="90000"/>
          </a:bodyPr>
          <a:lstStyle/>
          <a:p>
            <a:r>
              <a:rPr lang="en-GB" dirty="0"/>
              <a:t>Sector updates March 2022</a:t>
            </a:r>
          </a:p>
        </p:txBody>
      </p:sp>
      <p:sp>
        <p:nvSpPr>
          <p:cNvPr id="3" name="Content Placeholder 2">
            <a:extLst>
              <a:ext uri="{FF2B5EF4-FFF2-40B4-BE49-F238E27FC236}">
                <a16:creationId xmlns:a16="http://schemas.microsoft.com/office/drawing/2014/main" id="{062D9CB1-2452-4E66-92D1-F69F49185548}"/>
              </a:ext>
            </a:extLst>
          </p:cNvPr>
          <p:cNvSpPr>
            <a:spLocks noGrp="1"/>
          </p:cNvSpPr>
          <p:nvPr>
            <p:ph idx="1"/>
          </p:nvPr>
        </p:nvSpPr>
        <p:spPr/>
        <p:txBody>
          <a:bodyPr>
            <a:normAutofit lnSpcReduction="10000"/>
          </a:bodyPr>
          <a:lstStyle/>
          <a:p>
            <a:r>
              <a:rPr lang="en-US" b="0" i="0" dirty="0">
                <a:solidFill>
                  <a:srgbClr val="0B0C0C"/>
                </a:solidFill>
                <a:effectLst/>
                <a:latin typeface="GDS Transport"/>
              </a:rPr>
              <a:t>On 31 March 2021, there were 3,402 social care providers. This is an 8% increase compared with 31 March 2020, when there were 3,158 providers. Most of this increase can be accounted for by the increase in children’s homes.</a:t>
            </a:r>
          </a:p>
          <a:p>
            <a:r>
              <a:rPr lang="en-US" dirty="0"/>
              <a:t>Out of the 12 million children living in England, just under 400,000 (3%) are in the social care system at any one time. More than 80,000 of these children are children in care. As at, 31 March 2021, across England, there were 151 LAs responsible for ensuring and overseeing the effective delivery of social care services for children.</a:t>
            </a:r>
          </a:p>
          <a:p>
            <a:pPr marL="0" indent="0">
              <a:buNone/>
            </a:pPr>
            <a:r>
              <a:rPr lang="en-US" b="1" dirty="0"/>
              <a:t>Reflection </a:t>
            </a:r>
            <a:r>
              <a:rPr lang="en-US" dirty="0"/>
              <a:t>: Data projections from LA’s suggest an increase to up to c. 100K Looked After Children by 2025 </a:t>
            </a:r>
            <a:endParaRPr lang="en-GB" dirty="0"/>
          </a:p>
        </p:txBody>
      </p:sp>
    </p:spTree>
    <p:extLst>
      <p:ext uri="{BB962C8B-B14F-4D97-AF65-F5344CB8AC3E}">
        <p14:creationId xmlns:p14="http://schemas.microsoft.com/office/powerpoint/2010/main" val="378096151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1EC8B5-C25E-4087-A4DE-DC8253A2651C}"/>
              </a:ext>
            </a:extLst>
          </p:cNvPr>
          <p:cNvSpPr>
            <a:spLocks noGrp="1"/>
          </p:cNvSpPr>
          <p:nvPr>
            <p:ph type="title"/>
          </p:nvPr>
        </p:nvSpPr>
        <p:spPr/>
        <p:txBody>
          <a:bodyPr/>
          <a:lstStyle/>
          <a:p>
            <a:r>
              <a:rPr lang="en-GB" dirty="0"/>
              <a:t>Lots’ to think about :</a:t>
            </a:r>
          </a:p>
        </p:txBody>
      </p:sp>
      <p:sp>
        <p:nvSpPr>
          <p:cNvPr id="3" name="Content Placeholder 2">
            <a:extLst>
              <a:ext uri="{FF2B5EF4-FFF2-40B4-BE49-F238E27FC236}">
                <a16:creationId xmlns:a16="http://schemas.microsoft.com/office/drawing/2014/main" id="{A867CD28-B51F-48B6-A9E0-E2E9ECE26997}"/>
              </a:ext>
            </a:extLst>
          </p:cNvPr>
          <p:cNvSpPr>
            <a:spLocks noGrp="1"/>
          </p:cNvSpPr>
          <p:nvPr>
            <p:ph idx="1"/>
          </p:nvPr>
        </p:nvSpPr>
        <p:spPr>
          <a:xfrm>
            <a:off x="838200" y="1825625"/>
            <a:ext cx="10515600" cy="938840"/>
          </a:xfrm>
        </p:spPr>
        <p:txBody>
          <a:bodyPr/>
          <a:lstStyle/>
          <a:p>
            <a:r>
              <a:rPr lang="en-GB" dirty="0"/>
              <a:t>Any thoughts or reflections ? </a:t>
            </a:r>
          </a:p>
        </p:txBody>
      </p:sp>
    </p:spTree>
    <p:extLst>
      <p:ext uri="{BB962C8B-B14F-4D97-AF65-F5344CB8AC3E}">
        <p14:creationId xmlns:p14="http://schemas.microsoft.com/office/powerpoint/2010/main" val="37306331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4" name="Down Arrow 7">
            <a:extLst>
              <a:ext uri="{FF2B5EF4-FFF2-40B4-BE49-F238E27FC236}">
                <a16:creationId xmlns:a16="http://schemas.microsoft.com/office/drawing/2014/main" id="{D4771268-CB57-404A-9271-370EB28F609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800100" y="1491343"/>
            <a:ext cx="3333749" cy="3499103"/>
          </a:xfrm>
          <a:prstGeom prst="downArrow">
            <a:avLst>
              <a:gd name="adj1" fmla="val 100000"/>
              <a:gd name="adj2" fmla="val 15788"/>
            </a:avLst>
          </a:prstGeom>
          <a:solidFill>
            <a:srgbClr val="404040"/>
          </a:solidFill>
          <a:ln w="539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24FA9697-2119-4BC6-940A-A2852B7AE234}"/>
              </a:ext>
            </a:extLst>
          </p:cNvPr>
          <p:cNvSpPr>
            <a:spLocks noGrp="1"/>
          </p:cNvSpPr>
          <p:nvPr>
            <p:ph type="title"/>
          </p:nvPr>
        </p:nvSpPr>
        <p:spPr>
          <a:xfrm>
            <a:off x="1028700" y="1967266"/>
            <a:ext cx="2628900" cy="2547257"/>
          </a:xfrm>
          <a:noFill/>
        </p:spPr>
        <p:txBody>
          <a:bodyPr vert="horz" lIns="91440" tIns="45720" rIns="91440" bIns="45720" rtlCol="0" anchor="ctr">
            <a:normAutofit/>
          </a:bodyPr>
          <a:lstStyle/>
          <a:p>
            <a:pPr algn="ctr"/>
            <a:r>
              <a:rPr lang="en-US" sz="3600" kern="1200" dirty="0">
                <a:solidFill>
                  <a:srgbClr val="FFFFFF"/>
                </a:solidFill>
                <a:latin typeface="+mj-lt"/>
                <a:ea typeface="+mj-ea"/>
                <a:cs typeface="+mj-cs"/>
              </a:rPr>
              <a:t>Pandemic update </a:t>
            </a:r>
          </a:p>
        </p:txBody>
      </p:sp>
      <p:graphicFrame>
        <p:nvGraphicFramePr>
          <p:cNvPr id="5" name="Content Placeholder 2">
            <a:extLst>
              <a:ext uri="{FF2B5EF4-FFF2-40B4-BE49-F238E27FC236}">
                <a16:creationId xmlns:a16="http://schemas.microsoft.com/office/drawing/2014/main" id="{B2C57E05-6BE1-4DA1-8BA1-39CC6A6D3CEA}"/>
              </a:ext>
            </a:extLst>
          </p:cNvPr>
          <p:cNvGraphicFramePr>
            <a:graphicFrameLocks noGrp="1"/>
          </p:cNvGraphicFramePr>
          <p:nvPr>
            <p:ph idx="1"/>
          </p:nvPr>
        </p:nvGraphicFramePr>
        <p:xfrm>
          <a:off x="4905052" y="314960"/>
          <a:ext cx="6666833" cy="644144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777338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2745C9-615E-432F-A06A-CA610089913D}"/>
              </a:ext>
            </a:extLst>
          </p:cNvPr>
          <p:cNvSpPr>
            <a:spLocks noGrp="1"/>
          </p:cNvSpPr>
          <p:nvPr>
            <p:ph type="title"/>
          </p:nvPr>
        </p:nvSpPr>
        <p:spPr/>
        <p:txBody>
          <a:bodyPr>
            <a:normAutofit/>
          </a:bodyPr>
          <a:lstStyle/>
          <a:p>
            <a:r>
              <a:rPr lang="en-GB" sz="3200" dirty="0"/>
              <a:t>Pandemic updates:</a:t>
            </a:r>
          </a:p>
        </p:txBody>
      </p:sp>
      <p:sp>
        <p:nvSpPr>
          <p:cNvPr id="3" name="Content Placeholder 2">
            <a:extLst>
              <a:ext uri="{FF2B5EF4-FFF2-40B4-BE49-F238E27FC236}">
                <a16:creationId xmlns:a16="http://schemas.microsoft.com/office/drawing/2014/main" id="{CB988348-2C71-409A-AA33-F3988B610ABC}"/>
              </a:ext>
            </a:extLst>
          </p:cNvPr>
          <p:cNvSpPr>
            <a:spLocks noGrp="1"/>
          </p:cNvSpPr>
          <p:nvPr>
            <p:ph idx="1"/>
          </p:nvPr>
        </p:nvSpPr>
        <p:spPr>
          <a:xfrm>
            <a:off x="838200" y="1825625"/>
            <a:ext cx="10515600" cy="4564542"/>
          </a:xfrm>
        </p:spPr>
        <p:txBody>
          <a:bodyPr>
            <a:normAutofit lnSpcReduction="10000"/>
          </a:bodyPr>
          <a:lstStyle/>
          <a:p>
            <a:r>
              <a:rPr lang="en-GB" dirty="0"/>
              <a:t>Booster offer for over 75 years old and those who are immune suppressed continues</a:t>
            </a:r>
          </a:p>
          <a:p>
            <a:r>
              <a:rPr lang="en-GB" dirty="0"/>
              <a:t>Free LFT’s discontinued</a:t>
            </a:r>
          </a:p>
          <a:p>
            <a:r>
              <a:rPr lang="en-US" b="0" i="0" dirty="0">
                <a:solidFill>
                  <a:srgbClr val="000000"/>
                </a:solidFill>
                <a:effectLst/>
              </a:rPr>
              <a:t>Care home residents, hospital patients and other vulnerable groups will still be given free tests if they have symptoms. Concerns from those who are vulnerable and elder care sector that the restrictions have increased the level of risk for those groups. </a:t>
            </a:r>
          </a:p>
          <a:p>
            <a:r>
              <a:rPr lang="en-US" dirty="0">
                <a:solidFill>
                  <a:srgbClr val="000000"/>
                </a:solidFill>
              </a:rPr>
              <a:t>Costs-£1.75-£2.25 per individual test . </a:t>
            </a:r>
          </a:p>
          <a:p>
            <a:r>
              <a:rPr lang="en-US" dirty="0">
                <a:solidFill>
                  <a:srgbClr val="000000"/>
                </a:solidFill>
              </a:rPr>
              <a:t>Omicron variant XE detected- 2000 cases so far. Being tested – combination of x2 Omicron variants . Possibly 10% more infectious </a:t>
            </a:r>
          </a:p>
          <a:p>
            <a:r>
              <a:rPr lang="en-US" dirty="0">
                <a:solidFill>
                  <a:srgbClr val="000000"/>
                </a:solidFill>
              </a:rPr>
              <a:t>Vaccine still the main way to combat spread and serious disease</a:t>
            </a:r>
            <a:endParaRPr lang="en-GB" dirty="0"/>
          </a:p>
        </p:txBody>
      </p:sp>
    </p:spTree>
    <p:extLst>
      <p:ext uri="{BB962C8B-B14F-4D97-AF65-F5344CB8AC3E}">
        <p14:creationId xmlns:p14="http://schemas.microsoft.com/office/powerpoint/2010/main" val="31908547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200" dirty="0"/>
              <a:t>Covid 19 -------- Long Covid</a:t>
            </a:r>
          </a:p>
        </p:txBody>
      </p:sp>
      <p:sp>
        <p:nvSpPr>
          <p:cNvPr id="3" name="Content Placeholder 2"/>
          <p:cNvSpPr>
            <a:spLocks noGrp="1"/>
          </p:cNvSpPr>
          <p:nvPr>
            <p:ph idx="1"/>
          </p:nvPr>
        </p:nvSpPr>
        <p:spPr/>
        <p:txBody>
          <a:bodyPr/>
          <a:lstStyle/>
          <a:p>
            <a:r>
              <a:rPr lang="en-GB" dirty="0"/>
              <a:t>This is a new follow on disorder /syndrome…</a:t>
            </a:r>
          </a:p>
          <a:p>
            <a:r>
              <a:rPr lang="en-GB" dirty="0"/>
              <a:t>1.5 million people at present have presented with Long Covid</a:t>
            </a:r>
          </a:p>
          <a:p>
            <a:r>
              <a:rPr lang="en-GB" dirty="0"/>
              <a:t>Length of time of impact is uncertain at the moment</a:t>
            </a:r>
          </a:p>
        </p:txBody>
      </p:sp>
    </p:spTree>
    <p:extLst>
      <p:ext uri="{BB962C8B-B14F-4D97-AF65-F5344CB8AC3E}">
        <p14:creationId xmlns:p14="http://schemas.microsoft.com/office/powerpoint/2010/main" val="12702223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0CE0DA-937C-4C81-A91B-DA156DF90476}"/>
              </a:ext>
            </a:extLst>
          </p:cNvPr>
          <p:cNvSpPr>
            <a:spLocks noGrp="1"/>
          </p:cNvSpPr>
          <p:nvPr>
            <p:ph type="title"/>
          </p:nvPr>
        </p:nvSpPr>
        <p:spPr/>
        <p:txBody>
          <a:bodyPr/>
          <a:lstStyle/>
          <a:p>
            <a:r>
              <a:rPr lang="en-GB" sz="3200" dirty="0"/>
              <a:t>What is Long Covid ? </a:t>
            </a:r>
          </a:p>
        </p:txBody>
      </p:sp>
      <p:sp>
        <p:nvSpPr>
          <p:cNvPr id="3" name="Content Placeholder 2">
            <a:extLst>
              <a:ext uri="{FF2B5EF4-FFF2-40B4-BE49-F238E27FC236}">
                <a16:creationId xmlns:a16="http://schemas.microsoft.com/office/drawing/2014/main" id="{06006A3F-70C0-43AB-BA75-EC52B9E8113E}"/>
              </a:ext>
            </a:extLst>
          </p:cNvPr>
          <p:cNvSpPr>
            <a:spLocks noGrp="1"/>
          </p:cNvSpPr>
          <p:nvPr>
            <p:ph idx="1"/>
          </p:nvPr>
        </p:nvSpPr>
        <p:spPr/>
        <p:txBody>
          <a:bodyPr>
            <a:normAutofit fontScale="40000" lnSpcReduction="20000"/>
          </a:bodyPr>
          <a:lstStyle/>
          <a:p>
            <a:r>
              <a:rPr lang="en-GB" sz="5100" dirty="0">
                <a:solidFill>
                  <a:srgbClr val="212B32"/>
                </a:solidFill>
                <a:effectLst/>
                <a:ea typeface="Calibri" panose="020F0502020204030204" pitchFamily="34" charset="0"/>
              </a:rPr>
              <a:t>For some people, coronavirus (COVID-19) can cause symptoms that last weeks or months after the infection has gone. This is sometimes called post-COVID-19 syndrome or long COVID</a:t>
            </a:r>
          </a:p>
          <a:p>
            <a:pPr marL="0" indent="0">
              <a:buNone/>
            </a:pPr>
            <a:endParaRPr lang="en-GB" sz="5100" dirty="0">
              <a:solidFill>
                <a:srgbClr val="212B32"/>
              </a:solidFill>
              <a:effectLst/>
              <a:ea typeface="Calibri" panose="020F0502020204030204" pitchFamily="34" charset="0"/>
            </a:endParaRPr>
          </a:p>
          <a:p>
            <a:pPr>
              <a:spcAft>
                <a:spcPts val="1800"/>
              </a:spcAft>
            </a:pPr>
            <a:r>
              <a:rPr lang="en-GB" sz="5100" dirty="0">
                <a:solidFill>
                  <a:srgbClr val="212B32"/>
                </a:solidFill>
                <a:effectLst/>
                <a:ea typeface="Times New Roman" panose="02020603050405020304" pitchFamily="18" charset="0"/>
              </a:rPr>
              <a:t>How long it takes to recover from COVID-19 is different for everybody.</a:t>
            </a:r>
            <a:endParaRPr lang="en-GB" sz="5100" dirty="0">
              <a:effectLst/>
              <a:ea typeface="Times New Roman" panose="02020603050405020304" pitchFamily="18" charset="0"/>
            </a:endParaRPr>
          </a:p>
          <a:p>
            <a:pPr>
              <a:spcAft>
                <a:spcPts val="1800"/>
              </a:spcAft>
            </a:pPr>
            <a:r>
              <a:rPr lang="en-GB" sz="5100" dirty="0">
                <a:solidFill>
                  <a:srgbClr val="212B32"/>
                </a:solidFill>
                <a:effectLst/>
                <a:ea typeface="Times New Roman" panose="02020603050405020304" pitchFamily="18" charset="0"/>
              </a:rPr>
              <a:t>Many people feel better in a few days or weeks and most will make a full recovery within 12 weeks. But for some people, symptoms can last longer.</a:t>
            </a:r>
            <a:endParaRPr lang="en-GB" sz="5100" dirty="0">
              <a:effectLst/>
              <a:ea typeface="Times New Roman" panose="02020603050405020304" pitchFamily="18" charset="0"/>
            </a:endParaRPr>
          </a:p>
          <a:p>
            <a:pPr>
              <a:spcAft>
                <a:spcPts val="1800"/>
              </a:spcAft>
            </a:pPr>
            <a:r>
              <a:rPr lang="en-GB" sz="5100" dirty="0">
                <a:solidFill>
                  <a:srgbClr val="212B32"/>
                </a:solidFill>
                <a:effectLst/>
                <a:ea typeface="Times New Roman" panose="02020603050405020304" pitchFamily="18" charset="0"/>
              </a:rPr>
              <a:t>The chances of having long-term symptoms does not seem to be linked to how ill you are when you first get COVID-19.</a:t>
            </a:r>
            <a:endParaRPr lang="en-GB" sz="5100" dirty="0">
              <a:effectLst/>
              <a:ea typeface="Times New Roman" panose="02020603050405020304" pitchFamily="18" charset="0"/>
            </a:endParaRPr>
          </a:p>
          <a:p>
            <a:pPr>
              <a:spcAft>
                <a:spcPts val="1800"/>
              </a:spcAft>
            </a:pPr>
            <a:r>
              <a:rPr lang="en-GB" sz="5100" dirty="0">
                <a:solidFill>
                  <a:srgbClr val="212B32"/>
                </a:solidFill>
                <a:effectLst/>
                <a:ea typeface="Times New Roman" panose="02020603050405020304" pitchFamily="18" charset="0"/>
              </a:rPr>
              <a:t>People who had mild symptoms at first can still have long-term problems.</a:t>
            </a:r>
            <a:endParaRPr lang="en-GB" sz="5100" dirty="0">
              <a:effectLst/>
              <a:ea typeface="Times New Roman" panose="02020603050405020304" pitchFamily="18" charset="0"/>
            </a:endParaRPr>
          </a:p>
          <a:p>
            <a:pPr marL="0" indent="0">
              <a:spcAft>
                <a:spcPts val="1800"/>
              </a:spcAft>
              <a:buNone/>
            </a:pPr>
            <a:r>
              <a:rPr lang="en-GB" sz="3800" dirty="0">
                <a:solidFill>
                  <a:srgbClr val="212B32"/>
                </a:solidFill>
                <a:effectLst/>
                <a:ea typeface="Times New Roman" panose="02020603050405020304" pitchFamily="18" charset="0"/>
              </a:rPr>
              <a:t> </a:t>
            </a:r>
            <a:endParaRPr lang="en-GB" sz="3800" dirty="0">
              <a:effectLst/>
              <a:ea typeface="Times New Roman" panose="02020603050405020304" pitchFamily="18" charset="0"/>
            </a:endParaRPr>
          </a:p>
          <a:p>
            <a:endParaRPr lang="en-GB" sz="2800" dirty="0"/>
          </a:p>
        </p:txBody>
      </p:sp>
    </p:spTree>
    <p:extLst>
      <p:ext uri="{BB962C8B-B14F-4D97-AF65-F5344CB8AC3E}">
        <p14:creationId xmlns:p14="http://schemas.microsoft.com/office/powerpoint/2010/main" val="21134149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FCB34B-9AD0-4066-86A4-8356C29568F6}"/>
              </a:ext>
            </a:extLst>
          </p:cNvPr>
          <p:cNvSpPr>
            <a:spLocks noGrp="1"/>
          </p:cNvSpPr>
          <p:nvPr>
            <p:ph type="title"/>
          </p:nvPr>
        </p:nvSpPr>
        <p:spPr/>
        <p:txBody>
          <a:bodyPr/>
          <a:lstStyle/>
          <a:p>
            <a:r>
              <a:rPr lang="en-GB" sz="3600" dirty="0"/>
              <a:t>Symptoms of Long Covid</a:t>
            </a:r>
          </a:p>
        </p:txBody>
      </p:sp>
      <p:sp>
        <p:nvSpPr>
          <p:cNvPr id="3" name="Content Placeholder 2">
            <a:extLst>
              <a:ext uri="{FF2B5EF4-FFF2-40B4-BE49-F238E27FC236}">
                <a16:creationId xmlns:a16="http://schemas.microsoft.com/office/drawing/2014/main" id="{57F41C49-4641-49F6-A0DF-11BDDB3A59C6}"/>
              </a:ext>
            </a:extLst>
          </p:cNvPr>
          <p:cNvSpPr>
            <a:spLocks noGrp="1"/>
          </p:cNvSpPr>
          <p:nvPr>
            <p:ph idx="1"/>
          </p:nvPr>
        </p:nvSpPr>
        <p:spPr/>
        <p:txBody>
          <a:bodyPr/>
          <a:lstStyle/>
          <a:p>
            <a:pPr marL="342900" marR="0" lvl="0" indent="-342900" algn="l" defTabSz="914400" rtl="0" eaLnBrk="1" fontAlgn="auto" latinLnBrk="0" hangingPunct="1">
              <a:lnSpc>
                <a:spcPct val="107000"/>
              </a:lnSpc>
              <a:spcBef>
                <a:spcPct val="20000"/>
              </a:spcBef>
              <a:spcAft>
                <a:spcPts val="1800"/>
              </a:spcAft>
              <a:buClrTx/>
              <a:buSzTx/>
              <a:buFont typeface="Arial" pitchFamily="34" charset="0"/>
              <a:buChar char="•"/>
              <a:tabLst/>
              <a:defRPr/>
            </a:pPr>
            <a:r>
              <a:rPr kumimoji="0" lang="en-GB" sz="2000" b="0" i="0" u="none" strike="noStrike" kern="1200" cap="none" spc="0" normalizeH="0" baseline="0" noProof="0" dirty="0">
                <a:ln>
                  <a:noFill/>
                </a:ln>
                <a:solidFill>
                  <a:srgbClr val="212B32"/>
                </a:solidFill>
                <a:effectLst/>
                <a:uLnTx/>
                <a:uFillTx/>
                <a:latin typeface="Century Gothic"/>
                <a:ea typeface="Times New Roman" panose="02020603050405020304" pitchFamily="18" charset="0"/>
                <a:cs typeface="Times New Roman" panose="02020603050405020304" pitchFamily="18" charset="0"/>
              </a:rPr>
              <a:t>Common long COVID symptoms include:</a:t>
            </a:r>
            <a:endParaRPr kumimoji="0" lang="en-GB" sz="2000" b="0" i="0" u="none" strike="noStrike" kern="1200" cap="none" spc="0" normalizeH="0" baseline="0" noProof="0" dirty="0">
              <a:ln>
                <a:noFill/>
              </a:ln>
              <a:solidFill>
                <a:prstClr val="black">
                  <a:lumMod val="65000"/>
                  <a:lumOff val="35000"/>
                </a:prstClr>
              </a:solidFill>
              <a:effectLst/>
              <a:uLnTx/>
              <a:uFillTx/>
              <a:latin typeface="Century Gothic"/>
              <a:ea typeface="Calibri" panose="020F0502020204030204" pitchFamily="34" charset="0"/>
              <a:cs typeface="Times New Roman" panose="02020603050405020304" pitchFamily="18" charset="0"/>
            </a:endParaRPr>
          </a:p>
          <a:p>
            <a:pPr marL="342900" marR="0" lvl="0" indent="-342900" algn="l" defTabSz="914400" rtl="0" eaLnBrk="1" fontAlgn="auto" latinLnBrk="0" hangingPunct="1">
              <a:lnSpc>
                <a:spcPct val="107000"/>
              </a:lnSpc>
              <a:spcBef>
                <a:spcPct val="20000"/>
              </a:spcBef>
              <a:spcAft>
                <a:spcPts val="600"/>
              </a:spcAft>
              <a:buClrTx/>
              <a:buSzPts val="1000"/>
              <a:buFont typeface="Symbol" panose="05050102010706020507" pitchFamily="18" charset="2"/>
              <a:buChar char=""/>
              <a:tabLst>
                <a:tab pos="457200" algn="l"/>
              </a:tabLst>
              <a:defRPr/>
            </a:pPr>
            <a:r>
              <a:rPr kumimoji="0" lang="en-GB" sz="2000" b="0" i="0" u="none" strike="noStrike" kern="1200" cap="none" spc="0" normalizeH="0" baseline="0" noProof="0" dirty="0">
                <a:ln>
                  <a:noFill/>
                </a:ln>
                <a:solidFill>
                  <a:srgbClr val="212B32"/>
                </a:solidFill>
                <a:effectLst/>
                <a:uLnTx/>
                <a:uFillTx/>
                <a:latin typeface="Century Gothic"/>
                <a:ea typeface="Times New Roman" panose="02020603050405020304" pitchFamily="18" charset="0"/>
                <a:cs typeface="Times New Roman" panose="02020603050405020304" pitchFamily="18" charset="0"/>
              </a:rPr>
              <a:t>extreme tiredness (fatigue)</a:t>
            </a:r>
            <a:endParaRPr kumimoji="0" lang="en-GB" sz="2000" b="0" i="0" u="none" strike="noStrike" kern="1200" cap="none" spc="0" normalizeH="0" baseline="0" noProof="0" dirty="0">
              <a:ln>
                <a:noFill/>
              </a:ln>
              <a:solidFill>
                <a:srgbClr val="212B32"/>
              </a:solidFill>
              <a:effectLst/>
              <a:uLnTx/>
              <a:uFillTx/>
              <a:latin typeface="Century Gothic"/>
              <a:ea typeface="Calibri" panose="020F0502020204030204" pitchFamily="34" charset="0"/>
              <a:cs typeface="Times New Roman" panose="02020603050405020304" pitchFamily="18" charset="0"/>
            </a:endParaRPr>
          </a:p>
          <a:p>
            <a:pPr marL="342900" marR="0" lvl="0" indent="-342900" algn="l" defTabSz="914400" rtl="0" eaLnBrk="1" fontAlgn="auto" latinLnBrk="0" hangingPunct="1">
              <a:lnSpc>
                <a:spcPct val="107000"/>
              </a:lnSpc>
              <a:spcBef>
                <a:spcPct val="20000"/>
              </a:spcBef>
              <a:spcAft>
                <a:spcPts val="600"/>
              </a:spcAft>
              <a:buClrTx/>
              <a:buSzPts val="1000"/>
              <a:buFont typeface="Symbol" panose="05050102010706020507" pitchFamily="18" charset="2"/>
              <a:buChar char=""/>
              <a:tabLst>
                <a:tab pos="457200" algn="l"/>
              </a:tabLst>
              <a:defRPr/>
            </a:pPr>
            <a:r>
              <a:rPr kumimoji="0" lang="en-GB" sz="2000" b="0" i="0" u="none" strike="noStrike" kern="1200" cap="none" spc="0" normalizeH="0" baseline="0" noProof="0" dirty="0">
                <a:ln>
                  <a:noFill/>
                </a:ln>
                <a:solidFill>
                  <a:srgbClr val="212B32"/>
                </a:solidFill>
                <a:effectLst/>
                <a:uLnTx/>
                <a:uFillTx/>
                <a:latin typeface="Century Gothic"/>
                <a:ea typeface="Times New Roman" panose="02020603050405020304" pitchFamily="18" charset="0"/>
                <a:cs typeface="Times New Roman" panose="02020603050405020304" pitchFamily="18" charset="0"/>
              </a:rPr>
              <a:t>shortness of breath</a:t>
            </a:r>
            <a:endParaRPr kumimoji="0" lang="en-GB" sz="2000" b="0" i="0" u="none" strike="noStrike" kern="1200" cap="none" spc="0" normalizeH="0" baseline="0" noProof="0" dirty="0">
              <a:ln>
                <a:noFill/>
              </a:ln>
              <a:solidFill>
                <a:srgbClr val="212B32"/>
              </a:solidFill>
              <a:effectLst/>
              <a:uLnTx/>
              <a:uFillTx/>
              <a:latin typeface="Century Gothic"/>
              <a:ea typeface="Calibri" panose="020F0502020204030204" pitchFamily="34" charset="0"/>
              <a:cs typeface="Times New Roman" panose="02020603050405020304" pitchFamily="18" charset="0"/>
            </a:endParaRPr>
          </a:p>
          <a:p>
            <a:pPr marL="342900" marR="0" lvl="0" indent="-342900" algn="l" defTabSz="914400" rtl="0" eaLnBrk="1" fontAlgn="auto" latinLnBrk="0" hangingPunct="1">
              <a:lnSpc>
                <a:spcPct val="107000"/>
              </a:lnSpc>
              <a:spcBef>
                <a:spcPct val="20000"/>
              </a:spcBef>
              <a:spcAft>
                <a:spcPts val="600"/>
              </a:spcAft>
              <a:buClrTx/>
              <a:buSzPts val="1000"/>
              <a:buFont typeface="Symbol" panose="05050102010706020507" pitchFamily="18" charset="2"/>
              <a:buChar char=""/>
              <a:tabLst>
                <a:tab pos="457200" algn="l"/>
              </a:tabLst>
              <a:defRPr/>
            </a:pPr>
            <a:r>
              <a:rPr kumimoji="0" lang="en-GB" sz="2000" b="0" i="0" u="none" strike="noStrike" kern="1200" cap="none" spc="0" normalizeH="0" baseline="0" noProof="0" dirty="0">
                <a:ln>
                  <a:noFill/>
                </a:ln>
                <a:solidFill>
                  <a:srgbClr val="212B32"/>
                </a:solidFill>
                <a:effectLst/>
                <a:uLnTx/>
                <a:uFillTx/>
                <a:latin typeface="Century Gothic"/>
                <a:ea typeface="Times New Roman" panose="02020603050405020304" pitchFamily="18" charset="0"/>
                <a:cs typeface="Times New Roman" panose="02020603050405020304" pitchFamily="18" charset="0"/>
              </a:rPr>
              <a:t>chest pain or tightness</a:t>
            </a:r>
            <a:endParaRPr kumimoji="0" lang="en-GB" sz="2000" b="0" i="0" u="none" strike="noStrike" kern="1200" cap="none" spc="0" normalizeH="0" baseline="0" noProof="0" dirty="0">
              <a:ln>
                <a:noFill/>
              </a:ln>
              <a:solidFill>
                <a:srgbClr val="212B32"/>
              </a:solidFill>
              <a:effectLst/>
              <a:uLnTx/>
              <a:uFillTx/>
              <a:latin typeface="Century Gothic"/>
              <a:ea typeface="Calibri" panose="020F0502020204030204" pitchFamily="34" charset="0"/>
              <a:cs typeface="Times New Roman" panose="02020603050405020304" pitchFamily="18" charset="0"/>
            </a:endParaRPr>
          </a:p>
          <a:p>
            <a:pPr marL="342900" marR="0" lvl="0" indent="-342900" algn="l" defTabSz="914400" rtl="0" eaLnBrk="1" fontAlgn="auto" latinLnBrk="0" hangingPunct="1">
              <a:lnSpc>
                <a:spcPct val="107000"/>
              </a:lnSpc>
              <a:spcBef>
                <a:spcPct val="20000"/>
              </a:spcBef>
              <a:spcAft>
                <a:spcPts val="600"/>
              </a:spcAft>
              <a:buClrTx/>
              <a:buSzPts val="1000"/>
              <a:buFont typeface="Symbol" panose="05050102010706020507" pitchFamily="18" charset="2"/>
              <a:buChar char=""/>
              <a:tabLst>
                <a:tab pos="457200" algn="l"/>
              </a:tabLst>
              <a:defRPr/>
            </a:pPr>
            <a:r>
              <a:rPr kumimoji="0" lang="en-GB" sz="2000" b="0" i="0" u="none" strike="noStrike" kern="1200" cap="none" spc="0" normalizeH="0" baseline="0" noProof="0" dirty="0">
                <a:ln>
                  <a:noFill/>
                </a:ln>
                <a:solidFill>
                  <a:srgbClr val="212B32"/>
                </a:solidFill>
                <a:effectLst/>
                <a:uLnTx/>
                <a:uFillTx/>
                <a:latin typeface="Century Gothic"/>
                <a:ea typeface="Times New Roman" panose="02020603050405020304" pitchFamily="18" charset="0"/>
                <a:cs typeface="Times New Roman" panose="02020603050405020304" pitchFamily="18" charset="0"/>
              </a:rPr>
              <a:t>problems with memory and concentration ("brain fog")</a:t>
            </a:r>
            <a:endParaRPr kumimoji="0" lang="en-GB" sz="2000" b="0" i="0" u="none" strike="noStrike" kern="1200" cap="none" spc="0" normalizeH="0" baseline="0" noProof="0" dirty="0">
              <a:ln>
                <a:noFill/>
              </a:ln>
              <a:solidFill>
                <a:srgbClr val="212B32"/>
              </a:solidFill>
              <a:effectLst/>
              <a:uLnTx/>
              <a:uFillTx/>
              <a:latin typeface="Century Gothic"/>
              <a:ea typeface="Calibri" panose="020F0502020204030204" pitchFamily="34" charset="0"/>
              <a:cs typeface="Times New Roman" panose="02020603050405020304" pitchFamily="18" charset="0"/>
            </a:endParaRPr>
          </a:p>
          <a:p>
            <a:pPr marL="342900" marR="0" lvl="0" indent="-342900" algn="l" defTabSz="914400" rtl="0" eaLnBrk="1" fontAlgn="auto" latinLnBrk="0" hangingPunct="1">
              <a:lnSpc>
                <a:spcPct val="107000"/>
              </a:lnSpc>
              <a:spcBef>
                <a:spcPct val="20000"/>
              </a:spcBef>
              <a:spcAft>
                <a:spcPts val="600"/>
              </a:spcAft>
              <a:buClrTx/>
              <a:buSzPts val="1000"/>
              <a:buFont typeface="Symbol" panose="05050102010706020507" pitchFamily="18" charset="2"/>
              <a:buChar char=""/>
              <a:tabLst>
                <a:tab pos="457200" algn="l"/>
              </a:tabLst>
              <a:defRPr/>
            </a:pPr>
            <a:r>
              <a:rPr kumimoji="0" lang="en-GB" sz="2000" b="0" i="0" u="none" strike="noStrike" kern="1200" cap="none" spc="0" normalizeH="0" baseline="0" noProof="0" dirty="0">
                <a:ln>
                  <a:noFill/>
                </a:ln>
                <a:solidFill>
                  <a:srgbClr val="212B32"/>
                </a:solidFill>
                <a:effectLst/>
                <a:uLnTx/>
                <a:uFillTx/>
                <a:latin typeface="Century Gothic"/>
                <a:ea typeface="Times New Roman" panose="02020603050405020304" pitchFamily="18" charset="0"/>
                <a:cs typeface="Times New Roman" panose="02020603050405020304" pitchFamily="18" charset="0"/>
              </a:rPr>
              <a:t>difficulty sleeping (insomnia)</a:t>
            </a:r>
            <a:endParaRPr kumimoji="0" lang="en-GB" sz="2000" b="0" i="0" u="none" strike="noStrike" kern="1200" cap="none" spc="0" normalizeH="0" baseline="0" noProof="0" dirty="0">
              <a:ln>
                <a:noFill/>
              </a:ln>
              <a:solidFill>
                <a:srgbClr val="212B32"/>
              </a:solidFill>
              <a:effectLst/>
              <a:uLnTx/>
              <a:uFillTx/>
              <a:latin typeface="Century Gothic"/>
              <a:ea typeface="Calibri" panose="020F0502020204030204" pitchFamily="34" charset="0"/>
              <a:cs typeface="Times New Roman" panose="02020603050405020304" pitchFamily="18" charset="0"/>
            </a:endParaRPr>
          </a:p>
          <a:p>
            <a:pPr marL="342900" marR="0" lvl="0" indent="-342900" algn="l" defTabSz="914400" rtl="0" eaLnBrk="1" fontAlgn="auto" latinLnBrk="0" hangingPunct="1">
              <a:lnSpc>
                <a:spcPct val="107000"/>
              </a:lnSpc>
              <a:spcBef>
                <a:spcPct val="20000"/>
              </a:spcBef>
              <a:spcAft>
                <a:spcPts val="600"/>
              </a:spcAft>
              <a:buClrTx/>
              <a:buSzPts val="1000"/>
              <a:buFont typeface="Symbol" panose="05050102010706020507" pitchFamily="18" charset="2"/>
              <a:buChar char=""/>
              <a:tabLst>
                <a:tab pos="457200" algn="l"/>
              </a:tabLst>
              <a:defRPr/>
            </a:pPr>
            <a:r>
              <a:rPr kumimoji="0" lang="en-GB" sz="2000" b="0" i="0" u="none" strike="noStrike" kern="1200" cap="none" spc="0" normalizeH="0" baseline="0" noProof="0" dirty="0">
                <a:ln>
                  <a:noFill/>
                </a:ln>
                <a:solidFill>
                  <a:srgbClr val="212B32"/>
                </a:solidFill>
                <a:effectLst/>
                <a:uLnTx/>
                <a:uFillTx/>
                <a:latin typeface="Century Gothic"/>
                <a:ea typeface="Times New Roman" panose="02020603050405020304" pitchFamily="18" charset="0"/>
                <a:cs typeface="Times New Roman" panose="02020603050405020304" pitchFamily="18" charset="0"/>
              </a:rPr>
              <a:t>heart palpitations</a:t>
            </a:r>
            <a:endParaRPr kumimoji="0" lang="en-GB" sz="2000" b="0" i="0" u="none" strike="noStrike" kern="1200" cap="none" spc="0" normalizeH="0" baseline="0" noProof="0" dirty="0">
              <a:ln>
                <a:noFill/>
              </a:ln>
              <a:solidFill>
                <a:srgbClr val="212B32"/>
              </a:solidFill>
              <a:effectLst/>
              <a:uLnTx/>
              <a:uFillTx/>
              <a:latin typeface="Century Gothic"/>
              <a:ea typeface="Calibri" panose="020F0502020204030204" pitchFamily="34" charset="0"/>
              <a:cs typeface="Times New Roman" panose="02020603050405020304" pitchFamily="18" charset="0"/>
            </a:endParaRPr>
          </a:p>
          <a:p>
            <a:pPr marL="342900" marR="0" lvl="0" indent="-342900" algn="l" defTabSz="914400" rtl="0" eaLnBrk="1" fontAlgn="auto" latinLnBrk="0" hangingPunct="1">
              <a:lnSpc>
                <a:spcPct val="107000"/>
              </a:lnSpc>
              <a:spcBef>
                <a:spcPct val="20000"/>
              </a:spcBef>
              <a:spcAft>
                <a:spcPts val="600"/>
              </a:spcAft>
              <a:buClrTx/>
              <a:buSzPts val="1000"/>
              <a:buFont typeface="Symbol" panose="05050102010706020507" pitchFamily="18" charset="2"/>
              <a:buChar char=""/>
              <a:tabLst>
                <a:tab pos="457200" algn="l"/>
              </a:tabLst>
              <a:defRPr/>
            </a:pPr>
            <a:r>
              <a:rPr kumimoji="0" lang="en-GB" sz="2000" b="0" i="0" u="none" strike="noStrike" kern="1200" cap="none" spc="0" normalizeH="0" baseline="0" noProof="0" dirty="0">
                <a:ln>
                  <a:noFill/>
                </a:ln>
                <a:solidFill>
                  <a:srgbClr val="212B32"/>
                </a:solidFill>
                <a:effectLst/>
                <a:uLnTx/>
                <a:uFillTx/>
                <a:latin typeface="Century Gothic"/>
                <a:ea typeface="Times New Roman" panose="02020603050405020304" pitchFamily="18" charset="0"/>
                <a:cs typeface="Times New Roman" panose="02020603050405020304" pitchFamily="18" charset="0"/>
              </a:rPr>
              <a:t>dizziness</a:t>
            </a:r>
            <a:endParaRPr kumimoji="0" lang="en-GB" sz="2000" b="0" i="0" u="none" strike="noStrike" kern="1200" cap="none" spc="0" normalizeH="0" baseline="0" noProof="0" dirty="0">
              <a:ln>
                <a:noFill/>
              </a:ln>
              <a:solidFill>
                <a:srgbClr val="212B32"/>
              </a:solidFill>
              <a:effectLst/>
              <a:uLnTx/>
              <a:uFillTx/>
              <a:latin typeface="Century Gothic"/>
              <a:ea typeface="Calibri" panose="020F0502020204030204" pitchFamily="34" charset="0"/>
              <a:cs typeface="Times New Roman" panose="02020603050405020304" pitchFamily="18" charset="0"/>
            </a:endParaRPr>
          </a:p>
          <a:p>
            <a:endParaRPr lang="en-GB" dirty="0"/>
          </a:p>
        </p:txBody>
      </p:sp>
    </p:spTree>
    <p:extLst>
      <p:ext uri="{BB962C8B-B14F-4D97-AF65-F5344CB8AC3E}">
        <p14:creationId xmlns:p14="http://schemas.microsoft.com/office/powerpoint/2010/main" val="35438804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814C50-DA5E-4884-AFED-8F531E46A719}"/>
              </a:ext>
            </a:extLst>
          </p:cNvPr>
          <p:cNvSpPr>
            <a:spLocks noGrp="1"/>
          </p:cNvSpPr>
          <p:nvPr>
            <p:ph type="title"/>
          </p:nvPr>
        </p:nvSpPr>
        <p:spPr>
          <a:xfrm>
            <a:off x="609600" y="216024"/>
            <a:ext cx="10972800" cy="528255"/>
          </a:xfrm>
        </p:spPr>
        <p:txBody>
          <a:bodyPr/>
          <a:lstStyle/>
          <a:p>
            <a:r>
              <a:rPr lang="en-GB" sz="3200" dirty="0"/>
              <a:t>Symptoms of Long Covid:-</a:t>
            </a:r>
          </a:p>
        </p:txBody>
      </p:sp>
      <p:sp>
        <p:nvSpPr>
          <p:cNvPr id="3" name="Content Placeholder 2">
            <a:extLst>
              <a:ext uri="{FF2B5EF4-FFF2-40B4-BE49-F238E27FC236}">
                <a16:creationId xmlns:a16="http://schemas.microsoft.com/office/drawing/2014/main" id="{F0A4D6DE-52B0-491E-8B74-45AC2344EFF5}"/>
              </a:ext>
            </a:extLst>
          </p:cNvPr>
          <p:cNvSpPr>
            <a:spLocks noGrp="1"/>
          </p:cNvSpPr>
          <p:nvPr>
            <p:ph idx="1"/>
          </p:nvPr>
        </p:nvSpPr>
        <p:spPr>
          <a:xfrm>
            <a:off x="-85060" y="744280"/>
            <a:ext cx="11667460" cy="3923414"/>
          </a:xfrm>
        </p:spPr>
        <p:txBody>
          <a:bodyPr>
            <a:normAutofit lnSpcReduction="10000"/>
          </a:bodyPr>
          <a:lstStyle/>
          <a:p>
            <a:pPr marL="342900" lvl="0" indent="-342900">
              <a:lnSpc>
                <a:spcPct val="107000"/>
              </a:lnSpc>
              <a:spcAft>
                <a:spcPts val="600"/>
              </a:spcAft>
              <a:buSzPts val="1000"/>
              <a:buFont typeface="Symbol" panose="05050102010706020507" pitchFamily="18" charset="2"/>
              <a:buChar char=""/>
              <a:tabLst>
                <a:tab pos="457200" algn="l"/>
              </a:tabLst>
            </a:pPr>
            <a:r>
              <a:rPr lang="en-GB" sz="2000" dirty="0">
                <a:solidFill>
                  <a:srgbClr val="212B32"/>
                </a:solidFill>
                <a:effectLst/>
                <a:ea typeface="Times New Roman" panose="02020603050405020304" pitchFamily="18" charset="0"/>
                <a:cs typeface="Times New Roman" panose="02020603050405020304" pitchFamily="18" charset="0"/>
              </a:rPr>
              <a:t>pins and needles</a:t>
            </a:r>
            <a:endParaRPr lang="en-GB" sz="2000" dirty="0">
              <a:solidFill>
                <a:srgbClr val="212B32"/>
              </a:solidFill>
              <a:effectLst/>
              <a:ea typeface="Calibri" panose="020F0502020204030204" pitchFamily="34" charset="0"/>
              <a:cs typeface="Times New Roman" panose="02020603050405020304" pitchFamily="18" charset="0"/>
            </a:endParaRPr>
          </a:p>
          <a:p>
            <a:pPr marL="342900" lvl="0" indent="-342900">
              <a:lnSpc>
                <a:spcPct val="107000"/>
              </a:lnSpc>
              <a:spcAft>
                <a:spcPts val="600"/>
              </a:spcAft>
              <a:buSzPts val="1000"/>
              <a:buFont typeface="Symbol" panose="05050102010706020507" pitchFamily="18" charset="2"/>
              <a:buChar char=""/>
              <a:tabLst>
                <a:tab pos="457200" algn="l"/>
              </a:tabLst>
            </a:pPr>
            <a:r>
              <a:rPr lang="en-GB" sz="2000" dirty="0">
                <a:solidFill>
                  <a:srgbClr val="212B32"/>
                </a:solidFill>
                <a:effectLst/>
                <a:ea typeface="Times New Roman" panose="02020603050405020304" pitchFamily="18" charset="0"/>
                <a:cs typeface="Times New Roman" panose="02020603050405020304" pitchFamily="18" charset="0"/>
              </a:rPr>
              <a:t>joint pain</a:t>
            </a:r>
            <a:endParaRPr lang="en-GB" sz="2000" dirty="0">
              <a:solidFill>
                <a:srgbClr val="212B32"/>
              </a:solidFill>
              <a:effectLst/>
              <a:ea typeface="Calibri" panose="020F0502020204030204" pitchFamily="34" charset="0"/>
              <a:cs typeface="Times New Roman" panose="02020603050405020304" pitchFamily="18" charset="0"/>
            </a:endParaRPr>
          </a:p>
          <a:p>
            <a:pPr marL="342900" lvl="0" indent="-342900">
              <a:lnSpc>
                <a:spcPct val="107000"/>
              </a:lnSpc>
              <a:spcAft>
                <a:spcPts val="600"/>
              </a:spcAft>
              <a:buSzPts val="1000"/>
              <a:buFont typeface="Symbol" panose="05050102010706020507" pitchFamily="18" charset="2"/>
              <a:buChar char=""/>
              <a:tabLst>
                <a:tab pos="457200" algn="l"/>
              </a:tabLst>
            </a:pPr>
            <a:r>
              <a:rPr lang="en-GB" sz="2000" dirty="0">
                <a:solidFill>
                  <a:srgbClr val="212B32"/>
                </a:solidFill>
                <a:effectLst/>
                <a:ea typeface="Times New Roman" panose="02020603050405020304" pitchFamily="18" charset="0"/>
                <a:cs typeface="Times New Roman" panose="02020603050405020304" pitchFamily="18" charset="0"/>
              </a:rPr>
              <a:t>depression and anxiety</a:t>
            </a:r>
            <a:endParaRPr lang="en-GB" sz="2000" dirty="0">
              <a:solidFill>
                <a:srgbClr val="212B32"/>
              </a:solidFill>
              <a:effectLst/>
              <a:ea typeface="Calibri" panose="020F0502020204030204" pitchFamily="34" charset="0"/>
              <a:cs typeface="Times New Roman" panose="02020603050405020304" pitchFamily="18" charset="0"/>
            </a:endParaRPr>
          </a:p>
          <a:p>
            <a:pPr marL="342900" lvl="0" indent="-342900">
              <a:lnSpc>
                <a:spcPct val="107000"/>
              </a:lnSpc>
              <a:spcAft>
                <a:spcPts val="600"/>
              </a:spcAft>
              <a:buSzPts val="1000"/>
              <a:buFont typeface="Symbol" panose="05050102010706020507" pitchFamily="18" charset="2"/>
              <a:buChar char=""/>
              <a:tabLst>
                <a:tab pos="457200" algn="l"/>
              </a:tabLst>
            </a:pPr>
            <a:r>
              <a:rPr lang="en-GB" sz="2000" dirty="0">
                <a:solidFill>
                  <a:srgbClr val="212B32"/>
                </a:solidFill>
                <a:effectLst/>
                <a:ea typeface="Times New Roman" panose="02020603050405020304" pitchFamily="18" charset="0"/>
                <a:cs typeface="Times New Roman" panose="02020603050405020304" pitchFamily="18" charset="0"/>
              </a:rPr>
              <a:t>tinnitus, earaches</a:t>
            </a:r>
            <a:endParaRPr lang="en-GB" sz="2000" dirty="0">
              <a:solidFill>
                <a:srgbClr val="212B32"/>
              </a:solidFill>
              <a:effectLst/>
              <a:ea typeface="Calibri" panose="020F0502020204030204" pitchFamily="34" charset="0"/>
              <a:cs typeface="Times New Roman" panose="02020603050405020304" pitchFamily="18" charset="0"/>
            </a:endParaRPr>
          </a:p>
          <a:p>
            <a:pPr marL="342900" lvl="0" indent="-342900">
              <a:lnSpc>
                <a:spcPct val="107000"/>
              </a:lnSpc>
              <a:spcAft>
                <a:spcPts val="600"/>
              </a:spcAft>
              <a:buSzPts val="1000"/>
              <a:buFont typeface="Symbol" panose="05050102010706020507" pitchFamily="18" charset="2"/>
              <a:buChar char=""/>
              <a:tabLst>
                <a:tab pos="457200" algn="l"/>
              </a:tabLst>
            </a:pPr>
            <a:r>
              <a:rPr lang="en-GB" sz="2000" dirty="0">
                <a:solidFill>
                  <a:srgbClr val="212B32"/>
                </a:solidFill>
                <a:effectLst/>
                <a:ea typeface="Times New Roman" panose="02020603050405020304" pitchFamily="18" charset="0"/>
                <a:cs typeface="Times New Roman" panose="02020603050405020304" pitchFamily="18" charset="0"/>
              </a:rPr>
              <a:t>feeling sick, diarrhoea, stomach aches, loss of appetite</a:t>
            </a:r>
            <a:endParaRPr lang="en-GB" sz="2000" dirty="0">
              <a:solidFill>
                <a:srgbClr val="212B32"/>
              </a:solidFill>
              <a:effectLst/>
              <a:ea typeface="Calibri" panose="020F0502020204030204" pitchFamily="34" charset="0"/>
              <a:cs typeface="Times New Roman" panose="02020603050405020304" pitchFamily="18" charset="0"/>
            </a:endParaRPr>
          </a:p>
          <a:p>
            <a:pPr marL="342900" lvl="0" indent="-342900">
              <a:lnSpc>
                <a:spcPct val="107000"/>
              </a:lnSpc>
              <a:spcAft>
                <a:spcPts val="600"/>
              </a:spcAft>
              <a:buSzPts val="1000"/>
              <a:buFont typeface="Symbol" panose="05050102010706020507" pitchFamily="18" charset="2"/>
              <a:buChar char=""/>
              <a:tabLst>
                <a:tab pos="457200" algn="l"/>
              </a:tabLst>
            </a:pPr>
            <a:r>
              <a:rPr lang="en-GB" sz="2000" dirty="0">
                <a:solidFill>
                  <a:srgbClr val="212B32"/>
                </a:solidFill>
                <a:effectLst/>
                <a:ea typeface="Times New Roman" panose="02020603050405020304" pitchFamily="18" charset="0"/>
                <a:cs typeface="Times New Roman" panose="02020603050405020304" pitchFamily="18" charset="0"/>
              </a:rPr>
              <a:t>a high temperature, cough, headaches, sore throat, changes to sense of smell or taste</a:t>
            </a:r>
            <a:endParaRPr lang="en-GB" sz="2000" dirty="0">
              <a:solidFill>
                <a:srgbClr val="212B32"/>
              </a:solidFill>
              <a:effectLst/>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en-GB" sz="2000" dirty="0">
                <a:solidFill>
                  <a:srgbClr val="212B32"/>
                </a:solidFill>
                <a:effectLst/>
                <a:ea typeface="Times New Roman" panose="02020603050405020304" pitchFamily="18" charset="0"/>
                <a:cs typeface="Times New Roman" panose="02020603050405020304" pitchFamily="18" charset="0"/>
              </a:rPr>
              <a:t>rashes</a:t>
            </a:r>
            <a:endParaRPr lang="en-GB" sz="2000" dirty="0">
              <a:solidFill>
                <a:srgbClr val="212B32"/>
              </a:solidFill>
              <a:effectLst/>
              <a:ea typeface="Calibri" panose="020F0502020204030204" pitchFamily="34" charset="0"/>
              <a:cs typeface="Times New Roman" panose="02020603050405020304" pitchFamily="18" charset="0"/>
            </a:endParaRPr>
          </a:p>
          <a:p>
            <a:pPr marL="0" indent="0">
              <a:spcAft>
                <a:spcPts val="1800"/>
              </a:spcAft>
              <a:buNone/>
            </a:pPr>
            <a:r>
              <a:rPr lang="en-GB" sz="2700" dirty="0">
                <a:solidFill>
                  <a:srgbClr val="212B32"/>
                </a:solidFill>
                <a:effectLst/>
                <a:ea typeface="Times New Roman" panose="02020603050405020304" pitchFamily="18" charset="0"/>
              </a:rPr>
              <a:t> </a:t>
            </a:r>
            <a:endParaRPr lang="en-GB" sz="2700" dirty="0">
              <a:effectLst/>
              <a:ea typeface="Times New Roman" panose="02020603050405020304" pitchFamily="18" charset="0"/>
            </a:endParaRPr>
          </a:p>
          <a:p>
            <a:endParaRPr lang="en-GB" dirty="0"/>
          </a:p>
        </p:txBody>
      </p:sp>
    </p:spTree>
    <p:extLst>
      <p:ext uri="{BB962C8B-B14F-4D97-AF65-F5344CB8AC3E}">
        <p14:creationId xmlns:p14="http://schemas.microsoft.com/office/powerpoint/2010/main" val="6031578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119BC1-8CDD-4F8F-B0D9-AF1C56C28404}"/>
              </a:ext>
            </a:extLst>
          </p:cNvPr>
          <p:cNvSpPr>
            <a:spLocks noGrp="1"/>
          </p:cNvSpPr>
          <p:nvPr>
            <p:ph type="title"/>
          </p:nvPr>
        </p:nvSpPr>
        <p:spPr/>
        <p:txBody>
          <a:bodyPr/>
          <a:lstStyle/>
          <a:p>
            <a:r>
              <a:rPr lang="en-GB" sz="3200" dirty="0"/>
              <a:t>Long Covid:- </a:t>
            </a:r>
          </a:p>
        </p:txBody>
      </p:sp>
      <p:sp>
        <p:nvSpPr>
          <p:cNvPr id="3" name="Content Placeholder 2">
            <a:extLst>
              <a:ext uri="{FF2B5EF4-FFF2-40B4-BE49-F238E27FC236}">
                <a16:creationId xmlns:a16="http://schemas.microsoft.com/office/drawing/2014/main" id="{2FDD1E5A-99D0-4C6F-BF6B-1FCFF87E48CF}"/>
              </a:ext>
            </a:extLst>
          </p:cNvPr>
          <p:cNvSpPr>
            <a:spLocks noGrp="1"/>
          </p:cNvSpPr>
          <p:nvPr>
            <p:ph idx="1"/>
          </p:nvPr>
        </p:nvSpPr>
        <p:spPr/>
        <p:txBody>
          <a:bodyPr>
            <a:normAutofit/>
          </a:bodyPr>
          <a:lstStyle/>
          <a:p>
            <a:r>
              <a:rPr lang="en-GB" sz="3000" dirty="0">
                <a:solidFill>
                  <a:srgbClr val="000000"/>
                </a:solidFill>
                <a:effectLst/>
                <a:ea typeface="Times New Roman" panose="02020603050405020304" pitchFamily="18" charset="0"/>
              </a:rPr>
              <a:t>It is estimated that anywhere from 10% to 30% of patients might experience long COVID after recovering—even if they weren’t very sick in the first place.</a:t>
            </a:r>
          </a:p>
          <a:p>
            <a:r>
              <a:rPr lang="en-US" sz="3000" dirty="0">
                <a:solidFill>
                  <a:srgbClr val="000000"/>
                </a:solidFill>
                <a:effectLst/>
                <a:ea typeface="Times New Roman" panose="02020603050405020304" pitchFamily="18" charset="0"/>
              </a:rPr>
              <a:t>Long COVID can be broken down into three categories:</a:t>
            </a:r>
          </a:p>
          <a:p>
            <a:pPr>
              <a:spcAft>
                <a:spcPts val="1050"/>
              </a:spcAft>
            </a:pPr>
            <a:r>
              <a:rPr lang="en-US" b="1" dirty="0">
                <a:solidFill>
                  <a:srgbClr val="000000"/>
                </a:solidFill>
                <a:ea typeface="Times New Roman" panose="02020603050405020304" pitchFamily="18" charset="0"/>
              </a:rPr>
              <a:t>1.</a:t>
            </a:r>
            <a:r>
              <a:rPr lang="en-GB" sz="1800" b="1" dirty="0">
                <a:solidFill>
                  <a:srgbClr val="000000"/>
                </a:solidFill>
                <a:effectLst/>
                <a:latin typeface="Helvetica" panose="020B0604020202020204" pitchFamily="34" charset="0"/>
                <a:ea typeface="Times New Roman" panose="02020603050405020304" pitchFamily="18" charset="0"/>
              </a:rPr>
              <a:t> </a:t>
            </a:r>
            <a:r>
              <a:rPr lang="en-GB" sz="2800" b="1" dirty="0">
                <a:solidFill>
                  <a:srgbClr val="000000"/>
                </a:solidFill>
                <a:effectLst/>
                <a:ea typeface="Times New Roman" panose="02020603050405020304" pitchFamily="18" charset="0"/>
              </a:rPr>
              <a:t>COVID-19 itself </a:t>
            </a:r>
            <a:r>
              <a:rPr lang="en-GB" sz="2800" dirty="0">
                <a:solidFill>
                  <a:srgbClr val="000000"/>
                </a:solidFill>
                <a:effectLst/>
                <a:ea typeface="Times New Roman" panose="02020603050405020304" pitchFamily="18" charset="0"/>
              </a:rPr>
              <a:t>“ has direct cell damage because of the virus and this can cause lingering symptoms.”</a:t>
            </a:r>
            <a:endParaRPr lang="en-GB" sz="2800" dirty="0">
              <a:effectLst/>
              <a:ea typeface="Times New Roman" panose="02020603050405020304" pitchFamily="18" charset="0"/>
            </a:endParaRPr>
          </a:p>
          <a:p>
            <a:pPr>
              <a:spcAft>
                <a:spcPts val="1050"/>
              </a:spcAft>
            </a:pPr>
            <a:r>
              <a:rPr lang="en-GB" sz="2800" dirty="0">
                <a:solidFill>
                  <a:srgbClr val="000000"/>
                </a:solidFill>
                <a:effectLst/>
                <a:ea typeface="Times New Roman" panose="02020603050405020304" pitchFamily="18" charset="0"/>
              </a:rPr>
              <a:t>This means that people with COVID-19 ,do not recover completely and have ongoing symptoms because of direct cell damage from the virus</a:t>
            </a:r>
          </a:p>
          <a:p>
            <a:pPr>
              <a:spcAft>
                <a:spcPts val="1050"/>
              </a:spcAft>
            </a:pPr>
            <a:endParaRPr lang="en-GB" sz="2800" dirty="0">
              <a:effectLst/>
              <a:ea typeface="Times New Roman" panose="02020603050405020304" pitchFamily="18" charset="0"/>
            </a:endParaRPr>
          </a:p>
          <a:p>
            <a:pPr marL="0" indent="0">
              <a:buNone/>
            </a:pPr>
            <a:endParaRPr lang="en-GB" dirty="0">
              <a:solidFill>
                <a:srgbClr val="000000"/>
              </a:solidFill>
              <a:effectLst/>
              <a:ea typeface="Times New Roman" panose="02020603050405020304" pitchFamily="18" charset="0"/>
            </a:endParaRPr>
          </a:p>
          <a:p>
            <a:endParaRPr lang="en-GB" dirty="0">
              <a:effectLst/>
              <a:ea typeface="Times New Roman" panose="02020603050405020304" pitchFamily="18" charset="0"/>
            </a:endParaRPr>
          </a:p>
          <a:p>
            <a:endParaRPr lang="en-GB" dirty="0"/>
          </a:p>
        </p:txBody>
      </p:sp>
    </p:spTree>
    <p:extLst>
      <p:ext uri="{BB962C8B-B14F-4D97-AF65-F5344CB8AC3E}">
        <p14:creationId xmlns:p14="http://schemas.microsoft.com/office/powerpoint/2010/main" val="4283168753"/>
      </p:ext>
    </p:extLst>
  </p:cSld>
  <p:clrMapOvr>
    <a:masterClrMapping/>
  </p:clrMapOvr>
</p:sld>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Dialogue2014">
  <a:themeElements>
    <a:clrScheme name="Executive">
      <a:dk1>
        <a:sysClr val="windowText" lastClr="000000"/>
      </a:dk1>
      <a:lt1>
        <a:sysClr val="window" lastClr="FFFFFF"/>
      </a:lt1>
      <a:dk2>
        <a:srgbClr val="2F5897"/>
      </a:dk2>
      <a:lt2>
        <a:srgbClr val="E4E9EF"/>
      </a:lt2>
      <a:accent1>
        <a:srgbClr val="6076B4"/>
      </a:accent1>
      <a:accent2>
        <a:srgbClr val="9C5252"/>
      </a:accent2>
      <a:accent3>
        <a:srgbClr val="E68422"/>
      </a:accent3>
      <a:accent4>
        <a:srgbClr val="846648"/>
      </a:accent4>
      <a:accent5>
        <a:srgbClr val="63891F"/>
      </a:accent5>
      <a:accent6>
        <a:srgbClr val="758085"/>
      </a:accent6>
      <a:hlink>
        <a:srgbClr val="3399FF"/>
      </a:hlink>
      <a:folHlink>
        <a:srgbClr val="B2B2B2"/>
      </a:folHlink>
    </a:clrScheme>
    <a:fontScheme name="Executive">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alatino Linotype"/>
        <a:ea typeface=""/>
        <a:cs typeface=""/>
        <a:font script="Jpan" typeface="HGS明朝E"/>
        <a:font script="Hang" typeface="맑은 고딕"/>
        <a:font script="Hans" typeface="宋体"/>
        <a:font script="Hant" typeface="新細明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xecutiv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8575" cap="flat" cmpd="sng" algn="ctr">
          <a:solidFill>
            <a:schemeClr val="phClr"/>
          </a:solidFill>
          <a:prstDash val="solid"/>
        </a:ln>
        <a:ln w="508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50000">
              <a:schemeClr val="phClr">
                <a:tint val="80000"/>
                <a:satMod val="250000"/>
              </a:schemeClr>
            </a:gs>
            <a:gs pos="76000">
              <a:schemeClr val="phClr">
                <a:tint val="90000"/>
                <a:shade val="90000"/>
                <a:satMod val="200000"/>
              </a:schemeClr>
            </a:gs>
            <a:gs pos="92000">
              <a:schemeClr val="phClr">
                <a:tint val="90000"/>
                <a:shade val="70000"/>
                <a:satMod val="250000"/>
              </a:schemeClr>
            </a:gs>
          </a:gsLst>
          <a:path path="circle">
            <a:fillToRect l="50000" t="50000" r="50000" b="50000"/>
          </a:path>
        </a:gradFill>
        <a:blipFill>
          <a:blip xmlns:r="http://schemas.openxmlformats.org/officeDocument/2006/relationships" r:embed="rId1">
            <a:duotone>
              <a:schemeClr val="phClr">
                <a:tint val="95000"/>
              </a:schemeClr>
              <a:schemeClr val="phClr">
                <a:shade val="90000"/>
              </a:schemeClr>
            </a:duotone>
          </a:blip>
          <a:tile tx="0" ty="0" sx="100000" sy="100000" flip="none" algn="tl"/>
        </a:blip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42</TotalTime>
  <Words>1840</Words>
  <Application>Microsoft Office PowerPoint</Application>
  <PresentationFormat>Widescreen</PresentationFormat>
  <Paragraphs>169</Paragraphs>
  <Slides>24</Slides>
  <Notes>7</Notes>
  <HiddenSlides>0</HiddenSlides>
  <MMClips>0</MMClips>
  <ScaleCrop>false</ScaleCrop>
  <HeadingPairs>
    <vt:vector size="6" baseType="variant">
      <vt:variant>
        <vt:lpstr>Fonts Used</vt:lpstr>
      </vt:variant>
      <vt:variant>
        <vt:i4>13</vt:i4>
      </vt:variant>
      <vt:variant>
        <vt:lpstr>Theme</vt:lpstr>
      </vt:variant>
      <vt:variant>
        <vt:i4>2</vt:i4>
      </vt:variant>
      <vt:variant>
        <vt:lpstr>Slide Titles</vt:lpstr>
      </vt:variant>
      <vt:variant>
        <vt:i4>24</vt:i4>
      </vt:variant>
    </vt:vector>
  </HeadingPairs>
  <TitlesOfParts>
    <vt:vector size="39" baseType="lpstr">
      <vt:lpstr>Arial</vt:lpstr>
      <vt:lpstr>Baskerville Old Face</vt:lpstr>
      <vt:lpstr>Calibri</vt:lpstr>
      <vt:lpstr>Calibri Light</vt:lpstr>
      <vt:lpstr>Century Gothic</vt:lpstr>
      <vt:lpstr>Courier New</vt:lpstr>
      <vt:lpstr>Ebrima</vt:lpstr>
      <vt:lpstr>GDS Transport</vt:lpstr>
      <vt:lpstr>Helvetica</vt:lpstr>
      <vt:lpstr>My Underwood</vt:lpstr>
      <vt:lpstr>Open Sans</vt:lpstr>
      <vt:lpstr>Palatino Linotype</vt:lpstr>
      <vt:lpstr>Symbol</vt:lpstr>
      <vt:lpstr>Office Theme</vt:lpstr>
      <vt:lpstr>Dialogue2014</vt:lpstr>
      <vt:lpstr>RM FORUM</vt:lpstr>
      <vt:lpstr>Points to consider:</vt:lpstr>
      <vt:lpstr>Pandemic update </vt:lpstr>
      <vt:lpstr>Pandemic updates:</vt:lpstr>
      <vt:lpstr>Covid 19 -------- Long Covid</vt:lpstr>
      <vt:lpstr>What is Long Covid ? </vt:lpstr>
      <vt:lpstr>Symptoms of Long Covid</vt:lpstr>
      <vt:lpstr>Symptoms of Long Covid:-</vt:lpstr>
      <vt:lpstr>Long Covid:- </vt:lpstr>
      <vt:lpstr>Long Covid:-</vt:lpstr>
      <vt:lpstr>Children and Long Covid</vt:lpstr>
      <vt:lpstr>Long Covid is likely to have an impact for employers for the foreseeable future</vt:lpstr>
      <vt:lpstr>ACAS advice cont’d</vt:lpstr>
      <vt:lpstr>ACAS advice cont’d:</vt:lpstr>
      <vt:lpstr>Is long Covid a disability ? </vt:lpstr>
      <vt:lpstr>Updates and headlines:</vt:lpstr>
      <vt:lpstr>Summary- main findings: </vt:lpstr>
      <vt:lpstr>Updates and headlines:</vt:lpstr>
      <vt:lpstr>Updates and headlines:</vt:lpstr>
      <vt:lpstr>Updates and headlines: CMA report</vt:lpstr>
      <vt:lpstr>Sector dated updated 30.3.22</vt:lpstr>
      <vt:lpstr>PowerPoint Presentation</vt:lpstr>
      <vt:lpstr>Sector updates March 2022</vt:lpstr>
      <vt:lpstr>Lots’ to think about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Christine Freestone</dc:creator>
  <cp:lastModifiedBy>dialogue</cp:lastModifiedBy>
  <cp:revision>2</cp:revision>
  <dcterms:created xsi:type="dcterms:W3CDTF">2022-04-24T14:49:21Z</dcterms:created>
  <dcterms:modified xsi:type="dcterms:W3CDTF">2022-04-25T09:01:44Z</dcterms:modified>
</cp:coreProperties>
</file>