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1F7CC-67F5-0EFC-F2FB-D4B614B483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7EF4E8-A1D7-8DAE-F0D7-53B46CE6A2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5ED345-37D7-1D6F-0A98-741CBA85D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62C6-D431-4D14-B296-5CC9246EC190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A83904-7DC9-52B7-14EC-DD63E3CD2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CDCCA4-1C3D-FC24-307E-9589A76BF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8BA3-F93B-4A4C-AE93-67B4D1159A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958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1F6EB-9E64-FAD6-10F5-077B50BF9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09FC6E-5952-EB08-456E-5E278C39AC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8E2140-75DA-65BB-A1C0-B9F1BA226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62C6-D431-4D14-B296-5CC9246EC190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015F0-B7DD-7062-2431-F9240C916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7379EC-7859-6BAE-C5EB-F44F10F08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8BA3-F93B-4A4C-AE93-67B4D1159A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672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1746C8-48BC-2341-2099-5B92CE3AE7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07BF0D-3DF7-327C-108F-2BBC58A2DE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EFB787-9B95-BB8A-6455-ECE0537D1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62C6-D431-4D14-B296-5CC9246EC190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8888BD-7E0D-C28E-9084-E27B17A7D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75097-6CBC-998B-42A9-3A60E9B36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8BA3-F93B-4A4C-AE93-67B4D1159A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708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04172-93AF-BF16-3E5D-A5594A455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AC4A2-886C-FA1B-D6D4-600CDE36A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7EB556-9E85-E687-8BE4-D86F1A632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62C6-D431-4D14-B296-5CC9246EC190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808E35-79AB-6D51-7087-5C9F77789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856055-6D98-A850-271F-AB2DEF077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8BA3-F93B-4A4C-AE93-67B4D1159A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806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000C7-0C46-D806-0C57-71059414B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EE34B2-5FB0-43E3-2A39-B5C70A2FE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BAC55C-65B4-8394-ED61-DCAF34894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62C6-D431-4D14-B296-5CC9246EC190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46CC51-3359-77A5-50F9-ECE7C2A1E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2C7410-6E3B-1831-4BAA-7F7AE3AE6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8BA3-F93B-4A4C-AE93-67B4D1159A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687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3240B-689D-C2B6-F1B3-1BF749257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E772C0-12D5-1524-7301-5F79351E6E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ADF31D-591B-CAE1-68CF-E56E931B49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967994-913C-8335-4DFE-24F6867E3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62C6-D431-4D14-B296-5CC9246EC190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840D55-EA60-C6CE-D6E8-0703E2F62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B6F0E0-689A-3A42-FACB-781617A4B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8BA3-F93B-4A4C-AE93-67B4D1159A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43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E1729-B49A-A1B4-68AC-50C6909E8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EFE47B-F40B-68F0-42BA-D341D2AF13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600170-41CE-FC90-2DA9-6AFEA04EB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9B0D67-3B53-8B68-D036-E25381B0B4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FFC378-FDDC-A1ED-C4AD-0FD21B8A66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E79D9D-EEDC-2FC5-0A0E-197191B95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62C6-D431-4D14-B296-5CC9246EC190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FB1FBB-1DCA-C09C-901D-598D31B35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FDE298-D6E6-DF2B-398E-C0AEBCC68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8BA3-F93B-4A4C-AE93-67B4D1159A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3961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B61D2-612F-699C-0458-18A622E0C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0D0122-B60E-0D07-1054-D14ABF320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62C6-D431-4D14-B296-5CC9246EC190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A5181A-8F71-1CF8-A7BD-2B857F7E0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05DD91-C398-8A6B-939D-BCC181CBD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8BA3-F93B-4A4C-AE93-67B4D1159A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010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F4791E-AFB7-8AA0-B317-706B287CD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62C6-D431-4D14-B296-5CC9246EC190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42DBA6-AD01-E756-296B-C352F8F67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9975F6-72EB-916C-0314-CBA1B5DFB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8BA3-F93B-4A4C-AE93-67B4D1159A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961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7D986-2133-4E1E-D710-886515A2A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8D351-7360-FEC6-8665-12C5B420E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035418-6488-664C-6022-DEA1BA7DFE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D1968A-E247-46E8-A996-96C78117B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62C6-D431-4D14-B296-5CC9246EC190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6672A8-D14F-9B72-C535-DA44E2AA9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A35202-9CC1-F50D-47FE-E23A5F48B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8BA3-F93B-4A4C-AE93-67B4D1159A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162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700D0-AB4A-02A6-E5F7-4ED842964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85B909-937C-BB32-ED06-549A88F84B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5493B4-7E67-77F3-4862-FB9A8847EE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0CD21-E5EF-8659-9513-237623E13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62C6-D431-4D14-B296-5CC9246EC190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31ED37-3278-B949-8EBB-893D13FD8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37EEF2-6CE7-D2C9-1DEF-90F87C97C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8BA3-F93B-4A4C-AE93-67B4D1159A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920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D0A866-4AC9-79E5-142E-3BA8FF164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1CF491-28D3-2938-7ECB-AE6F6BA339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40A476-0034-37C3-70DF-80765CCAAF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462C6-D431-4D14-B296-5CC9246EC190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DC27D-1977-A352-E86C-A87C21888C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5DF42A-522C-2B81-0461-555689419D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58BA3-F93B-4A4C-AE93-67B4D1159A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981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E443FD7-A66B-4AA0-872D-B088B9BC5F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2539B2-8C7C-8184-0FF4-358FA83311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095" y="851517"/>
            <a:ext cx="5238466" cy="2991416"/>
          </a:xfrm>
        </p:spPr>
        <p:txBody>
          <a:bodyPr anchor="b">
            <a:normAutofit/>
          </a:bodyPr>
          <a:lstStyle/>
          <a:p>
            <a:pPr algn="l"/>
            <a:r>
              <a:rPr lang="en-GB" dirty="0"/>
              <a:t>Independent Care Review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A1DCCF-D81F-0F19-A08D-261B856A5C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4096" y="3842932"/>
            <a:ext cx="4167115" cy="2163551"/>
          </a:xfrm>
        </p:spPr>
        <p:txBody>
          <a:bodyPr anchor="t">
            <a:normAutofit/>
          </a:bodyPr>
          <a:lstStyle/>
          <a:p>
            <a:pPr algn="l"/>
            <a:r>
              <a:rPr lang="en-GB" dirty="0"/>
              <a:t>Workforce </a:t>
            </a:r>
            <a:endParaRPr lang="en-GB"/>
          </a:p>
          <a:p>
            <a:pPr algn="l"/>
            <a:endParaRPr lang="en-GB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4BE0EF-3561-49B4-9A29-F283168A9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0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3 h 5154967"/>
              <a:gd name="connsiteX37" fmla="*/ 1625714 w 6184806"/>
              <a:gd name="connsiteY37" fmla="*/ 109243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2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0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3"/>
                  <a:pt x="2445216" y="109243"/>
                </a:cubicBezTo>
                <a:cubicBezTo>
                  <a:pt x="1625714" y="109243"/>
                  <a:pt x="1625714" y="109243"/>
                  <a:pt x="1625714" y="109243"/>
                </a:cubicBezTo>
                <a:cubicBezTo>
                  <a:pt x="1572615" y="109243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7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2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14E3A0-439E-9407-A5D7-928585B465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1503" y="2993309"/>
            <a:ext cx="3217333" cy="1489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310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FF47CB7-972F-479F-A36D-9E72D26EC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D153B68-5844-490D-8E67-F616D6D72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577EA6-D7C0-09A8-5164-660FFFE04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597"/>
            <a:ext cx="9392421" cy="1330841"/>
          </a:xfrm>
        </p:spPr>
        <p:txBody>
          <a:bodyPr>
            <a:normAutofit/>
          </a:bodyPr>
          <a:lstStyle/>
          <a:p>
            <a:r>
              <a:rPr lang="en-GB" dirty="0"/>
              <a:t>Background: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B08B91-73FE-396E-2D84-15B4910C7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034" y="2198362"/>
            <a:ext cx="4958966" cy="3917773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In 2020/21, residential children’s homes were registered to care for up to 9,699 children, across a total of 2,462 homes (an 11% increase on the previous year) (Ofsted, 2022). </a:t>
            </a:r>
          </a:p>
          <a:p>
            <a:r>
              <a:rPr lang="en-US" sz="2000" dirty="0"/>
              <a:t>Homes rely on their workforce to provide care for children and young people; the latest data, from 2015, estimated that more than 20,000 staff are employed to work in these settings</a:t>
            </a:r>
          </a:p>
          <a:p>
            <a:r>
              <a:rPr lang="en-US" sz="2000" dirty="0"/>
              <a:t>Ofsted report that at least 10% of children’s homes do not have a registered manager in place, although the sector believes that in some places it is even higher </a:t>
            </a:r>
          </a:p>
          <a:p>
            <a:endParaRPr lang="en-US" sz="2000" dirty="0"/>
          </a:p>
          <a:p>
            <a:endParaRPr lang="en-GB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0AE699D-49F2-91CC-6B87-6E3C9FF5BA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9367" y="2955529"/>
            <a:ext cx="4788505" cy="2214684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9A0D773F-7A7D-4DBB-9DEA-86BB8B8F4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946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FF47CB7-972F-479F-A36D-9E72D26EC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D153B68-5844-490D-8E67-F616D6D72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577EA6-D7C0-09A8-5164-660FFFE04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597"/>
            <a:ext cx="9392421" cy="1330841"/>
          </a:xfrm>
        </p:spPr>
        <p:txBody>
          <a:bodyPr>
            <a:normAutofit/>
          </a:bodyPr>
          <a:lstStyle/>
          <a:p>
            <a:r>
              <a:rPr lang="en-GB" dirty="0"/>
              <a:t>Background: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B08B91-73FE-396E-2D84-15B4910C7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034" y="2198362"/>
            <a:ext cx="4958966" cy="3917773"/>
          </a:xfrm>
        </p:spPr>
        <p:txBody>
          <a:bodyPr>
            <a:normAutofit/>
          </a:bodyPr>
          <a:lstStyle/>
          <a:p>
            <a:r>
              <a:rPr lang="en-US" sz="2000" dirty="0"/>
              <a:t>Barriers to staffing:</a:t>
            </a:r>
          </a:p>
          <a:p>
            <a:pPr>
              <a:buFontTx/>
              <a:buChar char="-"/>
            </a:pPr>
            <a:r>
              <a:rPr lang="en-US" sz="2000" dirty="0"/>
              <a:t>Housing</a:t>
            </a:r>
          </a:p>
          <a:p>
            <a:pPr>
              <a:buFontTx/>
              <a:buChar char="-"/>
            </a:pPr>
            <a:r>
              <a:rPr lang="en-US" sz="2000" dirty="0"/>
              <a:t>Salaries</a:t>
            </a:r>
          </a:p>
          <a:p>
            <a:pPr>
              <a:buFontTx/>
              <a:buChar char="-"/>
            </a:pPr>
            <a:r>
              <a:rPr lang="en-US" sz="2000" dirty="0"/>
              <a:t>Status of the sector</a:t>
            </a:r>
          </a:p>
          <a:p>
            <a:pPr>
              <a:buFontTx/>
              <a:buChar char="-"/>
            </a:pPr>
            <a:r>
              <a:rPr lang="en-US" sz="2000" dirty="0"/>
              <a:t>Post pandemic factors</a:t>
            </a:r>
          </a:p>
          <a:p>
            <a:pPr>
              <a:buFontTx/>
              <a:buChar char="-"/>
            </a:pPr>
            <a:r>
              <a:rPr lang="en-US" sz="2000" dirty="0"/>
              <a:t>Other local factors</a:t>
            </a:r>
          </a:p>
          <a:p>
            <a:endParaRPr lang="en-US" sz="2000" dirty="0"/>
          </a:p>
          <a:p>
            <a:endParaRPr lang="en-GB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0AE699D-49F2-91CC-6B87-6E3C9FF5BA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9367" y="2955529"/>
            <a:ext cx="4788505" cy="2214684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9A0D773F-7A7D-4DBB-9DEA-86BB8B8F4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017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FF47CB7-972F-479F-A36D-9E72D26EC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D153B68-5844-490D-8E67-F616D6D72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577EA6-D7C0-09A8-5164-660FFFE04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597"/>
            <a:ext cx="9392421" cy="1330841"/>
          </a:xfrm>
        </p:spPr>
        <p:txBody>
          <a:bodyPr>
            <a:normAutofit/>
          </a:bodyPr>
          <a:lstStyle/>
          <a:p>
            <a:r>
              <a:rPr lang="en-GB" dirty="0"/>
              <a:t>Possible steps: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B08B91-73FE-396E-2D84-15B4910C7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034" y="2198362"/>
            <a:ext cx="4958966" cy="3917773"/>
          </a:xfrm>
        </p:spPr>
        <p:txBody>
          <a:bodyPr>
            <a:normAutofit/>
          </a:bodyPr>
          <a:lstStyle/>
          <a:p>
            <a:endParaRPr lang="en-US" sz="2000" dirty="0"/>
          </a:p>
          <a:p>
            <a:r>
              <a:rPr lang="en-GB" sz="2000" dirty="0"/>
              <a:t>Clear link to </a:t>
            </a:r>
            <a:r>
              <a:rPr lang="en-GB" sz="2000" dirty="0" err="1"/>
              <a:t>IICSA</a:t>
            </a:r>
            <a:r>
              <a:rPr lang="en-GB" sz="2000" dirty="0"/>
              <a:t> findings re. professionalisation of the workforce</a:t>
            </a:r>
          </a:p>
          <a:p>
            <a:r>
              <a:rPr lang="en-GB" sz="2000" dirty="0"/>
              <a:t>Call from </a:t>
            </a:r>
            <a:r>
              <a:rPr lang="en-GB" sz="2000" dirty="0" err="1"/>
              <a:t>IICSA</a:t>
            </a:r>
            <a:r>
              <a:rPr lang="en-GB" sz="2000" dirty="0"/>
              <a:t>, </a:t>
            </a:r>
            <a:r>
              <a:rPr lang="en-GB" sz="2000" dirty="0" err="1"/>
              <a:t>ICHA</a:t>
            </a:r>
            <a:r>
              <a:rPr lang="en-GB" sz="2000" dirty="0"/>
              <a:t>, other sources and exploration by DfE of how this could happen including – registration / professional body status</a:t>
            </a:r>
          </a:p>
          <a:p>
            <a:endParaRPr lang="en-GB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0AE699D-49F2-91CC-6B87-6E3C9FF5BA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9367" y="2955529"/>
            <a:ext cx="4788505" cy="2214684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9A0D773F-7A7D-4DBB-9DEA-86BB8B8F4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107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FF47CB7-972F-479F-A36D-9E72D26EC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D153B68-5844-490D-8E67-F616D6D72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577EA6-D7C0-09A8-5164-660FFFE04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597"/>
            <a:ext cx="9392421" cy="1330841"/>
          </a:xfrm>
        </p:spPr>
        <p:txBody>
          <a:bodyPr>
            <a:normAutofit/>
          </a:bodyPr>
          <a:lstStyle/>
          <a:p>
            <a:r>
              <a:rPr lang="en-GB" dirty="0"/>
              <a:t>Possible steps: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B08B91-73FE-396E-2D84-15B4910C7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40438"/>
            <a:ext cx="6096000" cy="4669084"/>
          </a:xfrm>
        </p:spPr>
        <p:txBody>
          <a:bodyPr>
            <a:normAutofit lnSpcReduction="10000"/>
          </a:bodyPr>
          <a:lstStyle/>
          <a:p>
            <a:endParaRPr lang="en-US" sz="2000" dirty="0"/>
          </a:p>
          <a:p>
            <a:r>
              <a:rPr lang="en-US" sz="2000" dirty="0"/>
              <a:t>National leadership </a:t>
            </a:r>
            <a:r>
              <a:rPr lang="en-US" sz="2000" dirty="0" err="1"/>
              <a:t>programme</a:t>
            </a:r>
            <a:r>
              <a:rPr lang="en-US" sz="2000" dirty="0"/>
              <a:t> for new children’s home managers.</a:t>
            </a:r>
          </a:p>
          <a:p>
            <a:r>
              <a:rPr lang="en-US" sz="2000" dirty="0"/>
              <a:t>To address the sufficiency of the workforce, the DfE should develop a new national leadership </a:t>
            </a:r>
            <a:r>
              <a:rPr lang="en-US" sz="2000" dirty="0" err="1"/>
              <a:t>programme</a:t>
            </a:r>
            <a:r>
              <a:rPr lang="en-US" sz="2000" dirty="0"/>
              <a:t> that trains and supports new residential children’s home managers.</a:t>
            </a:r>
          </a:p>
          <a:p>
            <a:r>
              <a:rPr lang="en-US" sz="2000" dirty="0"/>
              <a:t> Working alongside the strongest children’s homes, the </a:t>
            </a:r>
            <a:r>
              <a:rPr lang="en-US" sz="2000" dirty="0" err="1"/>
              <a:t>programme</a:t>
            </a:r>
            <a:r>
              <a:rPr lang="en-US" sz="2000" dirty="0"/>
              <a:t> should attract leaders from a broad range of backgrounds and invite a wider variety of professionals to become children’s home managers, including teachers and social workers.</a:t>
            </a:r>
          </a:p>
          <a:p>
            <a:r>
              <a:rPr lang="en-US" sz="2000" dirty="0"/>
              <a:t> A bursary should be made available to attract high potential individuals transition to trainee management roles.</a:t>
            </a:r>
          </a:p>
          <a:p>
            <a:endParaRPr lang="en-GB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0AE699D-49F2-91CC-6B87-6E3C9FF5BA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9367" y="2955529"/>
            <a:ext cx="4788505" cy="2214684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9A0D773F-7A7D-4DBB-9DEA-86BB8B8F4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666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FF47CB7-972F-479F-A36D-9E72D26EC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D153B68-5844-490D-8E67-F616D6D72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577EA6-D7C0-09A8-5164-660FFFE04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597"/>
            <a:ext cx="9392421" cy="1330841"/>
          </a:xfrm>
        </p:spPr>
        <p:txBody>
          <a:bodyPr>
            <a:normAutofit/>
          </a:bodyPr>
          <a:lstStyle/>
          <a:p>
            <a:r>
              <a:rPr lang="en-GB" dirty="0"/>
              <a:t>Possible steps: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B08B91-73FE-396E-2D84-15B4910C7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539" y="1940438"/>
            <a:ext cx="6400799" cy="4917562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/>
              <a:t>Regulation of the workforce.</a:t>
            </a:r>
          </a:p>
          <a:p>
            <a:r>
              <a:rPr lang="en-US" sz="2400" dirty="0"/>
              <a:t>In parallel, the DfE should require registration of the residential children’s home workforce by an independent regulator. </a:t>
            </a:r>
          </a:p>
          <a:p>
            <a:r>
              <a:rPr lang="en-US" sz="2400" dirty="0"/>
              <a:t>Delivery should start with children’s home managers and once the residential care system has </a:t>
            </a:r>
            <a:r>
              <a:rPr lang="en-US" sz="2400" dirty="0" err="1"/>
              <a:t>stabilised</a:t>
            </a:r>
            <a:r>
              <a:rPr lang="en-US" sz="2400" dirty="0"/>
              <a:t> by 2025, should include all residential children’s home staff.</a:t>
            </a:r>
          </a:p>
          <a:p>
            <a:r>
              <a:rPr lang="en-US" sz="2400" dirty="0"/>
              <a:t>Establishing a professional register for the residential children’s home workforce would require additional resource for the proposed regulatory body, Social Work England. </a:t>
            </a:r>
          </a:p>
          <a:p>
            <a:r>
              <a:rPr lang="en-US" sz="2400" dirty="0"/>
              <a:t>Will need changes to primary legislation</a:t>
            </a:r>
          </a:p>
          <a:p>
            <a:r>
              <a:rPr lang="en-US" sz="2400" dirty="0"/>
              <a:t>Annual fee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Some parallels with the Welsh system </a:t>
            </a:r>
          </a:p>
          <a:p>
            <a:endParaRPr lang="en-US" sz="2000" dirty="0"/>
          </a:p>
          <a:p>
            <a:endParaRPr lang="en-GB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0AE699D-49F2-91CC-6B87-6E3C9FF5BA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9367" y="2955529"/>
            <a:ext cx="4788505" cy="2214684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9A0D773F-7A7D-4DBB-9DEA-86BB8B8F4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971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9C479-B9F5-9DEC-CC7F-87AB45C50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Any thoughts 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C60A9-F4EF-B0C4-A96F-8B8819D2F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Very much a starting point with a focus on leadership / managers</a:t>
            </a:r>
          </a:p>
          <a:p>
            <a:r>
              <a:rPr lang="en-GB" dirty="0"/>
              <a:t>Developments re. the workforce to be held by DfE?  </a:t>
            </a:r>
          </a:p>
          <a:p>
            <a:r>
              <a:rPr lang="en-GB" dirty="0"/>
              <a:t>Conversations already started re. workforce learning / career pathways – will this continue or restart in the light of the review?</a:t>
            </a:r>
          </a:p>
          <a:p>
            <a:endParaRPr lang="en-GB" dirty="0"/>
          </a:p>
          <a:p>
            <a:r>
              <a:rPr lang="en-GB" dirty="0"/>
              <a:t>Local perspective re. the proposals for residential leadership ? </a:t>
            </a:r>
          </a:p>
        </p:txBody>
      </p:sp>
    </p:spTree>
    <p:extLst>
      <p:ext uri="{BB962C8B-B14F-4D97-AF65-F5344CB8AC3E}">
        <p14:creationId xmlns:p14="http://schemas.microsoft.com/office/powerpoint/2010/main" val="1520877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409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Independent Care Review</vt:lpstr>
      <vt:lpstr>Background: </vt:lpstr>
      <vt:lpstr>Background: </vt:lpstr>
      <vt:lpstr>Possible steps: </vt:lpstr>
      <vt:lpstr>Possible steps: </vt:lpstr>
      <vt:lpstr>Possible steps: </vt:lpstr>
      <vt:lpstr>Any thoughts 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Independent Care Review</dc:title>
  <dc:creator>Christine Freestone</dc:creator>
  <cp:lastModifiedBy>Christine Freestone</cp:lastModifiedBy>
  <cp:revision>1</cp:revision>
  <dcterms:created xsi:type="dcterms:W3CDTF">2022-05-23T11:40:18Z</dcterms:created>
  <dcterms:modified xsi:type="dcterms:W3CDTF">2022-05-23T12:07:43Z</dcterms:modified>
</cp:coreProperties>
</file>