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4"/>
  </p:notesMasterIdLst>
  <p:sldIdLst>
    <p:sldId id="270" r:id="rId3"/>
    <p:sldId id="264" r:id="rId4"/>
    <p:sldId id="271" r:id="rId5"/>
    <p:sldId id="272" r:id="rId6"/>
    <p:sldId id="274" r:id="rId7"/>
    <p:sldId id="278" r:id="rId8"/>
    <p:sldId id="280" r:id="rId9"/>
    <p:sldId id="279" r:id="rId10"/>
    <p:sldId id="275" r:id="rId11"/>
    <p:sldId id="277"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557" autoAdjust="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13/06/2022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 of </a:t>
            </a:r>
            <a:r>
              <a:rPr lang="en-GB"/>
              <a:t>the day</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SGN</a:t>
            </a:r>
            <a:r>
              <a:rPr lang="en-GB" dirty="0"/>
              <a:t> summary document</a:t>
            </a:r>
          </a:p>
        </p:txBody>
      </p:sp>
      <p:sp>
        <p:nvSpPr>
          <p:cNvPr id="4" name="Slide Number Placeholder 3"/>
          <p:cNvSpPr>
            <a:spLocks noGrp="1"/>
          </p:cNvSpPr>
          <p:nvPr>
            <p:ph type="sldNum" sz="quarter" idx="5"/>
          </p:nvPr>
        </p:nvSpPr>
        <p:spPr/>
        <p:txBody>
          <a:bodyPr/>
          <a:lstStyle/>
          <a:p>
            <a:fld id="{304CECEC-6B71-470A-9AAF-E6F2F8E6411C}" type="slidenum">
              <a:rPr lang="en-GB" smtClean="0"/>
              <a:t>10</a:t>
            </a:fld>
            <a:endParaRPr lang="en-GB"/>
          </a:p>
        </p:txBody>
      </p:sp>
    </p:spTree>
    <p:extLst>
      <p:ext uri="{BB962C8B-B14F-4D97-AF65-F5344CB8AC3E}">
        <p14:creationId xmlns:p14="http://schemas.microsoft.com/office/powerpoint/2010/main" val="3417381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28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30DE4-08DC-4D46-A4DF-9989993BC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2119984-D883-4626-8E39-A3490A132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89643C-D174-44BB-A113-3895FBF728E1}"/>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47FFD736-A873-4C03-8B9D-3B2ADA6C8A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EF091E-1B1F-481B-9085-E70B9DCC3A63}"/>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05065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4F83-6784-4488-AB3E-3BDDF295EA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15BB1F-8A53-4E7C-BD88-171E076526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87149-2BBD-47FD-946C-31A0301494F3}"/>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AF16DAA9-E3FD-4AAC-87EF-DA90A1BBD1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882FB-B21A-4561-892B-9697538EFFA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248097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2BB5-E4EA-4E5D-91F6-2E15918C8E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E1975-6929-4338-9D25-E53BD19216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CC880-3A35-4C9A-816C-CD68152EC986}"/>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8308336F-4E3D-41A4-A278-38463B0385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B3DA17-7777-4100-924A-0F4ADA09441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4079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766E-F624-4BBC-BC65-C6223E9BD0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2AFB1-B20E-4D4F-8E67-943B9B7FA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9E4C3F-6271-4C62-AC3E-EE80FED9A4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29F1B6-580C-4AAB-B32A-648314E8DB0D}"/>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6" name="Footer Placeholder 5">
            <a:extLst>
              <a:ext uri="{FF2B5EF4-FFF2-40B4-BE49-F238E27FC236}">
                <a16:creationId xmlns:a16="http://schemas.microsoft.com/office/drawing/2014/main" id="{22111963-75EB-4E2E-B6E2-5D86677991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639D9D-78D5-40F5-BE53-A191757EDB27}"/>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817122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177E-61C2-4F52-8B09-AB8C50540E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9B770F-F51B-4CA4-8EB9-139F91E04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FFD457-2045-4FC6-AF4E-241C37EBEF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DE8CC-7F37-49BC-99F9-7D982D6B1B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524C3F-E568-4653-B6E3-C3AE84DE8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3A73BD-EBAA-435C-BE0F-A389218998A7}"/>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8" name="Footer Placeholder 7">
            <a:extLst>
              <a:ext uri="{FF2B5EF4-FFF2-40B4-BE49-F238E27FC236}">
                <a16:creationId xmlns:a16="http://schemas.microsoft.com/office/drawing/2014/main" id="{2F7D18BD-3957-4E64-AA98-2F9293E32D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898CEE-F4B2-4315-A14F-099923DF19B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4531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024500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809D-B3F1-4550-9236-67CDEA4514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1D2A1-E07E-4084-9D33-E480617BCAFE}"/>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4" name="Footer Placeholder 3">
            <a:extLst>
              <a:ext uri="{FF2B5EF4-FFF2-40B4-BE49-F238E27FC236}">
                <a16:creationId xmlns:a16="http://schemas.microsoft.com/office/drawing/2014/main" id="{6EA14915-4EA0-4E95-9D09-86EF4948F6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83A52-DFA4-407E-A1B1-11E1BE2FD786}"/>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5610362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C1FBA-CE5E-4FB1-945E-4D178680E34A}"/>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3" name="Footer Placeholder 2">
            <a:extLst>
              <a:ext uri="{FF2B5EF4-FFF2-40B4-BE49-F238E27FC236}">
                <a16:creationId xmlns:a16="http://schemas.microsoft.com/office/drawing/2014/main" id="{72FD9A0C-8865-4F62-A812-01707A9992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7077D3-8362-402D-84FC-B5FAA5B04051}"/>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719320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DD60-5715-4580-8C6E-88B4C9C91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15618-7A42-4E5F-B7DB-21DE7EABAC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632F76-7942-4859-8A8C-54FD9A7AA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4207C-47D7-4540-8959-F34C1FCB1B5A}"/>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6" name="Footer Placeholder 5">
            <a:extLst>
              <a:ext uri="{FF2B5EF4-FFF2-40B4-BE49-F238E27FC236}">
                <a16:creationId xmlns:a16="http://schemas.microsoft.com/office/drawing/2014/main" id="{45172F24-C919-4FFA-B408-283ED961C5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F0E4A-F7CD-4C23-9663-51D723DA19AC}"/>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759558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277F-5495-43E7-BB68-515BB4E04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50071D-650E-450A-A644-16DA26CD2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D7068F-236C-493D-AF75-3F5308DA9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8B9B6-6916-42EA-A1EC-57A79D9C8F2F}"/>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6" name="Footer Placeholder 5">
            <a:extLst>
              <a:ext uri="{FF2B5EF4-FFF2-40B4-BE49-F238E27FC236}">
                <a16:creationId xmlns:a16="http://schemas.microsoft.com/office/drawing/2014/main" id="{31FAD764-E540-4291-8E2C-AD32EB7986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1E0038-A09B-4EBE-9D0F-1FC3AB148CE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09756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32BB-A8AA-4BF1-B937-93F35AB08E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26121E-29ED-4DC7-B0A8-4D1A288C67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2A2D6-42EA-486A-9BB2-46A17672CA06}"/>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AB462D15-C97C-45ED-9C3F-031258BF89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0E06F1-4805-49FE-A62E-80D4FFCDC4EB}"/>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178807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1CDA1E-FF1D-4225-BC71-EC3926317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20A64D-B9C9-4B62-B904-3CC0EB81E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F1ED63-EE52-4E7D-BCFA-E67911E68464}"/>
              </a:ext>
            </a:extLst>
          </p:cNvPr>
          <p:cNvSpPr>
            <a:spLocks noGrp="1"/>
          </p:cNvSpPr>
          <p:nvPr>
            <p:ph type="dt" sz="half" idx="10"/>
          </p:nvPr>
        </p:nvSpPr>
        <p:spPr/>
        <p:txBody>
          <a:body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4A2B9076-E90F-463A-98B5-CEA4391C6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AB186-43DF-425F-8901-D22FEDBA9162}"/>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7306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6/13/2022</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96364-D870-4574-A9CE-6C5A80B68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981EF-C7C5-4112-B166-57246F484C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5B603A-3FBD-4408-A846-5C9802CC19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2F2F1-ABCE-4C88-B5D4-49B50AB4855C}" type="datetimeFigureOut">
              <a:rPr lang="en-GB" smtClean="0"/>
              <a:t>13/06/2022</a:t>
            </a:fld>
            <a:endParaRPr lang="en-GB"/>
          </a:p>
        </p:txBody>
      </p:sp>
      <p:sp>
        <p:nvSpPr>
          <p:cNvPr id="5" name="Footer Placeholder 4">
            <a:extLst>
              <a:ext uri="{FF2B5EF4-FFF2-40B4-BE49-F238E27FC236}">
                <a16:creationId xmlns:a16="http://schemas.microsoft.com/office/drawing/2014/main" id="{A07CD55E-B30A-47E8-B540-4010CA08F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0E7F4-61AF-4813-85F4-023C8264B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E83D8-E9AD-431A-A857-FBA0261F5DC8}" type="slidenum">
              <a:rPr lang="en-GB" smtClean="0"/>
              <a:t>‹#›</a:t>
            </a:fld>
            <a:endParaRPr lang="en-GB"/>
          </a:p>
        </p:txBody>
      </p:sp>
    </p:spTree>
    <p:extLst>
      <p:ext uri="{BB962C8B-B14F-4D97-AF65-F5344CB8AC3E}">
        <p14:creationId xmlns:p14="http://schemas.microsoft.com/office/powerpoint/2010/main" val="4020964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hyperlink" Target="https://childrenssocialcare.independent-review.uk/"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v.uk/government/publications/residential-special-schools-national-minimum-standar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US" dirty="0"/>
              <a:t>Welcome to your RI CPD session June 2022</a:t>
            </a:r>
            <a:endParaRPr lang="en-GB" dirty="0"/>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5B32B-54DF-9D53-9E79-CD017B4AED73}"/>
              </a:ext>
            </a:extLst>
          </p:cNvPr>
          <p:cNvSpPr>
            <a:spLocks noGrp="1"/>
          </p:cNvSpPr>
          <p:nvPr>
            <p:ph type="title"/>
          </p:nvPr>
        </p:nvSpPr>
        <p:spPr>
          <a:xfrm>
            <a:off x="838200" y="365125"/>
            <a:ext cx="10515600" cy="1038373"/>
          </a:xfrm>
        </p:spPr>
        <p:txBody>
          <a:bodyPr/>
          <a:lstStyle/>
          <a:p>
            <a:r>
              <a:rPr lang="en-GB" dirty="0"/>
              <a:t>KCSIE 2022</a:t>
            </a:r>
          </a:p>
        </p:txBody>
      </p:sp>
      <p:sp>
        <p:nvSpPr>
          <p:cNvPr id="3" name="Content Placeholder 2">
            <a:extLst>
              <a:ext uri="{FF2B5EF4-FFF2-40B4-BE49-F238E27FC236}">
                <a16:creationId xmlns:a16="http://schemas.microsoft.com/office/drawing/2014/main" id="{8C96257B-93A2-8E5B-A0B4-BD961A601D1C}"/>
              </a:ext>
            </a:extLst>
          </p:cNvPr>
          <p:cNvSpPr>
            <a:spLocks noGrp="1"/>
          </p:cNvSpPr>
          <p:nvPr>
            <p:ph idx="1"/>
          </p:nvPr>
        </p:nvSpPr>
        <p:spPr>
          <a:xfrm>
            <a:off x="838200" y="1052623"/>
            <a:ext cx="10515600" cy="5124340"/>
          </a:xfrm>
        </p:spPr>
        <p:txBody>
          <a:bodyPr>
            <a:normAutofit fontScale="92500" lnSpcReduction="10000"/>
          </a:bodyPr>
          <a:lstStyle/>
          <a:p>
            <a:r>
              <a:rPr lang="en-US" dirty="0"/>
              <a:t>E</a:t>
            </a:r>
            <a:r>
              <a:rPr lang="en-US" b="0" i="0" dirty="0">
                <a:effectLst/>
              </a:rPr>
              <a:t>ducation settings should consider conducting online searches as part of their due diligence during the recruitment process. The stated aim of this is that it “may help identify any incidents or issues that have happened, and are publicly available online, which the school or college might want to explore with the applicant at interview</a:t>
            </a:r>
            <a:r>
              <a:rPr lang="en-US" b="0" i="0" dirty="0">
                <a:solidFill>
                  <a:srgbClr val="666666"/>
                </a:solidFill>
                <a:effectLst/>
              </a:rPr>
              <a:t>.”</a:t>
            </a:r>
          </a:p>
          <a:p>
            <a:r>
              <a:rPr lang="en-US" b="0" i="0" dirty="0">
                <a:effectLst/>
                <a:latin typeface="tondo"/>
              </a:rPr>
              <a:t>Learning from all allegations against staff investigations should be incorporated by schools and colleges, not just from those that are concluded and substantiated</a:t>
            </a:r>
          </a:p>
          <a:p>
            <a:r>
              <a:rPr lang="en-US" dirty="0">
                <a:latin typeface="tondo"/>
              </a:rPr>
              <a:t>S</a:t>
            </a:r>
            <a:r>
              <a:rPr lang="en-US" b="0" i="0" dirty="0">
                <a:effectLst/>
                <a:latin typeface="tondo"/>
              </a:rPr>
              <a:t>chools and colleges can choose to whom low level concerns about staff are reported to, so long as it is clear in their policies. All staff should be aware of how to handle low level concerns, allegations against staff and whistleblowing, with KCSIE 2022 being clear that this information should be contained in the staff </a:t>
            </a:r>
            <a:r>
              <a:rPr lang="en-US" b="0" i="0" dirty="0" err="1">
                <a:effectLst/>
                <a:latin typeface="tondo"/>
              </a:rPr>
              <a:t>behaviour</a:t>
            </a:r>
            <a:r>
              <a:rPr lang="en-US" b="0" i="0" dirty="0">
                <a:effectLst/>
                <a:latin typeface="tondo"/>
              </a:rPr>
              <a:t> policy (also known as the code of conduct). </a:t>
            </a:r>
            <a:endParaRPr lang="en-GB" dirty="0"/>
          </a:p>
        </p:txBody>
      </p:sp>
    </p:spTree>
    <p:extLst>
      <p:ext uri="{BB962C8B-B14F-4D97-AF65-F5344CB8AC3E}">
        <p14:creationId xmlns:p14="http://schemas.microsoft.com/office/powerpoint/2010/main" val="4015783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F8BA24-E9BF-D792-518E-90DD8D3F619F}"/>
              </a:ext>
            </a:extLst>
          </p:cNvPr>
          <p:cNvSpPr>
            <a:spLocks noGrp="1"/>
          </p:cNvSpPr>
          <p:nvPr>
            <p:ph idx="1"/>
          </p:nvPr>
        </p:nvSpPr>
        <p:spPr/>
        <p:txBody>
          <a:bodyPr/>
          <a:lstStyle/>
          <a:p>
            <a:r>
              <a:rPr lang="en-GB" dirty="0"/>
              <a:t>Key findings: to follow in discussion </a:t>
            </a:r>
          </a:p>
          <a:p>
            <a:r>
              <a:rPr lang="en-GB" dirty="0">
                <a:hlinkClick r:id="rId2"/>
              </a:rPr>
              <a:t>https://childrenssocialcare.independent-review.uk/</a:t>
            </a:r>
            <a:endParaRPr lang="en-GB" dirty="0"/>
          </a:p>
          <a:p>
            <a:endParaRPr lang="en-GB" dirty="0"/>
          </a:p>
        </p:txBody>
      </p:sp>
      <p:sp>
        <p:nvSpPr>
          <p:cNvPr id="5" name="Title 4">
            <a:extLst>
              <a:ext uri="{FF2B5EF4-FFF2-40B4-BE49-F238E27FC236}">
                <a16:creationId xmlns:a16="http://schemas.microsoft.com/office/drawing/2014/main" id="{44925375-D09E-1119-9C0F-858431C2E677}"/>
              </a:ext>
            </a:extLst>
          </p:cNvPr>
          <p:cNvSpPr>
            <a:spLocks noGrp="1"/>
          </p:cNvSpPr>
          <p:nvPr>
            <p:ph type="title"/>
          </p:nvPr>
        </p:nvSpPr>
        <p:spPr>
          <a:xfrm>
            <a:off x="838200" y="365126"/>
            <a:ext cx="10515600" cy="804456"/>
          </a:xfrm>
        </p:spPr>
        <p:txBody>
          <a:bodyPr/>
          <a:lstStyle/>
          <a:p>
            <a:r>
              <a:rPr lang="en-GB" dirty="0"/>
              <a:t>Independent Care Review</a:t>
            </a:r>
          </a:p>
        </p:txBody>
      </p:sp>
    </p:spTree>
    <p:extLst>
      <p:ext uri="{BB962C8B-B14F-4D97-AF65-F5344CB8AC3E}">
        <p14:creationId xmlns:p14="http://schemas.microsoft.com/office/powerpoint/2010/main" val="182964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9B53-5E76-42A1-AD7F-515821E913B4}"/>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152967E-8070-4456-8764-56411EFEB75C}"/>
              </a:ext>
            </a:extLst>
          </p:cNvPr>
          <p:cNvSpPr>
            <a:spLocks noGrp="1"/>
          </p:cNvSpPr>
          <p:nvPr>
            <p:ph idx="1"/>
          </p:nvPr>
        </p:nvSpPr>
        <p:spPr/>
        <p:txBody>
          <a:bodyPr/>
          <a:lstStyle/>
          <a:p>
            <a:r>
              <a:rPr lang="en-GB" dirty="0"/>
              <a:t>R rate in the UK is currently 0.7-0.9</a:t>
            </a:r>
          </a:p>
          <a:p>
            <a:r>
              <a:rPr lang="en-GB" dirty="0"/>
              <a:t>Variation across the UK 0.7-0.9</a:t>
            </a:r>
          </a:p>
          <a:p>
            <a:r>
              <a:rPr lang="en-GB" dirty="0"/>
              <a:t>London 0.8-1</a:t>
            </a:r>
          </a:p>
          <a:p>
            <a:r>
              <a:rPr lang="en-GB" dirty="0"/>
              <a:t>ONS data shows early signs of a % increase in positive cases in England and N. Ireland( Welsh an Scottish data  less robust ) </a:t>
            </a:r>
          </a:p>
          <a:p>
            <a:r>
              <a:rPr lang="en-GB" dirty="0"/>
              <a:t>Due to Omicron variants BA.4, BA.5 largely- more transmissible and will readily reinfect individuals</a:t>
            </a:r>
          </a:p>
        </p:txBody>
      </p:sp>
    </p:spTree>
    <p:extLst>
      <p:ext uri="{BB962C8B-B14F-4D97-AF65-F5344CB8AC3E}">
        <p14:creationId xmlns:p14="http://schemas.microsoft.com/office/powerpoint/2010/main" val="117032109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2BCE-AF56-ABD5-E66B-2E252AEBBA67}"/>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CD91689-057F-E4B7-64A9-E026244019D8}"/>
              </a:ext>
            </a:extLst>
          </p:cNvPr>
          <p:cNvSpPr>
            <a:spLocks noGrp="1"/>
          </p:cNvSpPr>
          <p:nvPr>
            <p:ph idx="1"/>
          </p:nvPr>
        </p:nvSpPr>
        <p:spPr/>
        <p:txBody>
          <a:bodyPr/>
          <a:lstStyle/>
          <a:p>
            <a:r>
              <a:rPr lang="en-GB" dirty="0"/>
              <a:t>Vaccination rate – 2 vaccinations – 86.9%</a:t>
            </a:r>
          </a:p>
          <a:p>
            <a:r>
              <a:rPr lang="en-GB" dirty="0"/>
              <a:t>Booster rate- 68.4%</a:t>
            </a:r>
          </a:p>
          <a:p>
            <a:r>
              <a:rPr lang="en-GB" dirty="0"/>
              <a:t>England positive cases- 42.113 – UP by 20.3% </a:t>
            </a:r>
          </a:p>
          <a:p>
            <a:r>
              <a:rPr lang="en-GB" dirty="0"/>
              <a:t>Deaths 291</a:t>
            </a:r>
          </a:p>
          <a:p>
            <a:r>
              <a:rPr lang="en-GB" dirty="0"/>
              <a:t>Admissions to hospital- 3,637 . UP 16.6%</a:t>
            </a:r>
          </a:p>
          <a:p>
            <a:endParaRPr lang="en-GB" dirty="0"/>
          </a:p>
          <a:p>
            <a:r>
              <a:rPr lang="en-GB" dirty="0"/>
              <a:t>Still factoring in the impact of Bank </a:t>
            </a:r>
            <a:r>
              <a:rPr lang="en-GB" dirty="0" err="1"/>
              <a:t>Holdays</a:t>
            </a:r>
            <a:r>
              <a:rPr lang="en-GB" dirty="0"/>
              <a:t> and not being able to register data. </a:t>
            </a:r>
          </a:p>
        </p:txBody>
      </p:sp>
    </p:spTree>
    <p:extLst>
      <p:ext uri="{BB962C8B-B14F-4D97-AF65-F5344CB8AC3E}">
        <p14:creationId xmlns:p14="http://schemas.microsoft.com/office/powerpoint/2010/main" val="29767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BB07-EC58-B613-1A64-80914E4B60C6}"/>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DAB4BCA2-5500-A16A-0E54-F748F516AB60}"/>
              </a:ext>
            </a:extLst>
          </p:cNvPr>
          <p:cNvSpPr>
            <a:spLocks noGrp="1"/>
          </p:cNvSpPr>
          <p:nvPr>
            <p:ph idx="1"/>
          </p:nvPr>
        </p:nvSpPr>
        <p:spPr/>
        <p:txBody>
          <a:bodyPr/>
          <a:lstStyle/>
          <a:p>
            <a:r>
              <a:rPr lang="en-GB" dirty="0"/>
              <a:t>25-34 year olds largest group re. infection</a:t>
            </a:r>
          </a:p>
          <a:p>
            <a:r>
              <a:rPr lang="en-GB" dirty="0"/>
              <a:t>75-85+ years  - largest group in terms of hospital admissions</a:t>
            </a:r>
          </a:p>
          <a:p>
            <a:r>
              <a:rPr lang="en-GB" dirty="0"/>
              <a:t>65-85 years – largest group in terms of deaths</a:t>
            </a:r>
          </a:p>
        </p:txBody>
      </p:sp>
    </p:spTree>
    <p:extLst>
      <p:ext uri="{BB962C8B-B14F-4D97-AF65-F5344CB8AC3E}">
        <p14:creationId xmlns:p14="http://schemas.microsoft.com/office/powerpoint/2010/main" val="139888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CD18-52B8-47C9-3322-9F7266650756}"/>
              </a:ext>
            </a:extLst>
          </p:cNvPr>
          <p:cNvSpPr>
            <a:spLocks noGrp="1"/>
          </p:cNvSpPr>
          <p:nvPr>
            <p:ph type="title"/>
          </p:nvPr>
        </p:nvSpPr>
        <p:spPr/>
        <p:txBody>
          <a:bodyPr/>
          <a:lstStyle/>
          <a:p>
            <a:r>
              <a:rPr lang="en-GB" dirty="0"/>
              <a:t>Sector updates</a:t>
            </a:r>
          </a:p>
        </p:txBody>
      </p:sp>
      <p:sp>
        <p:nvSpPr>
          <p:cNvPr id="3" name="Content Placeholder 2">
            <a:extLst>
              <a:ext uri="{FF2B5EF4-FFF2-40B4-BE49-F238E27FC236}">
                <a16:creationId xmlns:a16="http://schemas.microsoft.com/office/drawing/2014/main" id="{D40189AF-ACCD-703B-EBF3-C76215DC4026}"/>
              </a:ext>
            </a:extLst>
          </p:cNvPr>
          <p:cNvSpPr>
            <a:spLocks noGrp="1"/>
          </p:cNvSpPr>
          <p:nvPr>
            <p:ph idx="1"/>
          </p:nvPr>
        </p:nvSpPr>
        <p:spPr/>
        <p:txBody>
          <a:bodyPr/>
          <a:lstStyle/>
          <a:p>
            <a:r>
              <a:rPr lang="en-GB" dirty="0"/>
              <a:t>RSS standards revised and  will roll out in September 2022</a:t>
            </a:r>
          </a:p>
          <a:p>
            <a:endParaRPr lang="en-GB" dirty="0"/>
          </a:p>
          <a:p>
            <a:r>
              <a:rPr lang="en-GB" dirty="0">
                <a:hlinkClick r:id="rId2"/>
              </a:rPr>
              <a:t>https://www.gov.uk/government/publications/residential-special-schools-national-minimum-standards</a:t>
            </a:r>
            <a:endParaRPr lang="en-GB" dirty="0"/>
          </a:p>
          <a:p>
            <a:r>
              <a:rPr lang="en-GB" dirty="0"/>
              <a:t>Criticism – still “ national minimum standards” - Missed opportunity ?</a:t>
            </a:r>
          </a:p>
          <a:p>
            <a:r>
              <a:rPr lang="en-GB" dirty="0"/>
              <a:t>Independent Visitor remains a key role </a:t>
            </a:r>
          </a:p>
        </p:txBody>
      </p:sp>
    </p:spTree>
    <p:extLst>
      <p:ext uri="{BB962C8B-B14F-4D97-AF65-F5344CB8AC3E}">
        <p14:creationId xmlns:p14="http://schemas.microsoft.com/office/powerpoint/2010/main" val="267391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F575-0CDC-AD5E-899B-C5F0C7F5C994}"/>
              </a:ext>
            </a:extLst>
          </p:cNvPr>
          <p:cNvSpPr>
            <a:spLocks noGrp="1"/>
          </p:cNvSpPr>
          <p:nvPr>
            <p:ph type="title"/>
          </p:nvPr>
        </p:nvSpPr>
        <p:spPr/>
        <p:txBody>
          <a:bodyPr/>
          <a:lstStyle/>
          <a:p>
            <a:r>
              <a:rPr lang="en-GB" sz="2400" dirty="0"/>
              <a:t>NMS- Residential special schools/Independent Visitor</a:t>
            </a:r>
          </a:p>
        </p:txBody>
      </p:sp>
      <p:sp>
        <p:nvSpPr>
          <p:cNvPr id="3" name="Content Placeholder 2">
            <a:extLst>
              <a:ext uri="{FF2B5EF4-FFF2-40B4-BE49-F238E27FC236}">
                <a16:creationId xmlns:a16="http://schemas.microsoft.com/office/drawing/2014/main" id="{242B6899-F0D4-2294-4A2B-DF1C438277F3}"/>
              </a:ext>
            </a:extLst>
          </p:cNvPr>
          <p:cNvSpPr>
            <a:spLocks noGrp="1"/>
          </p:cNvSpPr>
          <p:nvPr>
            <p:ph idx="1"/>
          </p:nvPr>
        </p:nvSpPr>
        <p:spPr>
          <a:xfrm>
            <a:off x="609600" y="1124745"/>
            <a:ext cx="10972800" cy="5616297"/>
          </a:xfrm>
        </p:spPr>
        <p:txBody>
          <a:bodyPr>
            <a:normAutofit/>
          </a:bodyPr>
          <a:lstStyle/>
          <a:p>
            <a:r>
              <a:rPr lang="en-US" sz="1800" dirty="0"/>
              <a:t>Standard 3 – </a:t>
            </a:r>
          </a:p>
          <a:p>
            <a:pPr marL="0" indent="0">
              <a:buNone/>
            </a:pPr>
            <a:r>
              <a:rPr lang="en-US" sz="2400" dirty="0"/>
              <a:t>Monitoring by independent visitors 3.1 The governing body, trustees, or proprietor of the school appoint a representative who is independent of the leadership and management of the school to visit the residential provision six times, spread evenly, over the course of a school year and complete a written report on the conduct of the school. The representative is vetted in line with the school’s safe recruitment policy, in accordance with the safer recruitment requirements set out in Keeping children safe in education,  and has the skills and authority to effectively carry out this role.</a:t>
            </a:r>
          </a:p>
          <a:p>
            <a:pPr marL="0" indent="0">
              <a:buNone/>
            </a:pPr>
            <a:r>
              <a:rPr lang="en-US" sz="1400" dirty="0"/>
              <a:t>. </a:t>
            </a:r>
            <a:endParaRPr lang="en-GB" sz="2400" dirty="0"/>
          </a:p>
        </p:txBody>
      </p:sp>
    </p:spTree>
    <p:extLst>
      <p:ext uri="{BB962C8B-B14F-4D97-AF65-F5344CB8AC3E}">
        <p14:creationId xmlns:p14="http://schemas.microsoft.com/office/powerpoint/2010/main" val="116496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9213-2FEE-2C76-B651-9C88DC459302}"/>
              </a:ext>
            </a:extLst>
          </p:cNvPr>
          <p:cNvSpPr>
            <a:spLocks noGrp="1"/>
          </p:cNvSpPr>
          <p:nvPr>
            <p:ph type="title"/>
          </p:nvPr>
        </p:nvSpPr>
        <p:spPr/>
        <p:txBody>
          <a:bodyPr/>
          <a:lstStyle/>
          <a:p>
            <a:r>
              <a:rPr kumimoji="0" lang="en-GB" sz="2400" b="0" i="0" u="none" strike="noStrike" kern="1200" cap="none" spc="0" normalizeH="0" baseline="0" noProof="0" dirty="0">
                <a:ln>
                  <a:noFill/>
                </a:ln>
                <a:solidFill>
                  <a:srgbClr val="04A034"/>
                </a:solidFill>
                <a:effectLst>
                  <a:outerShdw blurRad="63500" dist="38100" dir="5400000" algn="t" rotWithShape="0">
                    <a:prstClr val="black">
                      <a:alpha val="25000"/>
                    </a:prstClr>
                  </a:outerShdw>
                </a:effectLst>
                <a:uLnTx/>
                <a:uFillTx/>
                <a:latin typeface="Ebrima" panose="02000000000000000000" pitchFamily="2" charset="0"/>
                <a:ea typeface="Ebrima" panose="02000000000000000000" pitchFamily="2" charset="0"/>
                <a:cs typeface="Ebrima" panose="02000000000000000000" pitchFamily="2" charset="0"/>
              </a:rPr>
              <a:t>NMS- Residential special schools/Independent Visitor</a:t>
            </a:r>
            <a:endParaRPr lang="en-GB" dirty="0"/>
          </a:p>
        </p:txBody>
      </p:sp>
      <p:sp>
        <p:nvSpPr>
          <p:cNvPr id="3" name="Content Placeholder 2">
            <a:extLst>
              <a:ext uri="{FF2B5EF4-FFF2-40B4-BE49-F238E27FC236}">
                <a16:creationId xmlns:a16="http://schemas.microsoft.com/office/drawing/2014/main" id="{F3B5B0C3-76D2-850C-2052-ECD82913F415}"/>
              </a:ext>
            </a:extLst>
          </p:cNvPr>
          <p:cNvSpPr>
            <a:spLocks noGrp="1"/>
          </p:cNvSpPr>
          <p:nvPr>
            <p:ph idx="1"/>
          </p:nvPr>
        </p:nvSpPr>
        <p:spPr/>
        <p:txBody>
          <a:bodyPr>
            <a:normAutofit/>
          </a:bodyPr>
          <a:lstStyle/>
          <a:p>
            <a:r>
              <a:rPr kumimoji="0" lang="en-US" sz="24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3.2 </a:t>
            </a:r>
          </a:p>
          <a:p>
            <a:r>
              <a:rPr kumimoji="0" lang="en-US" sz="24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Monitoring visits are carried out unannounced. </a:t>
            </a:r>
          </a:p>
          <a:p>
            <a:r>
              <a:rPr kumimoji="0" lang="en-US" sz="24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They include: • conversations with children, the senior management team and staff; • conversations with social workers where relevant; • conversations with parents/</a:t>
            </a:r>
            <a:r>
              <a:rPr kumimoji="0" lang="en-US" sz="2400" b="0" i="0" u="none" strike="noStrike" kern="1200" cap="none" spc="0" normalizeH="0" baseline="0" noProof="0" dirty="0" err="1">
                <a:ln>
                  <a:noFill/>
                </a:ln>
                <a:solidFill>
                  <a:prstClr val="black">
                    <a:lumMod val="65000"/>
                    <a:lumOff val="35000"/>
                  </a:prstClr>
                </a:solidFill>
                <a:effectLst/>
                <a:uLnTx/>
                <a:uFillTx/>
                <a:latin typeface="Century Gothic"/>
                <a:ea typeface="+mn-ea"/>
                <a:cs typeface="+mn-cs"/>
              </a:rPr>
              <a:t>carers</a:t>
            </a:r>
            <a:r>
              <a:rPr kumimoji="0" lang="en-US" sz="24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 where relevant; • checks on the school’s records of attendance, complaints, sanctions, bullying, restraint (including restrictive interventions), risk assessments, and where they exist, individual care plans for children including in relation to residential provision; • evaluation of the quality of the provision and effectiveness of the care provided to children and whether they are safeguarded; and • assessment of the suitability and physical condition of the building, furniture and equipment of the residential provision and the external environment</a:t>
            </a:r>
            <a:endParaRPr lang="en-GB" sz="2400" dirty="0"/>
          </a:p>
        </p:txBody>
      </p:sp>
    </p:spTree>
    <p:extLst>
      <p:ext uri="{BB962C8B-B14F-4D97-AF65-F5344CB8AC3E}">
        <p14:creationId xmlns:p14="http://schemas.microsoft.com/office/powerpoint/2010/main" val="62903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E3360-C931-C8AB-E42F-72D4952F42B1}"/>
              </a:ext>
            </a:extLst>
          </p:cNvPr>
          <p:cNvSpPr>
            <a:spLocks noGrp="1"/>
          </p:cNvSpPr>
          <p:nvPr>
            <p:ph type="title"/>
          </p:nvPr>
        </p:nvSpPr>
        <p:spPr/>
        <p:txBody>
          <a:bodyPr/>
          <a:lstStyle/>
          <a:p>
            <a:r>
              <a:rPr kumimoji="0" lang="en-GB" sz="2400" b="0" i="0" u="none" strike="noStrike" kern="1200" cap="none" spc="0" normalizeH="0" baseline="0" noProof="0" dirty="0">
                <a:ln>
                  <a:noFill/>
                </a:ln>
                <a:solidFill>
                  <a:srgbClr val="04A034"/>
                </a:solidFill>
                <a:effectLst>
                  <a:outerShdw blurRad="63500" dist="38100" dir="5400000" algn="t" rotWithShape="0">
                    <a:prstClr val="black">
                      <a:alpha val="25000"/>
                    </a:prstClr>
                  </a:outerShdw>
                </a:effectLst>
                <a:uLnTx/>
                <a:uFillTx/>
                <a:latin typeface="Ebrima" panose="02000000000000000000" pitchFamily="2" charset="0"/>
                <a:ea typeface="Ebrima" panose="02000000000000000000" pitchFamily="2" charset="0"/>
                <a:cs typeface="Ebrima" panose="02000000000000000000" pitchFamily="2" charset="0"/>
              </a:rPr>
              <a:t>NMS- Residential special schools/Independent Visitor</a:t>
            </a:r>
            <a:endParaRPr lang="en-GB" dirty="0"/>
          </a:p>
        </p:txBody>
      </p:sp>
      <p:sp>
        <p:nvSpPr>
          <p:cNvPr id="3" name="Content Placeholder 2">
            <a:extLst>
              <a:ext uri="{FF2B5EF4-FFF2-40B4-BE49-F238E27FC236}">
                <a16:creationId xmlns:a16="http://schemas.microsoft.com/office/drawing/2014/main" id="{5A5236FF-DBB4-CA1F-B9D1-8D259AC7DFE1}"/>
              </a:ext>
            </a:extLst>
          </p:cNvPr>
          <p:cNvSpPr>
            <a:spLocks noGrp="1"/>
          </p:cNvSpPr>
          <p:nvPr>
            <p:ph idx="1"/>
          </p:nvPr>
        </p:nvSpPr>
        <p:spPr>
          <a:xfrm>
            <a:off x="609600" y="1124745"/>
            <a:ext cx="10972800" cy="5517231"/>
          </a:xfrm>
        </p:spPr>
        <p:txBody>
          <a:bodyPr>
            <a:noAutofit/>
          </a:bodyPr>
          <a:lstStyle/>
          <a:p>
            <a:r>
              <a:rPr kumimoji="0" lang="en-US" sz="20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3.3 Written reports of all monitoring visits are provided to the headteacher (or school equivalent) and where applicable the governing body, trust, or proprietor. Reports are also provided to each member of that body (or the appropriate committee of that body) within two weeks and as written by the visitor without amendment or summary. The governing body, trustees, or proprietor of the school should record a formal response to each written report. Monitoring reports and formal responses should be retained by the school and made available during an inspection and, on request, shared with any placing authorities and with the local authority where the school is located. </a:t>
            </a:r>
          </a:p>
          <a:p>
            <a:pPr marL="0" indent="0">
              <a:buNone/>
            </a:pPr>
            <a:endParaRPr kumimoji="0" lang="en-US" sz="20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endParaRPr>
          </a:p>
          <a:p>
            <a:r>
              <a:rPr kumimoji="0" lang="en-US" sz="20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3.4 The headteacher (or school equivalent), governing body, trustees, or proprietor carry out, and record in writing, once each year: • a review of the operation and resourcing of the school’s welfare provision for residential pupils, in relation to: • its Statement of Purpose; • its staffing policy; • the placement plans for individual children; and • an internal assessment of its compliance with these standards and actions it will undertake to ensure compliance. Where appropriate such a report may be incorporated within a review of the whole</a:t>
            </a:r>
            <a:endParaRPr lang="en-GB" sz="2000" dirty="0"/>
          </a:p>
        </p:txBody>
      </p:sp>
    </p:spTree>
    <p:extLst>
      <p:ext uri="{BB962C8B-B14F-4D97-AF65-F5344CB8AC3E}">
        <p14:creationId xmlns:p14="http://schemas.microsoft.com/office/powerpoint/2010/main" val="2574293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404CA-C8FB-0AC6-9140-35399BFE3E85}"/>
              </a:ext>
            </a:extLst>
          </p:cNvPr>
          <p:cNvSpPr>
            <a:spLocks noGrp="1"/>
          </p:cNvSpPr>
          <p:nvPr>
            <p:ph type="title"/>
          </p:nvPr>
        </p:nvSpPr>
        <p:spPr/>
        <p:txBody>
          <a:bodyPr/>
          <a:lstStyle/>
          <a:p>
            <a:r>
              <a:rPr lang="en-GB" dirty="0"/>
              <a:t>KCSIE 2022</a:t>
            </a:r>
          </a:p>
        </p:txBody>
      </p:sp>
      <p:sp>
        <p:nvSpPr>
          <p:cNvPr id="3" name="Content Placeholder 2">
            <a:extLst>
              <a:ext uri="{FF2B5EF4-FFF2-40B4-BE49-F238E27FC236}">
                <a16:creationId xmlns:a16="http://schemas.microsoft.com/office/drawing/2014/main" id="{BD93A806-C887-EB09-CD2E-FD1C8CEB9971}"/>
              </a:ext>
            </a:extLst>
          </p:cNvPr>
          <p:cNvSpPr>
            <a:spLocks noGrp="1"/>
          </p:cNvSpPr>
          <p:nvPr>
            <p:ph idx="1"/>
          </p:nvPr>
        </p:nvSpPr>
        <p:spPr>
          <a:xfrm>
            <a:off x="838200" y="1329070"/>
            <a:ext cx="10515600" cy="4816549"/>
          </a:xfrm>
        </p:spPr>
        <p:txBody>
          <a:bodyPr>
            <a:normAutofit fontScale="92500" lnSpcReduction="20000"/>
          </a:bodyPr>
          <a:lstStyle/>
          <a:p>
            <a:r>
              <a:rPr lang="en-GB" dirty="0"/>
              <a:t>Focus on :</a:t>
            </a:r>
          </a:p>
          <a:p>
            <a:r>
              <a:rPr lang="en-GB" dirty="0"/>
              <a:t>LGBTQ+ communities / safeguarding/ incorporation of understanding and information into the schools mandatory </a:t>
            </a:r>
            <a:r>
              <a:rPr lang="en-GB" dirty="0" err="1"/>
              <a:t>RSHE</a:t>
            </a:r>
            <a:r>
              <a:rPr lang="en-GB" dirty="0"/>
              <a:t> /PHSE curriculum.</a:t>
            </a:r>
          </a:p>
          <a:p>
            <a:r>
              <a:rPr lang="en-GB" dirty="0"/>
              <a:t>Clarity of school culture re. LGBTQ+ communities incorporated into pastoral policies and procedures </a:t>
            </a:r>
          </a:p>
          <a:p>
            <a:r>
              <a:rPr lang="en-GB" dirty="0"/>
              <a:t>Governance / strategic direction and challenge / understanding of role/safeguarding governor training.</a:t>
            </a:r>
          </a:p>
          <a:p>
            <a:r>
              <a:rPr lang="en-GB" dirty="0"/>
              <a:t>Internet safety / online safeguarding</a:t>
            </a:r>
          </a:p>
          <a:p>
            <a:r>
              <a:rPr lang="en-GB" dirty="0"/>
              <a:t>Sexual harm </a:t>
            </a:r>
          </a:p>
          <a:p>
            <a:r>
              <a:rPr lang="en-GB" dirty="0"/>
              <a:t>Sexual violence- no separate guidance – incorporated into KCSIE 2022</a:t>
            </a:r>
          </a:p>
          <a:p>
            <a:r>
              <a:rPr lang="en-GB" dirty="0"/>
              <a:t>Disclosure- hesitancy </a:t>
            </a:r>
          </a:p>
          <a:p>
            <a:r>
              <a:rPr lang="en-GB" dirty="0"/>
              <a:t>Governance- challenge , robust . </a:t>
            </a:r>
          </a:p>
          <a:p>
            <a:endParaRPr lang="en-GB" dirty="0"/>
          </a:p>
          <a:p>
            <a:endParaRPr lang="en-GB" dirty="0"/>
          </a:p>
        </p:txBody>
      </p:sp>
    </p:spTree>
    <p:extLst>
      <p:ext uri="{BB962C8B-B14F-4D97-AF65-F5344CB8AC3E}">
        <p14:creationId xmlns:p14="http://schemas.microsoft.com/office/powerpoint/2010/main" val="2419948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931</Words>
  <Application>Microsoft Office PowerPoint</Application>
  <PresentationFormat>Widescreen</PresentationFormat>
  <Paragraphs>59</Paragraphs>
  <Slides>11</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Arial</vt:lpstr>
      <vt:lpstr>Baskerville Old Face</vt:lpstr>
      <vt:lpstr>Calibri</vt:lpstr>
      <vt:lpstr>Calibri Light</vt:lpstr>
      <vt:lpstr>Century Gothic</vt:lpstr>
      <vt:lpstr>Courier New</vt:lpstr>
      <vt:lpstr>Ebrima</vt:lpstr>
      <vt:lpstr>My Underwood</vt:lpstr>
      <vt:lpstr>Palatino Linotype</vt:lpstr>
      <vt:lpstr>tondo</vt:lpstr>
      <vt:lpstr>Dialogue2014</vt:lpstr>
      <vt:lpstr>Office Theme</vt:lpstr>
      <vt:lpstr>Welcome to your RI CPD session June 2022</vt:lpstr>
      <vt:lpstr>Current situation</vt:lpstr>
      <vt:lpstr>Current situation</vt:lpstr>
      <vt:lpstr>Current situation</vt:lpstr>
      <vt:lpstr>Sector updates</vt:lpstr>
      <vt:lpstr>NMS- Residential special schools/Independent Visitor</vt:lpstr>
      <vt:lpstr>NMS- Residential special schools/Independent Visitor</vt:lpstr>
      <vt:lpstr>NMS- Residential special schools/Independent Visitor</vt:lpstr>
      <vt:lpstr>KCSIE 2022</vt:lpstr>
      <vt:lpstr>KCSIE 2022</vt:lpstr>
      <vt:lpstr>Independent Care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dialogue</cp:lastModifiedBy>
  <cp:revision>3</cp:revision>
  <dcterms:created xsi:type="dcterms:W3CDTF">2022-06-12T14:07:36Z</dcterms:created>
  <dcterms:modified xsi:type="dcterms:W3CDTF">2022-06-13T08:56:09Z</dcterms:modified>
</cp:coreProperties>
</file>