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8" r:id="rId4"/>
  </p:sldMasterIdLst>
  <p:notesMasterIdLst>
    <p:notesMasterId r:id="rId15"/>
  </p:notesMasterIdLst>
  <p:sldIdLst>
    <p:sldId id="256" r:id="rId5"/>
    <p:sldId id="538" r:id="rId6"/>
    <p:sldId id="530" r:id="rId7"/>
    <p:sldId id="514" r:id="rId8"/>
    <p:sldId id="539" r:id="rId9"/>
    <p:sldId id="541" r:id="rId10"/>
    <p:sldId id="497" r:id="rId11"/>
    <p:sldId id="505" r:id="rId12"/>
    <p:sldId id="506" r:id="rId13"/>
    <p:sldId id="5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D491E-12B3-46DF-A63F-EA58E47AB10A}" v="1" dt="2021-11-03T20:58:47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2" d="100"/>
          <a:sy n="82" d="100"/>
        </p:scale>
        <p:origin x="-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Freestone" userId="8e2e7b49388b5c82" providerId="LiveId" clId="{0A8D491E-12B3-46DF-A63F-EA58E47AB10A}"/>
    <pc:docChg chg="custSel modSld">
      <pc:chgData name="Christine Freestone" userId="8e2e7b49388b5c82" providerId="LiveId" clId="{0A8D491E-12B3-46DF-A63F-EA58E47AB10A}" dt="2021-11-03T21:01:05.883" v="251" actId="20577"/>
      <pc:docMkLst>
        <pc:docMk/>
      </pc:docMkLst>
      <pc:sldChg chg="modSp mod">
        <pc:chgData name="Christine Freestone" userId="8e2e7b49388b5c82" providerId="LiveId" clId="{0A8D491E-12B3-46DF-A63F-EA58E47AB10A}" dt="2021-11-03T20:59:56.536" v="220" actId="14100"/>
        <pc:sldMkLst>
          <pc:docMk/>
          <pc:sldMk cId="1214489013" sldId="514"/>
        </pc:sldMkLst>
        <pc:spChg chg="mod">
          <ac:chgData name="Christine Freestone" userId="8e2e7b49388b5c82" providerId="LiveId" clId="{0A8D491E-12B3-46DF-A63F-EA58E47AB10A}" dt="2021-11-03T20:57:17.603" v="42" actId="20577"/>
          <ac:spMkLst>
            <pc:docMk/>
            <pc:sldMk cId="1214489013" sldId="514"/>
            <ac:spMk id="2" creationId="{4CE538EE-B177-4820-B19C-4D5AB77BC5E4}"/>
          </ac:spMkLst>
        </pc:spChg>
        <pc:spChg chg="mod">
          <ac:chgData name="Christine Freestone" userId="8e2e7b49388b5c82" providerId="LiveId" clId="{0A8D491E-12B3-46DF-A63F-EA58E47AB10A}" dt="2021-11-03T20:59:56.536" v="220" actId="14100"/>
          <ac:spMkLst>
            <pc:docMk/>
            <pc:sldMk cId="1214489013" sldId="514"/>
            <ac:spMk id="3" creationId="{4BEF7105-E6DE-45D3-BA95-2FE899DCDB50}"/>
          </ac:spMkLst>
        </pc:spChg>
        <pc:spChg chg="mod">
          <ac:chgData name="Christine Freestone" userId="8e2e7b49388b5c82" providerId="LiveId" clId="{0A8D491E-12B3-46DF-A63F-EA58E47AB10A}" dt="2021-11-03T20:59:14.566" v="219" actId="27636"/>
          <ac:spMkLst>
            <pc:docMk/>
            <pc:sldMk cId="1214489013" sldId="514"/>
            <ac:spMk id="4" creationId="{C2F157F4-A5EB-4B7E-9905-133D8F5F94E9}"/>
          </ac:spMkLst>
        </pc:spChg>
      </pc:sldChg>
      <pc:sldChg chg="modSp mod">
        <pc:chgData name="Christine Freestone" userId="8e2e7b49388b5c82" providerId="LiveId" clId="{0A8D491E-12B3-46DF-A63F-EA58E47AB10A}" dt="2021-11-03T20:56:00.778" v="14" actId="14100"/>
        <pc:sldMkLst>
          <pc:docMk/>
          <pc:sldMk cId="1587181917" sldId="530"/>
        </pc:sldMkLst>
        <pc:spChg chg="mod">
          <ac:chgData name="Christine Freestone" userId="8e2e7b49388b5c82" providerId="LiveId" clId="{0A8D491E-12B3-46DF-A63F-EA58E47AB10A}" dt="2021-11-03T20:55:57.053" v="13" actId="14100"/>
          <ac:spMkLst>
            <pc:docMk/>
            <pc:sldMk cId="1587181917" sldId="530"/>
            <ac:spMk id="2" creationId="{DE914779-1B19-46FA-B73C-50C85C42C498}"/>
          </ac:spMkLst>
        </pc:spChg>
        <pc:spChg chg="mod">
          <ac:chgData name="Christine Freestone" userId="8e2e7b49388b5c82" providerId="LiveId" clId="{0A8D491E-12B3-46DF-A63F-EA58E47AB10A}" dt="2021-11-03T20:56:00.778" v="14" actId="14100"/>
          <ac:spMkLst>
            <pc:docMk/>
            <pc:sldMk cId="1587181917" sldId="530"/>
            <ac:spMk id="3" creationId="{AEECB0B0-9AB7-4A38-90B0-EA03D6F6FA42}"/>
          </ac:spMkLst>
        </pc:spChg>
      </pc:sldChg>
      <pc:sldChg chg="modSp mod">
        <pc:chgData name="Christine Freestone" userId="8e2e7b49388b5c82" providerId="LiveId" clId="{0A8D491E-12B3-46DF-A63F-EA58E47AB10A}" dt="2021-11-03T21:01:05.883" v="251" actId="20577"/>
        <pc:sldMkLst>
          <pc:docMk/>
          <pc:sldMk cId="2851855767" sldId="541"/>
        </pc:sldMkLst>
        <pc:spChg chg="mod">
          <ac:chgData name="Christine Freestone" userId="8e2e7b49388b5c82" providerId="LiveId" clId="{0A8D491E-12B3-46DF-A63F-EA58E47AB10A}" dt="2021-11-03T21:01:05.883" v="251" actId="20577"/>
          <ac:spMkLst>
            <pc:docMk/>
            <pc:sldMk cId="2851855767" sldId="541"/>
            <ac:spMk id="3" creationId="{942699C9-BE5E-4034-AD95-9ABFDAF4B4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93E26-BFF6-449B-8581-2790BCF6CC41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C5F9A-C007-413A-A7BC-C5C6B9D71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20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NSPCC</a:t>
            </a:r>
          </a:p>
          <a:p>
            <a:r>
              <a:rPr lang="en-GB" dirty="0"/>
              <a:t>BMJ</a:t>
            </a:r>
          </a:p>
          <a:p>
            <a:r>
              <a:rPr lang="en-GB" dirty="0"/>
              <a:t>SCIE-social care institute of excellence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63845B-7302-486B-BFAF-BA9C0C0352F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956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0CFA3E-7DFB-4E5B-A1E3-132EA2F2A35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395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children have  been offered the vaccination quite quickly = vaccine hesitancy in parents.</a:t>
            </a:r>
          </a:p>
          <a:p>
            <a:r>
              <a:rPr lang="en-GB" dirty="0"/>
              <a:t>School nurse role?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63845B-7302-486B-BFAF-BA9C0C0352F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0819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584CB-8AE0-4DAC-8D4A-95B4BC3C9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CE77B-B0EC-434C-940C-F29EC038A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D6D58-0CDA-4EB8-A512-66471C967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4589B-1CC3-4D27-92DA-563308448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F7A5C-A55C-4D66-85C6-07BF95B9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2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F555-54FD-46D4-AA97-1F074B4D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A2C1D9-5C53-4807-A523-5DD63A5DC3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BEA50-9FB5-4663-B19E-15D421187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9697F-CB7B-4CE7-88AA-4259DDD11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85516-A253-40D6-A4AC-9A1D02C24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882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B4DCFA-A5DD-4214-BF8B-7797FD5E3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D0C67-E1A8-4FCF-A9A8-BDFF657D5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74E18-8E1B-4B1B-B3EE-64C2C2BB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C2493-A9C2-409E-BCC4-C8AF678F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74E1B-9F7D-4992-9BD0-04B06A36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04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952" y="155464"/>
            <a:ext cx="6102096" cy="21214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4"/>
            <a:ext cx="10363200" cy="418755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0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3194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3777236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  <p:sp>
        <p:nvSpPr>
          <p:cNvPr id="12" name="TextBox 11"/>
          <p:cNvSpPr txBox="1"/>
          <p:nvPr userDrawn="1"/>
        </p:nvSpPr>
        <p:spPr>
          <a:xfrm rot="10800000" flipH="1" flipV="1">
            <a:off x="9784902" y="3082609"/>
            <a:ext cx="216775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8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”</a:t>
            </a:r>
            <a:endParaRPr lang="en-GB" sz="24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 rot="10800000" flipH="1" flipV="1">
            <a:off x="183834" y="936879"/>
            <a:ext cx="216775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8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“</a:t>
            </a:r>
            <a:endParaRPr lang="en-GB" sz="24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7435" y="1593541"/>
            <a:ext cx="10258328" cy="2736305"/>
          </a:xfrm>
          <a:solidFill>
            <a:srgbClr val="95BECA">
              <a:alpha val="30196"/>
            </a:srgbClr>
          </a:solidFill>
          <a:ln>
            <a:noFill/>
          </a:ln>
        </p:spPr>
        <p:txBody>
          <a:bodyPr anchor="ctr"/>
          <a:lstStyle>
            <a:lvl1pPr marL="0" indent="0">
              <a:buNone/>
              <a:defRPr>
                <a:solidFill>
                  <a:srgbClr val="498091"/>
                </a:solidFill>
                <a:latin typeface="My Underwood" pitchFamily="2" charset="0"/>
                <a:ea typeface="My Underwood" pitchFamily="2" charset="0"/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98351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3217035" y="-787930"/>
            <a:ext cx="19490165" cy="8537410"/>
            <a:chOff x="6012160" y="4437112"/>
            <a:chExt cx="4685058" cy="2736304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2" name="Rectangle 11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1371603"/>
            <a:ext cx="103632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3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4068766"/>
            <a:ext cx="103632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Oval 8"/>
          <p:cNvSpPr/>
          <p:nvPr/>
        </p:nvSpPr>
        <p:spPr>
          <a:xfrm>
            <a:off x="5728972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563601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1" name="Rectangle 10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6321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7602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6230112" y="2212851"/>
            <a:ext cx="5388864" cy="3913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4" name="Rectangle 13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1266735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60968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1358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3559E-6852-442D-93C4-DE8016615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B480F-63C1-4A5E-90D5-2C1658C89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78BC5-C28F-4CF2-86ED-59A561C2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F81C4-9823-410F-AFEE-16E781EF8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66F24-F7B2-4229-8C32-9E818520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1947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76118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58851" y="273053"/>
            <a:ext cx="6661151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876118" y="2438403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9526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6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6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6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68884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456432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187243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618519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2367094"/>
            <a:ext cx="510602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4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8105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952" y="155464"/>
            <a:ext cx="6102096" cy="21214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2"/>
            <a:ext cx="10363200" cy="418755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565812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494872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12" name="TextBox 11"/>
          <p:cNvSpPr txBox="1"/>
          <p:nvPr userDrawn="1"/>
        </p:nvSpPr>
        <p:spPr>
          <a:xfrm rot="10800000" flipH="1" flipV="1">
            <a:off x="9784901" y="242088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”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 rot="10800000" flipH="1" flipV="1">
            <a:off x="183833" y="275158"/>
            <a:ext cx="216775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400" dirty="0">
                <a:solidFill>
                  <a:schemeClr val="bg1">
                    <a:lumMod val="65000"/>
                  </a:schemeClr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“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7435" y="1593539"/>
            <a:ext cx="10258328" cy="2736305"/>
          </a:xfrm>
          <a:solidFill>
            <a:srgbClr val="95BECA">
              <a:alpha val="30196"/>
            </a:srgbClr>
          </a:solidFill>
          <a:ln>
            <a:noFill/>
          </a:ln>
        </p:spPr>
        <p:txBody>
          <a:bodyPr anchor="ctr"/>
          <a:lstStyle>
            <a:lvl1pPr marL="0" indent="0">
              <a:buNone/>
              <a:defRPr>
                <a:solidFill>
                  <a:srgbClr val="498091"/>
                </a:solidFill>
                <a:latin typeface="My Underwood" pitchFamily="2" charset="0"/>
                <a:ea typeface="My Underwood" pitchFamily="2" charset="0"/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149188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3217035" y="-787930"/>
            <a:ext cx="19490165" cy="8537410"/>
            <a:chOff x="6012160" y="4437112"/>
            <a:chExt cx="4685058" cy="2736304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2" name="Rectangle 11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4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516806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1" name="Rectangle 10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9792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557CD-13A8-4212-B767-F7A0C38C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38634-B786-4C75-957A-0288FD185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9FDA3-3874-406A-8057-7DF7E1D06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3C95A-3922-4974-8726-BC096CAD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87B31-D5CD-45F4-92F3-17C19353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2275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 hasCustomPrompt="1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927648" y="6021288"/>
            <a:ext cx="6246744" cy="2736304"/>
            <a:chOff x="6012160" y="4437112"/>
            <a:chExt cx="4685058" cy="2736304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4" name="Rectangle 13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5553023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8" name="Rectangle 7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29311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512874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309578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762024" y="4437112"/>
            <a:ext cx="6246744" cy="2736304"/>
            <a:chOff x="6012160" y="4437112"/>
            <a:chExt cx="4685058" cy="2736304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2160" y="4437112"/>
              <a:ext cx="4685058" cy="2736304"/>
            </a:xfrm>
            <a:prstGeom prst="rect">
              <a:avLst/>
            </a:prstGeom>
            <a:effectLst>
              <a:glow>
                <a:schemeClr val="accent1"/>
              </a:glow>
            </a:effectLst>
          </p:spPr>
        </p:pic>
        <p:sp>
          <p:nvSpPr>
            <p:cNvPr id="10" name="Rectangle 9"/>
            <p:cNvSpPr/>
            <p:nvPr userDrawn="1"/>
          </p:nvSpPr>
          <p:spPr>
            <a:xfrm>
              <a:off x="6012160" y="4437112"/>
              <a:ext cx="4685058" cy="2736304"/>
            </a:xfrm>
            <a:prstGeom prst="rect">
              <a:avLst/>
            </a:prstGeom>
            <a:solidFill>
              <a:srgbClr val="FFFFFF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00135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729100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336171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9FB2-BDB6-4D63-A16A-DC22A449F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2F437-D68B-4E71-AFB1-EB7768F90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1C1E3-08F6-487C-B8E0-8D908D72C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02476-141A-4640-BDDE-2DD0D528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504C-A085-415C-B262-79E1E3516F48}" type="datetimeFigureOut">
              <a:rPr lang="en-GB" smtClean="0"/>
              <a:t>03/11/2021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A819A-69DD-4FF5-B1C4-F148C9958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923BD-4F99-467C-ABA2-894329ADE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440B3-4718-4BF5-BB75-0CDFB9B7244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51340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1286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30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EC8A-83B5-47ED-8A2E-55FDC828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328D1-C903-4A9C-8FF0-05C2C79AD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0C68A2-166F-45F1-BE15-129A6277D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30865-4EF7-4F76-AC1C-23AF46656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C767E-42E5-47F6-A5A3-03BCE1C7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FC2D1-CAFA-434D-B578-A928647B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0957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4713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920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565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7390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7872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2251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5729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8398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6041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96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284F-0F7D-47A8-8206-18DF1D7D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56391-2DF7-42EC-BC91-FE710BFA9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4AC9D-85BA-4037-9CB9-555403CE9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B771B5-D610-4398-A14C-AA2D1D1FD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BECB5-6F08-470F-B809-8435576E35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2A864-2867-475A-AA70-D157CCCA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BF0E0F-936C-4A45-B68C-B5661060D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18C4A5-C048-40D5-A93B-8F4B2E60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99070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8234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330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945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5214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75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442B-2D45-4BCB-BFB8-07BD1A375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C495B-309F-403C-AD37-B856987BC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792CE-F95C-4816-8F56-54E62F27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27E2F-DA3D-4695-8D18-6F3ED8209523}" type="datetimeFigureOut">
              <a:rPr lang="en-GB" smtClean="0"/>
              <a:t>03/11/2021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078D6-47BE-4A13-A573-6A9F12FD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A5EF1-AF80-44CC-A057-DE5E4E68F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9554-9235-48EE-83C0-D1AFC09F6E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5754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BBFDB-BB36-4AD7-9727-871731F8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CD6B8-5C6C-4D77-99D0-1DFF5E245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37E0B2-37ED-4578-A389-030BE9E6A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D475EC-BFF7-45FF-B7C0-AD1CBBD1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27E2F-DA3D-4695-8D18-6F3ED8209523}" type="datetimeFigureOut">
              <a:rPr lang="en-GB" smtClean="0"/>
              <a:t>03/11/2021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EAF93-F25F-45C0-8854-A6C596B5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F7921-214C-417B-AE4A-70C2EDE2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9554-9235-48EE-83C0-D1AFC09F6E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47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4BBB8-EA6E-46AF-A132-57470ED8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2A0EC4-99B3-44C8-A8C6-A72466FD6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8C945-D37A-49B6-AF75-F7C1395E9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3C437-83BF-4B9C-A6A5-19FD172E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97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1EC738-9B23-4479-BD3E-2301FBBD0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1B1DD7-CC94-4DDC-9BDF-47CB1C4E5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52A4F-0095-437F-9D1E-7CF82E08C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12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0AAB0-2650-4EB1-B5D0-841389F78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154BC-5589-4149-87F9-0CA8137A1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CEF83-C796-46EF-8C9C-509B4C517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DA93C-5F08-4152-91D2-37CCD35DC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04D58-7852-4D1E-8E07-245C79F59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A0FC3-5541-4348-9081-E11BD1EE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77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2A195-D5B0-4E9E-810B-427E62F19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0DE45-3086-46EB-BF64-5F5D912E25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665E52-D427-4401-9682-5450569C2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05C812-A978-4BF4-BB02-68399865E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B6065-30C6-45FE-AB6F-0769C381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0E5A6-9020-4A05-A040-40155D71E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01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98E68D-AF01-4F68-98A4-E947839F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604AA-DCCF-4400-8FE3-1D47443D6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5D5D4-948B-46EC-8C65-ECD19FC293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381E1-A179-4211-A6D9-6A056049161B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312CF-F050-4AEC-A0A4-384C5E668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A609C-2266-477E-947D-6AB53D689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B2E36-1121-4A53-BA13-B9B57D957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31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7647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24747"/>
            <a:ext cx="109728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3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11/3/2021</a:t>
            </a:fld>
            <a:endParaRPr lang="en-US" sz="9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3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0" lang="en-US" sz="9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9" y="6356353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9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11277015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7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91866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ts val="4350"/>
        </a:lnSpc>
        <a:spcBef>
          <a:spcPct val="0"/>
        </a:spcBef>
        <a:buNone/>
        <a:defRPr sz="3000" kern="1200">
          <a:solidFill>
            <a:srgbClr val="04A034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8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5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16024"/>
            <a:ext cx="10972800" cy="7647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24745"/>
            <a:ext cx="109728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11/3/2021</a:t>
            </a:fld>
            <a:endParaRPr lang="en-US" sz="12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 dirty="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8496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rgbClr val="04A034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5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ocialcareinspection.blog.gov.uk/2021/05/25/in-care-during-covid-19-what-children-told-us-about-lockdown/" TargetMode="Externa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9630C-C846-4E9D-A6EB-1C0C08A139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RI Forum</a:t>
            </a:r>
            <a:br>
              <a:rPr lang="en-GB" sz="4000" dirty="0"/>
            </a:br>
            <a:r>
              <a:rPr lang="en-GB" sz="4000" dirty="0"/>
              <a:t>5</a:t>
            </a:r>
            <a:r>
              <a:rPr lang="en-GB" sz="4000" baseline="30000" dirty="0"/>
              <a:t>th</a:t>
            </a:r>
            <a:r>
              <a:rPr lang="en-GB" sz="4000" dirty="0"/>
              <a:t> November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033111-FF8C-4F81-9871-C00D6AF02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Living with Covid 19 and Coronavirus</a:t>
            </a:r>
          </a:p>
        </p:txBody>
      </p:sp>
    </p:spTree>
    <p:extLst>
      <p:ext uri="{BB962C8B-B14F-4D97-AF65-F5344CB8AC3E}">
        <p14:creationId xmlns:p14="http://schemas.microsoft.com/office/powerpoint/2010/main" val="3486056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7521A-0C51-42BF-942F-FCC222F15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8CD45-FBDF-48C6-B4F3-66EA8D0BD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474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GB" sz="2400" dirty="0">
                <a:latin typeface="Century Gothic" panose="020B0502020202020204" pitchFamily="34" charset="0"/>
              </a:rPr>
              <a:t>Look at safeguarding “in the round” in your service</a:t>
            </a:r>
          </a:p>
          <a:p>
            <a:pPr marL="514350" indent="-514350">
              <a:buAutoNum type="arabicPeriod"/>
            </a:pPr>
            <a:r>
              <a:rPr lang="en-GB" sz="2400" dirty="0">
                <a:latin typeface="Century Gothic" panose="020B0502020202020204" pitchFamily="34" charset="0"/>
              </a:rPr>
              <a:t>Do you need to do a point in time review to focus on where you are at present and what could be changed, amended , developed as you move forward?</a:t>
            </a:r>
          </a:p>
          <a:p>
            <a:pPr marL="514350" indent="-514350">
              <a:buAutoNum type="arabicPeriod"/>
            </a:pPr>
            <a:r>
              <a:rPr lang="en-GB" sz="2400" dirty="0">
                <a:latin typeface="Century Gothic" panose="020B0502020202020204" pitchFamily="34" charset="0"/>
              </a:rPr>
              <a:t>Do you hold a strategic and developmental view of safeguarding/Covid 19?</a:t>
            </a:r>
          </a:p>
          <a:p>
            <a:pPr marL="514350" indent="-514350">
              <a:buAutoNum type="arabicPeriod"/>
            </a:pPr>
            <a:r>
              <a:rPr lang="en-GB" sz="2400" dirty="0">
                <a:latin typeface="Century Gothic" panose="020B0502020202020204" pitchFamily="34" charset="0"/>
              </a:rPr>
              <a:t>Do you hear voices of young people in all aspects of their lives and their home?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4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F7099-B75A-40AB-9D7D-C3FA338E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Pandemic related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1116D-0BD5-4C89-81E6-8A4BB703B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80729"/>
            <a:ext cx="8229600" cy="4961478"/>
          </a:xfrm>
        </p:spPr>
        <p:txBody>
          <a:bodyPr>
            <a:normAutofit/>
          </a:bodyPr>
          <a:lstStyle/>
          <a:p>
            <a:r>
              <a:rPr lang="en-GB" dirty="0"/>
              <a:t>Vaccinations for children:</a:t>
            </a:r>
          </a:p>
          <a:p>
            <a:pPr>
              <a:buFontTx/>
              <a:buChar char="-"/>
            </a:pPr>
            <a:r>
              <a:rPr lang="en-GB" dirty="0"/>
              <a:t>12-15 years</a:t>
            </a:r>
          </a:p>
          <a:p>
            <a:pPr>
              <a:buFontTx/>
              <a:buChar char="-"/>
            </a:pPr>
            <a:r>
              <a:rPr lang="en-GB" dirty="0"/>
              <a:t>16-17 years</a:t>
            </a:r>
          </a:p>
          <a:p>
            <a:pPr>
              <a:buFontTx/>
              <a:buChar char="-"/>
            </a:pPr>
            <a:r>
              <a:rPr lang="en-GB" dirty="0"/>
              <a:t>No licensed vaccine in the UK for under 12’s at present</a:t>
            </a:r>
          </a:p>
          <a:p>
            <a:pPr>
              <a:buFontTx/>
              <a:buChar char="-"/>
            </a:pPr>
            <a:r>
              <a:rPr lang="en-GB" dirty="0"/>
              <a:t>Booster programme onwards</a:t>
            </a:r>
          </a:p>
          <a:p>
            <a:pPr>
              <a:buFontTx/>
              <a:buChar char="-"/>
            </a:pPr>
            <a:r>
              <a:rPr lang="en-GB" dirty="0"/>
              <a:t>New variants? </a:t>
            </a:r>
          </a:p>
          <a:p>
            <a:pPr>
              <a:buFontTx/>
              <a:buChar char="-"/>
            </a:pPr>
            <a:r>
              <a:rPr lang="en-GB" dirty="0"/>
              <a:t>Vaccine hesitancy – impact?</a:t>
            </a:r>
          </a:p>
          <a:p>
            <a:pPr>
              <a:buFontTx/>
              <a:buChar char="-"/>
            </a:pPr>
            <a:r>
              <a:rPr lang="en-GB" dirty="0"/>
              <a:t>Numbers rising again. </a:t>
            </a:r>
          </a:p>
          <a:p>
            <a:pPr>
              <a:buFontTx/>
              <a:buChar char="-"/>
            </a:pPr>
            <a:r>
              <a:rPr lang="en-GB" dirty="0"/>
              <a:t>Impact during the winter?</a:t>
            </a:r>
          </a:p>
          <a:p>
            <a:pPr>
              <a:buFontTx/>
              <a:buChar char="-"/>
            </a:pPr>
            <a:r>
              <a:rPr lang="en-GB" dirty="0"/>
              <a:t>Impact for the services to take into account?</a:t>
            </a:r>
          </a:p>
        </p:txBody>
      </p:sp>
    </p:spTree>
    <p:extLst>
      <p:ext uri="{BB962C8B-B14F-4D97-AF65-F5344CB8AC3E}">
        <p14:creationId xmlns:p14="http://schemas.microsoft.com/office/powerpoint/2010/main" val="164308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14779-1B19-46FA-B73C-50C85C42C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88" y="116633"/>
            <a:ext cx="9507182" cy="576064"/>
          </a:xfrm>
        </p:spPr>
        <p:txBody>
          <a:bodyPr/>
          <a:lstStyle/>
          <a:p>
            <a:r>
              <a:rPr lang="en-GB" sz="3200" dirty="0"/>
              <a:t>P</a:t>
            </a:r>
            <a:r>
              <a:rPr lang="en-GB" sz="3200" cap="none" dirty="0"/>
              <a:t>andemic </a:t>
            </a:r>
            <a:r>
              <a:rPr lang="en-GB" sz="3200" dirty="0"/>
              <a:t>related</a:t>
            </a:r>
            <a:r>
              <a:rPr lang="en-GB" cap="none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CB0B0-9AB7-4A38-90B0-EA03D6F6F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022" y="908721"/>
            <a:ext cx="9587650" cy="4841128"/>
          </a:xfrm>
        </p:spPr>
        <p:txBody>
          <a:bodyPr>
            <a:normAutofit/>
          </a:bodyPr>
          <a:lstStyle/>
          <a:p>
            <a:r>
              <a:rPr lang="en-GB" sz="2400" dirty="0"/>
              <a:t>ongoing related to the pandemic:</a:t>
            </a:r>
          </a:p>
          <a:p>
            <a:pPr marL="0" indent="0">
              <a:buNone/>
            </a:pPr>
            <a:r>
              <a:rPr lang="en-GB" sz="2400" dirty="0"/>
              <a:t>- staff welfare / use of supervision to make deal with / explore staff  own issues and concerns</a:t>
            </a:r>
          </a:p>
          <a:p>
            <a:pPr>
              <a:buFontTx/>
              <a:buChar char="-"/>
            </a:pPr>
            <a:r>
              <a:rPr lang="en-GB" sz="2400" dirty="0"/>
              <a:t>children / young people and their feelings about ongoing issues</a:t>
            </a:r>
          </a:p>
          <a:p>
            <a:pPr>
              <a:buFontTx/>
              <a:buChar char="-"/>
            </a:pPr>
            <a:r>
              <a:rPr lang="en-GB" sz="2400" dirty="0"/>
              <a:t>children / young people and the feelings and reflections on the last 16 months</a:t>
            </a:r>
          </a:p>
          <a:p>
            <a:pPr>
              <a:buFontTx/>
              <a:buChar char="-"/>
            </a:pPr>
            <a:r>
              <a:rPr lang="en-GB" sz="2400" dirty="0">
                <a:hlinkClick r:id="rId2"/>
              </a:rPr>
              <a:t>https://socialcareinspection.blog.gov.uk/2021/05/25/in-care-during-covid-19-what-children-told-us-about-lockdown/</a:t>
            </a: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7181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538EE-B177-4820-B19C-4D5AB77BC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97" y="476672"/>
            <a:ext cx="3425797" cy="815476"/>
          </a:xfrm>
        </p:spPr>
        <p:txBody>
          <a:bodyPr>
            <a:normAutofit fontScale="90000"/>
          </a:bodyPr>
          <a:lstStyle/>
          <a:p>
            <a:r>
              <a:rPr lang="en-GB" sz="2700" cap="none" dirty="0">
                <a:latin typeface="Century Gothic" panose="020B0502020202020204" pitchFamily="34" charset="0"/>
              </a:rPr>
              <a:t>Becoming evident as safeguarding issues</a:t>
            </a:r>
            <a:r>
              <a:rPr lang="en-GB" sz="2700" cap="none" dirty="0"/>
              <a:t>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F7105-E6DE-45D3-BA95-2FE899DCDB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292148"/>
            <a:ext cx="5566867" cy="5565852"/>
          </a:xfrm>
        </p:spPr>
        <p:txBody>
          <a:bodyPr>
            <a:noAutofit/>
          </a:bodyPr>
          <a:lstStyle/>
          <a:p>
            <a:r>
              <a:rPr lang="en-GB" sz="2400" cap="none" dirty="0">
                <a:latin typeface="Century Gothic" panose="020B0502020202020204" pitchFamily="34" charset="0"/>
              </a:rPr>
              <a:t>poverty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accommodation ( linked to above)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free school meal indicator- going up-c.7% in some local authority areas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domestic abuse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disruption of support networks( relatives shielding , death from covid-19 ) 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increase in parental substance misuse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neglect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F157F4-A5EB-4B7E-9905-133D8F5F9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3149" y="332656"/>
            <a:ext cx="5890167" cy="6324175"/>
          </a:xfrm>
        </p:spPr>
        <p:txBody>
          <a:bodyPr>
            <a:normAutofit fontScale="70000" lnSpcReduction="20000"/>
          </a:bodyPr>
          <a:lstStyle/>
          <a:p>
            <a:r>
              <a:rPr lang="en-GB" sz="2800" cap="none" dirty="0">
                <a:latin typeface="Century Gothic" panose="020B0502020202020204" pitchFamily="34" charset="0"/>
              </a:rPr>
              <a:t>increase in the number of children/young people  with additional needs. </a:t>
            </a:r>
            <a:r>
              <a:rPr lang="en-GB" sz="2800" cap="none" dirty="0" err="1">
                <a:latin typeface="Century Gothic" panose="020B0502020202020204" pitchFamily="34" charset="0"/>
              </a:rPr>
              <a:t>EHCP</a:t>
            </a:r>
            <a:r>
              <a:rPr lang="en-GB" sz="2800" cap="none" dirty="0">
                <a:latin typeface="Century Gothic" panose="020B0502020202020204" pitchFamily="34" charset="0"/>
              </a:rPr>
              <a:t> requests increased </a:t>
            </a:r>
          </a:p>
          <a:p>
            <a:r>
              <a:rPr lang="en-GB" sz="2800" cap="none" dirty="0">
                <a:latin typeface="Century Gothic" panose="020B0502020202020204" pitchFamily="34" charset="0"/>
              </a:rPr>
              <a:t>impact on young carers- have they become a young carer because of covid-19 / long covid-19 for a parent or carer? Up by 3%</a:t>
            </a:r>
          </a:p>
          <a:p>
            <a:r>
              <a:rPr lang="en-GB" sz="2800" cap="none" dirty="0">
                <a:latin typeface="Century Gothic" panose="020B0502020202020204" pitchFamily="34" charset="0"/>
              </a:rPr>
              <a:t>impact of social isolation</a:t>
            </a:r>
          </a:p>
          <a:p>
            <a:r>
              <a:rPr lang="en-GB" sz="2800" cap="none" dirty="0">
                <a:latin typeface="Century Gothic" panose="020B0502020202020204" pitchFamily="34" charset="0"/>
              </a:rPr>
              <a:t>regression</a:t>
            </a:r>
          </a:p>
          <a:p>
            <a:r>
              <a:rPr lang="en-GB" sz="2800" cap="none" dirty="0">
                <a:latin typeface="Century Gothic" panose="020B0502020202020204" pitchFamily="34" charset="0"/>
              </a:rPr>
              <a:t>mental health issues- emotional / social resilience, self harm , behaviour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400" cap="none" dirty="0">
                <a:latin typeface="Century Gothic" panose="020B0502020202020204" pitchFamily="34" charset="0"/>
              </a:rPr>
              <a:t>thoughts- young people coming into residential services may have experienced a worsening of trauma issues in this period. How will you capture that information? </a:t>
            </a:r>
          </a:p>
        </p:txBody>
      </p:sp>
    </p:spTree>
    <p:extLst>
      <p:ext uri="{BB962C8B-B14F-4D97-AF65-F5344CB8AC3E}">
        <p14:creationId xmlns:p14="http://schemas.microsoft.com/office/powerpoint/2010/main" val="121448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9EC88-0B82-4C60-ACCD-86D79890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16" y="332657"/>
            <a:ext cx="3380215" cy="720080"/>
          </a:xfrm>
        </p:spPr>
        <p:txBody>
          <a:bodyPr>
            <a:normAutofit/>
          </a:bodyPr>
          <a:lstStyle/>
          <a:p>
            <a:r>
              <a:rPr lang="en-GB" sz="2700" cap="none" dirty="0">
                <a:latin typeface="Century Gothic" panose="020B0502020202020204" pitchFamily="34" charset="0"/>
              </a:rPr>
              <a:t>Issues to address:</a:t>
            </a:r>
            <a:endParaRPr lang="en-GB" sz="2700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168B2-3BDD-408C-A4B5-207FD8E10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5327" y="1576219"/>
            <a:ext cx="5793523" cy="5165149"/>
          </a:xfrm>
        </p:spPr>
        <p:txBody>
          <a:bodyPr>
            <a:noAutofit/>
          </a:bodyPr>
          <a:lstStyle/>
          <a:p>
            <a:r>
              <a:rPr lang="en-GB" sz="2400" cap="none" dirty="0">
                <a:latin typeface="Century Gothic" panose="020B0502020202020204" pitchFamily="34" charset="0"/>
              </a:rPr>
              <a:t>challenge in getting all our linked agency systems up and running- ongoing and impacted by staff leaving , ongoing Covid cases and isolation requirements  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increased levels of vulnerability in relation to CE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impact of increased social media exposure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potential increase in looked after children- already happening 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impact on the BAME community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FE3EA1-07E5-4D90-902E-98AE01AD7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8850" y="963188"/>
            <a:ext cx="5684334" cy="5293577"/>
          </a:xfrm>
        </p:spPr>
        <p:txBody>
          <a:bodyPr>
            <a:normAutofit/>
          </a:bodyPr>
          <a:lstStyle/>
          <a:p>
            <a:r>
              <a:rPr lang="en-GB" sz="2400" cap="none" dirty="0">
                <a:latin typeface="Century Gothic" panose="020B0502020202020204" pitchFamily="34" charset="0"/>
              </a:rPr>
              <a:t>need for increased resources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need for strategic planning 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build in responses as a part of progress monitoring 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impact on youth employment</a:t>
            </a:r>
          </a:p>
          <a:p>
            <a:r>
              <a:rPr lang="en-GB" sz="2400" cap="none" dirty="0">
                <a:latin typeface="Century Gothic" panose="020B0502020202020204" pitchFamily="34" charset="0"/>
              </a:rPr>
              <a:t>impact on FE / HE settings</a:t>
            </a:r>
          </a:p>
          <a:p>
            <a:pPr marL="0" indent="0">
              <a:buNone/>
            </a:pPr>
            <a:endParaRPr lang="en-GB" sz="2400" cap="none" dirty="0"/>
          </a:p>
        </p:txBody>
      </p:sp>
    </p:spTree>
    <p:extLst>
      <p:ext uri="{BB962C8B-B14F-4D97-AF65-F5344CB8AC3E}">
        <p14:creationId xmlns:p14="http://schemas.microsoft.com/office/powerpoint/2010/main" val="151579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3F12B-D5D0-4AA7-AEC8-2ACB3D025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023" y="200722"/>
            <a:ext cx="7025402" cy="691376"/>
          </a:xfrm>
        </p:spPr>
        <p:txBody>
          <a:bodyPr>
            <a:normAutofit/>
          </a:bodyPr>
          <a:lstStyle/>
          <a:p>
            <a:r>
              <a:rPr lang="en-GB" sz="2100" dirty="0">
                <a:latin typeface="Century Gothic" panose="020B0502020202020204" pitchFamily="34" charset="0"/>
              </a:rPr>
              <a:t>Vaccination- issues</a:t>
            </a:r>
            <a:r>
              <a:rPr lang="en-GB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699C9-BE5E-4034-AD95-9ABFDAF4B4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724829"/>
            <a:ext cx="12032165" cy="6133171"/>
          </a:xfrm>
        </p:spPr>
        <p:txBody>
          <a:bodyPr anchor="t">
            <a:noAutofit/>
          </a:bodyPr>
          <a:lstStyle/>
          <a:p>
            <a:r>
              <a:rPr lang="en-GB" cap="none" dirty="0">
                <a:latin typeface="Century Gothic" panose="020B0502020202020204" pitchFamily="34" charset="0"/>
              </a:rPr>
              <a:t>areas for senior leaders to consider in relation to vaccines: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you may have to manage a part vaccinated community / non-vaccinated community… how? what issues could arise ? Is this likely to be ongoing?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how will you know who has been vaccinated and who has not? do you need to know?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how will you be sure that the person  has received both vaccines? do you need to know ?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families / carers who refuse the vaccination?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longer term view re. an ongoing booster programme 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practicalities like time off work to have the injections?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ongoing – face , space and hands?</a:t>
            </a:r>
          </a:p>
          <a:p>
            <a:pPr>
              <a:buFontTx/>
              <a:buChar char="-"/>
            </a:pPr>
            <a:r>
              <a:rPr lang="en-GB" cap="none" dirty="0">
                <a:latin typeface="Century Gothic" panose="020B0502020202020204" pitchFamily="34" charset="0"/>
              </a:rPr>
              <a:t>? mandatory vaccination</a:t>
            </a:r>
          </a:p>
          <a:p>
            <a:pPr>
              <a:buFontTx/>
              <a:buChar char="-"/>
            </a:pPr>
            <a:endParaRPr lang="en-GB" sz="1800" cap="none" dirty="0"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r>
              <a:rPr lang="en-GB" sz="1800" cap="none" dirty="0">
                <a:latin typeface="Century Gothic" panose="020B0502020202020204" pitchFamily="34" charset="0"/>
              </a:rPr>
              <a:t>any other thoughts?</a:t>
            </a:r>
          </a:p>
        </p:txBody>
      </p:sp>
    </p:spTree>
    <p:extLst>
      <p:ext uri="{BB962C8B-B14F-4D97-AF65-F5344CB8AC3E}">
        <p14:creationId xmlns:p14="http://schemas.microsoft.com/office/powerpoint/2010/main" val="2851855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94838-EBC4-41A7-B3F9-EAE477B6F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89210"/>
            <a:ext cx="5754696" cy="1048214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chemeClr val="tx2"/>
                </a:solidFill>
              </a:rPr>
              <a:t>What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8DE69-5DFC-496C-8AB5-0B0AD974F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12" y="1056673"/>
            <a:ext cx="11931805" cy="5500243"/>
          </a:xfrm>
        </p:spPr>
        <p:txBody>
          <a:bodyPr anchor="t">
            <a:normAutofit/>
          </a:bodyPr>
          <a:lstStyle/>
          <a:p>
            <a:r>
              <a:rPr lang="en-GB" sz="2400" cap="none" dirty="0">
                <a:solidFill>
                  <a:schemeClr val="tx2"/>
                </a:solidFill>
                <a:latin typeface="Century Gothic" panose="020B0502020202020204" pitchFamily="34" charset="0"/>
              </a:rPr>
              <a:t>a lot to think about? need to plan as a new line of strategic safeguarding</a:t>
            </a:r>
          </a:p>
          <a:p>
            <a:r>
              <a:rPr lang="en-GB" sz="2400" cap="none" dirty="0">
                <a:solidFill>
                  <a:schemeClr val="tx2"/>
                </a:solidFill>
                <a:latin typeface="Century Gothic" panose="020B0502020202020204" pitchFamily="34" charset="0"/>
              </a:rPr>
              <a:t>are you confident in the short term , medium term of your plans?</a:t>
            </a:r>
          </a:p>
          <a:p>
            <a:r>
              <a:rPr lang="en-GB" sz="2400" cap="none" dirty="0">
                <a:solidFill>
                  <a:schemeClr val="tx2"/>
                </a:solidFill>
                <a:latin typeface="Century Gothic" panose="020B0502020202020204" pitchFamily="34" charset="0"/>
              </a:rPr>
              <a:t>do you have clear views at the moment of the impact(s) / interventions/ potential issues  for vulnerable young people at home , in school , with mentors, online learning, emotional health, in broader society?</a:t>
            </a:r>
          </a:p>
          <a:p>
            <a:r>
              <a:rPr lang="en-GB" sz="2400" cap="none" dirty="0">
                <a:solidFill>
                  <a:schemeClr val="tx2"/>
                </a:solidFill>
                <a:latin typeface="Century Gothic" panose="020B0502020202020204" pitchFamily="34" charset="0"/>
              </a:rPr>
              <a:t>do you have clear links and input to senior leadership processes in relation to covid-19  and the longer term strategic planning which will be necessary for the service ?</a:t>
            </a:r>
          </a:p>
          <a:p>
            <a:r>
              <a:rPr lang="en-GB" sz="2400" cap="none" dirty="0">
                <a:solidFill>
                  <a:schemeClr val="tx2"/>
                </a:solidFill>
                <a:latin typeface="Century Gothic" panose="020B0502020202020204" pitchFamily="34" charset="0"/>
              </a:rPr>
              <a:t>is your organisation supportive and informed? </a:t>
            </a:r>
          </a:p>
          <a:p>
            <a:r>
              <a:rPr lang="en-GB" sz="2400" cap="none" dirty="0">
                <a:solidFill>
                  <a:schemeClr val="tx2"/>
                </a:solidFill>
                <a:latin typeface="Century Gothic" panose="020B0502020202020204" pitchFamily="34" charset="0"/>
              </a:rPr>
              <a:t>current situation with rising case numbers</a:t>
            </a:r>
          </a:p>
        </p:txBody>
      </p:sp>
    </p:spTree>
    <p:extLst>
      <p:ext uri="{BB962C8B-B14F-4D97-AF65-F5344CB8AC3E}">
        <p14:creationId xmlns:p14="http://schemas.microsoft.com/office/powerpoint/2010/main" val="96515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AF620-37BD-4A29-92C6-67B8D0EB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577"/>
          </a:xfrm>
        </p:spPr>
        <p:txBody>
          <a:bodyPr>
            <a:normAutofit/>
          </a:bodyPr>
          <a:lstStyle/>
          <a:p>
            <a:r>
              <a:rPr lang="en-GB" sz="3200" dirty="0"/>
              <a:t>Vaccine hesitancy….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A85CD-B7C0-4977-BD15-4E55E033D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92820"/>
            <a:ext cx="5181600" cy="5765180"/>
          </a:xfrm>
        </p:spPr>
        <p:txBody>
          <a:bodyPr>
            <a:normAutofit fontScale="92500"/>
          </a:bodyPr>
          <a:lstStyle/>
          <a:p>
            <a:r>
              <a:rPr lang="en-GB" sz="2400" dirty="0">
                <a:latin typeface="Century Gothic" panose="020B0502020202020204" pitchFamily="34" charset="0"/>
              </a:rPr>
              <a:t>INDIVIDUAL AND SOCIAL GROUP INFLUENCES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Immunisation is a social norm VS immunisation is not needed/harmful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Beliefs , attitudes and motivation about health prevention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Knowledge and awareness of why/where/what/when vaccines are needed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Personal experience with and trust in health system and provider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Risks/benefits- as perceived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Experience with past vaccination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FEA4A-3829-4F19-B7BC-0AA25293B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36702"/>
            <a:ext cx="5181600" cy="5240261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CONTEXTUAL INFLUENCES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family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socio-economic group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peer group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influential leaders and individuals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politics/policies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religion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culture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gender</a:t>
            </a:r>
          </a:p>
          <a:p>
            <a:pPr>
              <a:buFontTx/>
              <a:buChar char="-"/>
            </a:pPr>
            <a:r>
              <a:rPr lang="en-GB" sz="2400" dirty="0">
                <a:latin typeface="Century Gothic" panose="020B0502020202020204" pitchFamily="34" charset="0"/>
              </a:rPr>
              <a:t>social media.</a:t>
            </a:r>
          </a:p>
          <a:p>
            <a:pPr>
              <a:buFontTx/>
              <a:buChar char="-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60182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8503-7317-4F1A-A06D-070CC4F31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5821"/>
          </a:xfrm>
        </p:spPr>
        <p:txBody>
          <a:bodyPr>
            <a:noAutofit/>
          </a:bodyPr>
          <a:lstStyle/>
          <a:p>
            <a:r>
              <a:rPr lang="en-GB" sz="3200" dirty="0"/>
              <a:t>Vaccine hesitancy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2EC36-BBDD-4EBC-B30B-EDB4DE900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8576"/>
            <a:ext cx="5181600" cy="5028387"/>
          </a:xfrm>
        </p:spPr>
        <p:txBody>
          <a:bodyPr>
            <a:normAutofit fontScale="92500"/>
          </a:bodyPr>
          <a:lstStyle/>
          <a:p>
            <a:r>
              <a:rPr lang="en-GB" dirty="0"/>
              <a:t>VACCINE AND VACCINATION SPECIFIC ISSUES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Risk / benefit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Access to vaccination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Mode of administration/ delivery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Introduction of a new vaccine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Reliability of vaccine supply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Role of healthcare professionals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Any incentive to be vaccinated</a:t>
            </a:r>
          </a:p>
          <a:p>
            <a:pPr>
              <a:buFontTx/>
              <a:buChar char="-"/>
            </a:pPr>
            <a:r>
              <a:rPr lang="en-GB" sz="2600" dirty="0">
                <a:latin typeface="Century Gothic" panose="020B0502020202020204" pitchFamily="34" charset="0"/>
              </a:rPr>
              <a:t>Information and follow up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DC344-E881-4DE6-B3B3-84B3A008B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1162902"/>
          </a:xfrm>
        </p:spPr>
        <p:txBody>
          <a:bodyPr>
            <a:normAutofit fontScale="92500"/>
          </a:bodyPr>
          <a:lstStyle/>
          <a:p>
            <a:r>
              <a:rPr lang="en-GB" dirty="0"/>
              <a:t>Any others you can think of?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25840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alogue2014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ialogue2014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812</Words>
  <Application>Microsoft Office PowerPoint</Application>
  <PresentationFormat>Widescreen</PresentationFormat>
  <Paragraphs>107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Arial</vt:lpstr>
      <vt:lpstr>Baskerville Old Face</vt:lpstr>
      <vt:lpstr>Calibri</vt:lpstr>
      <vt:lpstr>Calibri Light</vt:lpstr>
      <vt:lpstr>Century Gothic</vt:lpstr>
      <vt:lpstr>Courier New</vt:lpstr>
      <vt:lpstr>Ebrima</vt:lpstr>
      <vt:lpstr>My Underwood</vt:lpstr>
      <vt:lpstr>Palatino Linotype</vt:lpstr>
      <vt:lpstr>Tw Cen MT</vt:lpstr>
      <vt:lpstr>Office Theme</vt:lpstr>
      <vt:lpstr>1_Dialogue2014</vt:lpstr>
      <vt:lpstr>Dialogue2014</vt:lpstr>
      <vt:lpstr>Droplet</vt:lpstr>
      <vt:lpstr>RI Forum 5th November 2021</vt:lpstr>
      <vt:lpstr>Pandemic related</vt:lpstr>
      <vt:lpstr>Pandemic related:</vt:lpstr>
      <vt:lpstr>Becoming evident as safeguarding issues:-</vt:lpstr>
      <vt:lpstr>Issues to address:</vt:lpstr>
      <vt:lpstr>Vaccination- issues:</vt:lpstr>
      <vt:lpstr>What next?</vt:lpstr>
      <vt:lpstr>Vaccine hesitancy….</vt:lpstr>
      <vt:lpstr>Vaccine hesitancy</vt:lpstr>
      <vt:lpstr>What next?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 Forum 5th November 2021</dc:title>
  <dc:creator>Christine Freestone</dc:creator>
  <cp:lastModifiedBy>Christine Freestone</cp:lastModifiedBy>
  <cp:revision>1</cp:revision>
  <dcterms:created xsi:type="dcterms:W3CDTF">2021-11-03T20:43:53Z</dcterms:created>
  <dcterms:modified xsi:type="dcterms:W3CDTF">2021-11-03T21:01:26Z</dcterms:modified>
</cp:coreProperties>
</file>