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8" r:id="rId2"/>
    <p:sldId id="259" r:id="rId3"/>
    <p:sldId id="260" r:id="rId4"/>
    <p:sldId id="261" r:id="rId5"/>
    <p:sldId id="397" r:id="rId6"/>
    <p:sldId id="385" r:id="rId7"/>
    <p:sldId id="390" r:id="rId8"/>
    <p:sldId id="394" r:id="rId9"/>
    <p:sldId id="411" r:id="rId10"/>
    <p:sldId id="395" r:id="rId11"/>
    <p:sldId id="396" r:id="rId12"/>
    <p:sldId id="398" r:id="rId13"/>
    <p:sldId id="399" r:id="rId14"/>
    <p:sldId id="400" r:id="rId15"/>
    <p:sldId id="401" r:id="rId16"/>
    <p:sldId id="402" r:id="rId17"/>
    <p:sldId id="403" r:id="rId18"/>
    <p:sldId id="404" r:id="rId19"/>
    <p:sldId id="406" r:id="rId20"/>
    <p:sldId id="405" r:id="rId21"/>
    <p:sldId id="407" r:id="rId22"/>
    <p:sldId id="408" r:id="rId23"/>
    <p:sldId id="409" r:id="rId24"/>
    <p:sldId id="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75" d="100"/>
          <a:sy n="75" d="100"/>
        </p:scale>
        <p:origin x="2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Freestone" userId="8e2e7b49388b5c82" providerId="LiveId" clId="{47E157CB-F678-49E0-9052-3787E4B2876B}"/>
    <pc:docChg chg="custSel addSld delSld modSld">
      <pc:chgData name="Christine Freestone" userId="8e2e7b49388b5c82" providerId="LiveId" clId="{47E157CB-F678-49E0-9052-3787E4B2876B}" dt="2021-11-12T12:54:05.265" v="462" actId="20577"/>
      <pc:docMkLst>
        <pc:docMk/>
      </pc:docMkLst>
      <pc:sldChg chg="modSp mod">
        <pc:chgData name="Christine Freestone" userId="8e2e7b49388b5c82" providerId="LiveId" clId="{47E157CB-F678-49E0-9052-3787E4B2876B}" dt="2021-11-12T12:25:54.635" v="33" actId="20577"/>
        <pc:sldMkLst>
          <pc:docMk/>
          <pc:sldMk cId="3455377265" sldId="408"/>
        </pc:sldMkLst>
        <pc:spChg chg="mod">
          <ac:chgData name="Christine Freestone" userId="8e2e7b49388b5c82" providerId="LiveId" clId="{47E157CB-F678-49E0-9052-3787E4B2876B}" dt="2021-11-12T12:25:54.635" v="33" actId="20577"/>
          <ac:spMkLst>
            <pc:docMk/>
            <pc:sldMk cId="3455377265" sldId="408"/>
            <ac:spMk id="3" creationId="{AF28D3A7-93C9-4FB3-8E9C-1F69982BEF98}"/>
          </ac:spMkLst>
        </pc:spChg>
      </pc:sldChg>
      <pc:sldChg chg="modSp new mod">
        <pc:chgData name="Christine Freestone" userId="8e2e7b49388b5c82" providerId="LiveId" clId="{47E157CB-F678-49E0-9052-3787E4B2876B}" dt="2021-11-12T12:26:55.886" v="153" actId="20577"/>
        <pc:sldMkLst>
          <pc:docMk/>
          <pc:sldMk cId="32643658" sldId="410"/>
        </pc:sldMkLst>
        <pc:spChg chg="mod">
          <ac:chgData name="Christine Freestone" userId="8e2e7b49388b5c82" providerId="LiveId" clId="{47E157CB-F678-49E0-9052-3787E4B2876B}" dt="2021-11-12T12:26:25.825" v="83" actId="20577"/>
          <ac:spMkLst>
            <pc:docMk/>
            <pc:sldMk cId="32643658" sldId="410"/>
            <ac:spMk id="2" creationId="{C43EEF12-DCCD-4168-B18E-4C1CAFC1C53B}"/>
          </ac:spMkLst>
        </pc:spChg>
        <pc:spChg chg="mod">
          <ac:chgData name="Christine Freestone" userId="8e2e7b49388b5c82" providerId="LiveId" clId="{47E157CB-F678-49E0-9052-3787E4B2876B}" dt="2021-11-12T12:26:55.886" v="153" actId="20577"/>
          <ac:spMkLst>
            <pc:docMk/>
            <pc:sldMk cId="32643658" sldId="410"/>
            <ac:spMk id="3" creationId="{27B97EA9-5336-42CF-A1AC-E8E8009591D2}"/>
          </ac:spMkLst>
        </pc:spChg>
      </pc:sldChg>
      <pc:sldChg chg="del">
        <pc:chgData name="Christine Freestone" userId="8e2e7b49388b5c82" providerId="LiveId" clId="{47E157CB-F678-49E0-9052-3787E4B2876B}" dt="2021-11-12T12:25:44.502" v="29" actId="47"/>
        <pc:sldMkLst>
          <pc:docMk/>
          <pc:sldMk cId="770255108" sldId="410"/>
        </pc:sldMkLst>
      </pc:sldChg>
      <pc:sldChg chg="modSp new mod">
        <pc:chgData name="Christine Freestone" userId="8e2e7b49388b5c82" providerId="LiveId" clId="{47E157CB-F678-49E0-9052-3787E4B2876B}" dt="2021-11-12T12:54:05.265" v="462" actId="20577"/>
        <pc:sldMkLst>
          <pc:docMk/>
          <pc:sldMk cId="3225163779" sldId="411"/>
        </pc:sldMkLst>
        <pc:spChg chg="mod">
          <ac:chgData name="Christine Freestone" userId="8e2e7b49388b5c82" providerId="LiveId" clId="{47E157CB-F678-49E0-9052-3787E4B2876B}" dt="2021-11-12T12:54:01.564" v="461" actId="20577"/>
          <ac:spMkLst>
            <pc:docMk/>
            <pc:sldMk cId="3225163779" sldId="411"/>
            <ac:spMk id="2" creationId="{1152D378-FB1B-4997-B9BD-1B3ED72ABB93}"/>
          </ac:spMkLst>
        </pc:spChg>
        <pc:spChg chg="mod">
          <ac:chgData name="Christine Freestone" userId="8e2e7b49388b5c82" providerId="LiveId" clId="{47E157CB-F678-49E0-9052-3787E4B2876B}" dt="2021-11-12T12:54:05.265" v="462" actId="20577"/>
          <ac:spMkLst>
            <pc:docMk/>
            <pc:sldMk cId="3225163779" sldId="411"/>
            <ac:spMk id="3" creationId="{11FAE871-A10F-4D32-BD96-018C8093036B}"/>
          </ac:spMkLst>
        </pc:spChg>
        <pc:spChg chg="mod">
          <ac:chgData name="Christine Freestone" userId="8e2e7b49388b5c82" providerId="LiveId" clId="{47E157CB-F678-49E0-9052-3787E4B2876B}" dt="2021-11-12T12:53:34.302" v="392" actId="20577"/>
          <ac:spMkLst>
            <pc:docMk/>
            <pc:sldMk cId="3225163779" sldId="411"/>
            <ac:spMk id="4" creationId="{B7C8346D-5785-464B-B1AC-6B867DA846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0C393-7FBD-400C-9235-BDF194B49D1C}" type="datetimeFigureOut">
              <a:rPr lang="en-GB" smtClean="0"/>
              <a:t>12/11/2021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FA2D9-99B1-4CF1-B9A0-4D3F1F7BBEA9}" type="slidenum">
              <a:rPr lang="en-GB" smtClean="0"/>
              <a:t>‹#›</a:t>
            </a:fld>
            <a:endParaRPr lang="en-GB" dirty="0"/>
          </a:p>
        </p:txBody>
      </p:sp>
    </p:spTree>
    <p:extLst>
      <p:ext uri="{BB962C8B-B14F-4D97-AF65-F5344CB8AC3E}">
        <p14:creationId xmlns:p14="http://schemas.microsoft.com/office/powerpoint/2010/main" val="237488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could trigger the formation of this loop in our young people?</a:t>
            </a:r>
          </a:p>
          <a:p>
            <a:endParaRPr lang="en-GB" dirty="0"/>
          </a:p>
          <a:p>
            <a:r>
              <a:rPr lang="en-GB" dirty="0"/>
              <a:t>What would you consider good / bad habits to be ?</a:t>
            </a:r>
          </a:p>
          <a:p>
            <a:endParaRPr lang="en-GB" dirty="0"/>
          </a:p>
          <a:p>
            <a:r>
              <a:rPr lang="en-GB" dirty="0"/>
              <a:t>How will this vary with individuals and why may they not be able to see or understand the difference?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7265D-5285-4EFE-92AF-1B3F5146E24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77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E1E23"/>
                </a:solidFill>
                <a:effectLst/>
                <a:latin typeface="Source Sans Pro" panose="020B0503030403020204" pitchFamily="34" charset="0"/>
              </a:rPr>
              <a:t>Addiction is marked by the repeated, compulsive seeking or use of a substance despite its harmful effects and unwanted consequences. Addiction is mental or emotional dependence on a substance. Nicotine is the known addictive substance in tobacco. Regular use of tobacco products leads to addiction in many users. Nicotine is a drug that occurs naturally in tobacco and it’s thought to be as addictive as heroin or cocaine.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7265D-5285-4EFE-92AF-1B3F5146E24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35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to discuss ideas starting from the young person WANTING to stop- key factor</a:t>
            </a:r>
          </a:p>
        </p:txBody>
      </p:sp>
      <p:sp>
        <p:nvSpPr>
          <p:cNvPr id="4" name="Slide Number Placeholder 3"/>
          <p:cNvSpPr>
            <a:spLocks noGrp="1"/>
          </p:cNvSpPr>
          <p:nvPr>
            <p:ph type="sldNum" sz="quarter" idx="5"/>
          </p:nvPr>
        </p:nvSpPr>
        <p:spPr/>
        <p:txBody>
          <a:bodyPr/>
          <a:lstStyle/>
          <a:p>
            <a:fld id="{49FFA2D9-99B1-4CF1-B9A0-4D3F1F7BBEA9}" type="slidenum">
              <a:rPr lang="en-GB" smtClean="0"/>
              <a:t>10</a:t>
            </a:fld>
            <a:endParaRPr lang="en-GB" dirty="0"/>
          </a:p>
        </p:txBody>
      </p:sp>
    </p:spTree>
    <p:extLst>
      <p:ext uri="{BB962C8B-B14F-4D97-AF65-F5344CB8AC3E}">
        <p14:creationId xmlns:p14="http://schemas.microsoft.com/office/powerpoint/2010/main" val="414288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952" y="155464"/>
            <a:ext cx="6102096" cy="2121408"/>
          </a:xfrm>
          <a:prstGeom prst="rect">
            <a:avLst/>
          </a:prstGeom>
        </p:spPr>
      </p:pic>
      <p:sp>
        <p:nvSpPr>
          <p:cNvPr id="2" name="Title 1"/>
          <p:cNvSpPr>
            <a:spLocks noGrp="1"/>
          </p:cNvSpPr>
          <p:nvPr>
            <p:ph type="ctrTitle" hasCustomPrompt="1"/>
          </p:nvPr>
        </p:nvSpPr>
        <p:spPr>
          <a:xfrm>
            <a:off x="914400" y="609602"/>
            <a:ext cx="10363200" cy="4187551"/>
          </a:xfrm>
        </p:spPr>
        <p:txBody>
          <a:bodyPr anchor="b">
            <a:noAutofit/>
          </a:bodyPr>
          <a:lstStyle>
            <a:lvl1pPr algn="ctr">
              <a:lnSpc>
                <a:spcPct val="100000"/>
              </a:lnSpc>
              <a:defRPr sz="5400"/>
            </a:lvl1pPr>
          </a:lstStyle>
          <a:p>
            <a:r>
              <a:rPr lang="en-US" dirty="0"/>
              <a:t>click to edit Master title style</a:t>
            </a:r>
          </a:p>
        </p:txBody>
      </p:sp>
      <p:sp>
        <p:nvSpPr>
          <p:cNvPr id="3" name="Subtitle 2"/>
          <p:cNvSpPr>
            <a:spLocks noGrp="1"/>
          </p:cNvSpPr>
          <p:nvPr>
            <p:ph type="subTitle" idx="1" hasCustomPrompt="1"/>
          </p:nvPr>
        </p:nvSpPr>
        <p:spPr>
          <a:xfrm>
            <a:off x="1828800" y="4953000"/>
            <a:ext cx="85344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8" name="Slide Number Placeholder 7"/>
          <p:cNvSpPr>
            <a:spLocks noGrp="1"/>
          </p:cNvSpPr>
          <p:nvPr>
            <p:ph type="sldNum" sz="quarter" idx="11"/>
          </p:nvPr>
        </p:nvSpPr>
        <p:spPr/>
        <p:txBody>
          <a:bodyPr/>
          <a:lstStyle/>
          <a:p>
            <a:fld id="{6294C92D-0306-4E69-9CD3-20855E849650}" type="slidenum">
              <a:rPr kumimoji="0" lang="en-US" smtClean="0"/>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extLst>
      <p:ext uri="{BB962C8B-B14F-4D97-AF65-F5344CB8AC3E}">
        <p14:creationId xmlns:p14="http://schemas.microsoft.com/office/powerpoint/2010/main" val="167582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223858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2495981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340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grpSp>
        <p:nvGrpSpPr>
          <p:cNvPr id="9" name="Group 8"/>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214769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grpSp>
        <p:nvGrpSpPr>
          <p:cNvPr id="9" name="Group 8"/>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12" name="TextBox 11"/>
          <p:cNvSpPr txBox="1"/>
          <p:nvPr userDrawn="1"/>
        </p:nvSpPr>
        <p:spPr>
          <a:xfrm rot="10800000" flipH="1" flipV="1">
            <a:off x="9784901"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userDrawn="1"/>
        </p:nvSpPr>
        <p:spPr>
          <a:xfrm rot="10800000" flipH="1" flipV="1">
            <a:off x="183833"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1007435" y="1593539"/>
            <a:ext cx="10258328" cy="2736305"/>
          </a:xfrm>
          <a:solidFill>
            <a:srgbClr val="95BECA">
              <a:alpha val="30196"/>
            </a:srgbClr>
          </a:solidFill>
          <a:ln>
            <a:noFill/>
          </a:ln>
        </p:spPr>
        <p:txBody>
          <a:bodyPr anchor="ctr"/>
          <a:lstStyle>
            <a:lvl1pPr marL="0" indent="0">
              <a:buNone/>
              <a:defRPr>
                <a:solidFill>
                  <a:srgbClr val="498091"/>
                </a:solidFill>
                <a:latin typeface="My Underwood" pitchFamily="2" charset="0"/>
                <a:ea typeface="My Underwood" pitchFamily="2" charset="0"/>
              </a:defRPr>
            </a:lvl1pPr>
            <a:lvl5pPr>
              <a:defRPr/>
            </a:lvl5pPr>
            <a:lvl6pPr>
              <a:defRPr/>
            </a:lvl6pPr>
            <a:lvl7pPr>
              <a:defRPr/>
            </a:lvl7pPr>
            <a:lvl8pPr>
              <a:defRPr/>
            </a:lvl8pPr>
            <a:lvl9pPr>
              <a:buFont typeface="Arial" pitchFamily="34" charset="0"/>
              <a:buChar char="•"/>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25504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3217035" y="-787930"/>
            <a:ext cx="19490165" cy="8537410"/>
            <a:chOff x="6012160" y="4437112"/>
            <a:chExt cx="4685058" cy="273630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2" name="Rectangle 11"/>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393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p:nvGrpSpPr>
        <p:grpSpPr>
          <a:xfrm>
            <a:off x="2927648" y="6021288"/>
            <a:ext cx="6246744" cy="2736304"/>
            <a:chOff x="6012160" y="4437112"/>
            <a:chExt cx="4685058" cy="2736304"/>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1" name="Rectangle 10"/>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165030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11" name="Content Placeholder 10"/>
          <p:cNvSpPr>
            <a:spLocks noGrp="1"/>
          </p:cNvSpPr>
          <p:nvPr>
            <p:ph sz="quarter" idx="13" hasCustomPrompt="1"/>
          </p:nvPr>
        </p:nvSpPr>
        <p:spPr>
          <a:xfrm>
            <a:off x="609600" y="2212848"/>
            <a:ext cx="5388864"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230112" y="2212849"/>
            <a:ext cx="5388864" cy="3913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p:nvGrpSpPr>
        <p:grpSpPr>
          <a:xfrm>
            <a:off x="2927648" y="6021288"/>
            <a:ext cx="6246744" cy="2736304"/>
            <a:chOff x="6012160" y="4437112"/>
            <a:chExt cx="4685058" cy="273630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4" name="Rectangle 13"/>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231458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353332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64313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hasCustomPrompt="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94354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6024"/>
            <a:ext cx="10972800" cy="76470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54AB02A5-4FE5-49D9-9E24-09F23B90C450}" type="datetimeFigureOut">
              <a:rPr lang="en-US" smtClean="0"/>
              <a:t>11/12/2021</a:t>
            </a:fld>
            <a:endParaRPr lang="en-US" sz="1200" dirty="0">
              <a:solidFill>
                <a:schemeClr val="bg2">
                  <a:shade val="50000"/>
                </a:scheme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sz="1200" dirty="0">
              <a:solidFill>
                <a:schemeClr val="bg2">
                  <a:shade val="50000"/>
                </a:schemeClr>
              </a:solidFill>
              <a:effectLst/>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67446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ts val="5800"/>
        </a:lnSpc>
        <a:spcBef>
          <a:spcPct val="0"/>
        </a:spcBef>
        <a:buNone/>
        <a:defRPr sz="4000" kern="1200">
          <a:solidFill>
            <a:srgbClr val="04A034"/>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uk/conditions/sudden-infant-death-syndrome-sids/" TargetMode="External"/><Relationship Id="rId2" Type="http://schemas.openxmlformats.org/officeDocument/2006/relationships/hyperlink" Target="http://tobaccocontrol.bmj.com/content/8/1/18.ful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mpaignresources.phe.gov.uk/" TargetMode="External"/><Relationship Id="rId7" Type="http://schemas.openxmlformats.org/officeDocument/2006/relationships/hyperlink" Target="https://www.cancerresearchuk.org/health-professional/awareness-and-prevention/smoking-cessation" TargetMode="External"/><Relationship Id="rId2" Type="http://schemas.openxmlformats.org/officeDocument/2006/relationships/hyperlink" Target="https://smokefree.gov/get-extra-help" TargetMode="External"/><Relationship Id="rId1" Type="http://schemas.openxmlformats.org/officeDocument/2006/relationships/slideLayout" Target="../slideLayouts/slideLayout2.xml"/><Relationship Id="rId6" Type="http://schemas.openxmlformats.org/officeDocument/2006/relationships/hyperlink" Target="https://www.ash.org.uk/" TargetMode="External"/><Relationship Id="rId5" Type="http://schemas.openxmlformats.org/officeDocument/2006/relationships/hyperlink" Target="https://www.gasp.org.uk/" TargetMode="External"/><Relationship Id="rId4" Type="http://schemas.openxmlformats.org/officeDocument/2006/relationships/hyperlink" Target="https://www.nhs.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Smoking – understanding the habit and supporting young people to change.</a:t>
            </a:r>
          </a:p>
        </p:txBody>
      </p:sp>
      <p:sp>
        <p:nvSpPr>
          <p:cNvPr id="3" name="Subtitle 2"/>
          <p:cNvSpPr>
            <a:spLocks noGrp="1"/>
          </p:cNvSpPr>
          <p:nvPr>
            <p:ph type="subTitle" idx="1"/>
          </p:nvPr>
        </p:nvSpPr>
        <p:spPr/>
        <p:txBody>
          <a:bodyPr/>
          <a:lstStyle/>
          <a:p>
            <a:r>
              <a:rPr lang="en-GB" dirty="0"/>
              <a:t>Chris Freestone</a:t>
            </a:r>
          </a:p>
          <a:p>
            <a:r>
              <a:rPr lang="en-GB" dirty="0"/>
              <a:t>Part 2</a:t>
            </a:r>
          </a:p>
        </p:txBody>
      </p:sp>
    </p:spTree>
    <p:extLst>
      <p:ext uri="{BB962C8B-B14F-4D97-AF65-F5344CB8AC3E}">
        <p14:creationId xmlns:p14="http://schemas.microsoft.com/office/powerpoint/2010/main" val="371500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2890-5DDC-4E1F-ACA8-1D2BE594976D}"/>
              </a:ext>
            </a:extLst>
          </p:cNvPr>
          <p:cNvSpPr>
            <a:spLocks noGrp="1"/>
          </p:cNvSpPr>
          <p:nvPr>
            <p:ph type="title"/>
          </p:nvPr>
        </p:nvSpPr>
        <p:spPr/>
        <p:txBody>
          <a:bodyPr/>
          <a:lstStyle/>
          <a:p>
            <a:r>
              <a:rPr lang="en-GB" dirty="0"/>
              <a:t>Stage 1- is it possible to stop smoking ? </a:t>
            </a:r>
          </a:p>
        </p:txBody>
      </p:sp>
      <p:sp>
        <p:nvSpPr>
          <p:cNvPr id="3" name="Content Placeholder 2">
            <a:extLst>
              <a:ext uri="{FF2B5EF4-FFF2-40B4-BE49-F238E27FC236}">
                <a16:creationId xmlns:a16="http://schemas.microsoft.com/office/drawing/2014/main" id="{12415D6F-E2B5-41F4-9297-43B6505BA08C}"/>
              </a:ext>
            </a:extLst>
          </p:cNvPr>
          <p:cNvSpPr>
            <a:spLocks noGrp="1"/>
          </p:cNvSpPr>
          <p:nvPr>
            <p:ph sz="half" idx="2"/>
          </p:nvPr>
        </p:nvSpPr>
        <p:spPr/>
        <p:txBody>
          <a:bodyPr>
            <a:normAutofit fontScale="85000" lnSpcReduction="10000"/>
          </a:bodyPr>
          <a:lstStyle/>
          <a:p>
            <a:r>
              <a:rPr lang="en-GB" dirty="0">
                <a:latin typeface="Helvetica" panose="020B0604020202020204" pitchFamily="34" charset="0"/>
                <a:cs typeface="Helvetica" panose="020B0604020202020204" pitchFamily="34" charset="0"/>
              </a:rPr>
              <a:t>Why did they start?</a:t>
            </a:r>
          </a:p>
          <a:p>
            <a:pPr>
              <a:lnSpc>
                <a:spcPct val="107000"/>
              </a:lnSpc>
              <a:spcAft>
                <a:spcPts val="800"/>
              </a:spcAft>
            </a:pPr>
            <a:r>
              <a:rPr lang="en-GB" dirty="0">
                <a:solidFill>
                  <a:srgbClr val="444444"/>
                </a:solidFill>
                <a:latin typeface="Helvetica" panose="020B0604020202020204" pitchFamily="34" charset="0"/>
                <a:ea typeface="Calibri" panose="020F0502020204030204" pitchFamily="34" charset="0"/>
                <a:cs typeface="Times New Roman" panose="02020603050405020304" pitchFamily="18" charset="0"/>
              </a:rPr>
              <a:t>The HSCIC (2015) survey conducted in 2014 also asked youngsters for their views on why young people smoke; those who were non-smokers believed their peers smoked to look cool in front of their friends (85%), because their friends had pressurised them into it (around 72%), or because they were addicted (70%). Young people who were regular smokers said they smoked to help them cope with stress (89%), because smoking gave them a good feeling (81%) and because they were addicted (79%) (HSCIC, 2015).</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F8B51982-7F15-4862-ACED-09223DAF4BAB}"/>
              </a:ext>
            </a:extLst>
          </p:cNvPr>
          <p:cNvSpPr>
            <a:spLocks noGrp="1"/>
          </p:cNvSpPr>
          <p:nvPr>
            <p:ph sz="quarter" idx="13"/>
          </p:nvPr>
        </p:nvSpPr>
        <p:spPr/>
        <p:txBody>
          <a:bodyPr>
            <a:normAutofit/>
          </a:bodyPr>
          <a:lstStyle/>
          <a:p>
            <a:r>
              <a:rPr lang="en-GB" sz="2400" dirty="0">
                <a:latin typeface="Helvetica" panose="020B0604020202020204" pitchFamily="34" charset="0"/>
                <a:cs typeface="Helvetica" panose="020B0604020202020204" pitchFamily="34" charset="0"/>
              </a:rPr>
              <a:t>Yes it is – but how?</a:t>
            </a:r>
          </a:p>
          <a:p>
            <a:r>
              <a:rPr lang="en-GB" sz="2400" dirty="0">
                <a:latin typeface="Helvetica" panose="020B0604020202020204" pitchFamily="34" charset="0"/>
                <a:cs typeface="Helvetica" panose="020B0604020202020204" pitchFamily="34" charset="0"/>
              </a:rPr>
              <a:t>The young person must WANT to stop.</a:t>
            </a:r>
          </a:p>
          <a:p>
            <a:r>
              <a:rPr lang="en-GB" sz="2400" dirty="0">
                <a:latin typeface="Helvetica" panose="020B0604020202020204" pitchFamily="34" charset="0"/>
                <a:cs typeface="Helvetica" panose="020B0604020202020204" pitchFamily="34" charset="0"/>
              </a:rPr>
              <a:t>How will you go about finding this out / encouraging them to stop- bear in mind they will probably already know it is not good for them</a:t>
            </a:r>
          </a:p>
          <a:p>
            <a:endParaRPr lang="en-GB" dirty="0"/>
          </a:p>
        </p:txBody>
      </p:sp>
    </p:spTree>
    <p:extLst>
      <p:ext uri="{BB962C8B-B14F-4D97-AF65-F5344CB8AC3E}">
        <p14:creationId xmlns:p14="http://schemas.microsoft.com/office/powerpoint/2010/main" val="370103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8492-E43B-42CE-AC66-2322DC76BAEA}"/>
              </a:ext>
            </a:extLst>
          </p:cNvPr>
          <p:cNvSpPr>
            <a:spLocks noGrp="1"/>
          </p:cNvSpPr>
          <p:nvPr>
            <p:ph type="title"/>
          </p:nvPr>
        </p:nvSpPr>
        <p:spPr/>
        <p:txBody>
          <a:bodyPr/>
          <a:lstStyle/>
          <a:p>
            <a:r>
              <a:rPr lang="en-GB" dirty="0"/>
              <a:t>Stage 1</a:t>
            </a:r>
          </a:p>
        </p:txBody>
      </p:sp>
      <p:sp>
        <p:nvSpPr>
          <p:cNvPr id="3" name="Content Placeholder 2">
            <a:extLst>
              <a:ext uri="{FF2B5EF4-FFF2-40B4-BE49-F238E27FC236}">
                <a16:creationId xmlns:a16="http://schemas.microsoft.com/office/drawing/2014/main" id="{FC0E90D8-FBE6-43CE-8AFF-F2FE793EACEC}"/>
              </a:ext>
            </a:extLst>
          </p:cNvPr>
          <p:cNvSpPr>
            <a:spLocks noGrp="1"/>
          </p:cNvSpPr>
          <p:nvPr>
            <p:ph sz="half" idx="2"/>
          </p:nvPr>
        </p:nvSpPr>
        <p:spPr>
          <a:xfrm>
            <a:off x="6197600" y="1070811"/>
            <a:ext cx="5384800" cy="5055353"/>
          </a:xfrm>
        </p:spPr>
        <p:txBody>
          <a:bodyPr/>
          <a:lstStyle/>
          <a:p>
            <a:r>
              <a:rPr lang="en-GB" dirty="0"/>
              <a:t>If any factors exist which mean smoking has a key role in their lives at present what could SAFELY take its’ place?</a:t>
            </a:r>
          </a:p>
          <a:p>
            <a:r>
              <a:rPr lang="en-GB" dirty="0"/>
              <a:t>Get this in place first – lecturing by the adult is seen by young people as a complete turn off!</a:t>
            </a:r>
          </a:p>
          <a:p>
            <a:r>
              <a:rPr lang="en-GB" dirty="0"/>
              <a:t>Discuss this………….</a:t>
            </a:r>
          </a:p>
          <a:p>
            <a:pPr marL="0" indent="0">
              <a:buNone/>
            </a:pPr>
            <a:endParaRPr lang="en-GB" dirty="0"/>
          </a:p>
        </p:txBody>
      </p:sp>
      <p:sp>
        <p:nvSpPr>
          <p:cNvPr id="4" name="Content Placeholder 3">
            <a:extLst>
              <a:ext uri="{FF2B5EF4-FFF2-40B4-BE49-F238E27FC236}">
                <a16:creationId xmlns:a16="http://schemas.microsoft.com/office/drawing/2014/main" id="{18AA57F7-E1AC-4631-BC87-28D2AA6DDCBB}"/>
              </a:ext>
            </a:extLst>
          </p:cNvPr>
          <p:cNvSpPr>
            <a:spLocks noGrp="1"/>
          </p:cNvSpPr>
          <p:nvPr>
            <p:ph sz="quarter" idx="13"/>
          </p:nvPr>
        </p:nvSpPr>
        <p:spPr>
          <a:xfrm>
            <a:off x="487680" y="980728"/>
            <a:ext cx="5388864" cy="5145752"/>
          </a:xfrm>
        </p:spPr>
        <p:txBody>
          <a:bodyPr>
            <a:normAutofit/>
          </a:bodyPr>
          <a:lstStyle/>
          <a:p>
            <a:r>
              <a:rPr lang="en-GB" sz="2400" dirty="0"/>
              <a:t>Find out why they started smoking- do these factors still exist? Have they changed? Have they also used / are using other substances?</a:t>
            </a:r>
          </a:p>
          <a:p>
            <a:r>
              <a:rPr lang="en-GB" sz="2400" dirty="0"/>
              <a:t>Are they going through a particularly stressful period at the moment / starting to access therapy etc</a:t>
            </a:r>
          </a:p>
          <a:p>
            <a:r>
              <a:rPr lang="en-GB" sz="2400" dirty="0"/>
              <a:t>How much do they already know about the impact of smoking?</a:t>
            </a:r>
          </a:p>
        </p:txBody>
      </p:sp>
    </p:spTree>
    <p:extLst>
      <p:ext uri="{BB962C8B-B14F-4D97-AF65-F5344CB8AC3E}">
        <p14:creationId xmlns:p14="http://schemas.microsoft.com/office/powerpoint/2010/main" val="128503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0598-9405-4CE5-B1EA-A35CC051057C}"/>
              </a:ext>
            </a:extLst>
          </p:cNvPr>
          <p:cNvSpPr>
            <a:spLocks noGrp="1"/>
          </p:cNvSpPr>
          <p:nvPr>
            <p:ph type="title"/>
          </p:nvPr>
        </p:nvSpPr>
        <p:spPr/>
        <p:txBody>
          <a:bodyPr/>
          <a:lstStyle/>
          <a:p>
            <a:r>
              <a:rPr lang="en-GB" dirty="0"/>
              <a:t>Stage 2- </a:t>
            </a:r>
          </a:p>
        </p:txBody>
      </p:sp>
      <p:sp>
        <p:nvSpPr>
          <p:cNvPr id="3" name="Content Placeholder 2">
            <a:extLst>
              <a:ext uri="{FF2B5EF4-FFF2-40B4-BE49-F238E27FC236}">
                <a16:creationId xmlns:a16="http://schemas.microsoft.com/office/drawing/2014/main" id="{FAADF8FD-9B73-43D3-A85E-57E307D68FB9}"/>
              </a:ext>
            </a:extLst>
          </p:cNvPr>
          <p:cNvSpPr>
            <a:spLocks noGrp="1"/>
          </p:cNvSpPr>
          <p:nvPr>
            <p:ph idx="1"/>
          </p:nvPr>
        </p:nvSpPr>
        <p:spPr>
          <a:xfrm>
            <a:off x="609600" y="1124746"/>
            <a:ext cx="10972800" cy="4289466"/>
          </a:xfrm>
        </p:spPr>
        <p:txBody>
          <a:bodyPr/>
          <a:lstStyle/>
          <a:p>
            <a:pPr lvl="0"/>
            <a:r>
              <a:rPr lang="en-GB" sz="2800" dirty="0"/>
              <a:t>Know and share their  reasons. Ask the young person </a:t>
            </a:r>
            <a:r>
              <a:rPr lang="en-GB" sz="2800" b="1" dirty="0"/>
              <a:t>to</a:t>
            </a:r>
            <a:r>
              <a:rPr lang="en-GB" sz="2800" dirty="0"/>
              <a:t> think about why he or she wants </a:t>
            </a:r>
            <a:r>
              <a:rPr lang="en-GB" sz="2800" b="1" dirty="0"/>
              <a:t>to stop smoking</a:t>
            </a:r>
            <a:r>
              <a:rPr lang="en-GB" sz="2800" dirty="0"/>
              <a:t>. ...</a:t>
            </a:r>
          </a:p>
          <a:p>
            <a:pPr lvl="0"/>
            <a:r>
              <a:rPr lang="en-GB" sz="2800" dirty="0"/>
              <a:t>Set a </a:t>
            </a:r>
            <a:r>
              <a:rPr lang="en-GB" sz="2800" b="1" dirty="0"/>
              <a:t>quit</a:t>
            </a:r>
            <a:r>
              <a:rPr lang="en-GB" sz="2800" dirty="0"/>
              <a:t> date. Help them to choose a date </a:t>
            </a:r>
            <a:r>
              <a:rPr lang="en-GB" sz="2800" b="1" dirty="0"/>
              <a:t>to stop smoking</a:t>
            </a:r>
            <a:r>
              <a:rPr lang="en-GB" sz="2800" dirty="0"/>
              <a:t>.</a:t>
            </a:r>
          </a:p>
          <a:p>
            <a:pPr lvl="0"/>
            <a:r>
              <a:rPr lang="en-GB" sz="2800" dirty="0"/>
              <a:t>Avoid temptation. ...</a:t>
            </a:r>
          </a:p>
          <a:p>
            <a:pPr lvl="0"/>
            <a:r>
              <a:rPr lang="en-GB" sz="2800" dirty="0"/>
              <a:t>Be prepared for cravings. ...</a:t>
            </a:r>
          </a:p>
          <a:p>
            <a:pPr lvl="0"/>
            <a:r>
              <a:rPr lang="en-GB" sz="2800" dirty="0"/>
              <a:t>Consider </a:t>
            </a:r>
            <a:r>
              <a:rPr lang="en-GB" sz="2800" b="1" dirty="0"/>
              <a:t>stop</a:t>
            </a:r>
            <a:r>
              <a:rPr lang="en-GB" sz="2800" dirty="0"/>
              <a:t>-</a:t>
            </a:r>
            <a:r>
              <a:rPr lang="en-GB" sz="2800" b="1" dirty="0"/>
              <a:t>smoking</a:t>
            </a:r>
            <a:r>
              <a:rPr lang="en-GB" sz="2800" dirty="0"/>
              <a:t> products. ...</a:t>
            </a:r>
          </a:p>
          <a:p>
            <a:pPr lvl="0"/>
            <a:r>
              <a:rPr lang="en-GB" sz="2800" dirty="0"/>
              <a:t>Have support in place</a:t>
            </a:r>
            <a:r>
              <a:rPr lang="en-GB" dirty="0"/>
              <a:t>.</a:t>
            </a:r>
          </a:p>
          <a:p>
            <a:endParaRPr lang="en-GB" dirty="0"/>
          </a:p>
        </p:txBody>
      </p:sp>
    </p:spTree>
    <p:extLst>
      <p:ext uri="{BB962C8B-B14F-4D97-AF65-F5344CB8AC3E}">
        <p14:creationId xmlns:p14="http://schemas.microsoft.com/office/powerpoint/2010/main" val="407684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1D42-5E39-4814-8299-EB5BFE9AF868}"/>
              </a:ext>
            </a:extLst>
          </p:cNvPr>
          <p:cNvSpPr>
            <a:spLocks noGrp="1"/>
          </p:cNvSpPr>
          <p:nvPr>
            <p:ph type="title"/>
          </p:nvPr>
        </p:nvSpPr>
        <p:spPr>
          <a:xfrm>
            <a:off x="609600" y="216024"/>
            <a:ext cx="10972800" cy="578060"/>
          </a:xfrm>
        </p:spPr>
        <p:txBody>
          <a:bodyPr/>
          <a:lstStyle/>
          <a:p>
            <a:r>
              <a:rPr lang="en-GB" dirty="0"/>
              <a:t>Stage 2…..</a:t>
            </a:r>
          </a:p>
        </p:txBody>
      </p:sp>
      <p:sp>
        <p:nvSpPr>
          <p:cNvPr id="3" name="Content Placeholder 2">
            <a:extLst>
              <a:ext uri="{FF2B5EF4-FFF2-40B4-BE49-F238E27FC236}">
                <a16:creationId xmlns:a16="http://schemas.microsoft.com/office/drawing/2014/main" id="{BBFF086C-BDEE-4029-952B-78D531D32623}"/>
              </a:ext>
            </a:extLst>
          </p:cNvPr>
          <p:cNvSpPr>
            <a:spLocks noGrp="1"/>
          </p:cNvSpPr>
          <p:nvPr>
            <p:ph idx="1"/>
          </p:nvPr>
        </p:nvSpPr>
        <p:spPr>
          <a:xfrm>
            <a:off x="609600" y="794085"/>
            <a:ext cx="10972800" cy="5847892"/>
          </a:xfrm>
        </p:spPr>
        <p:txBody>
          <a:bodyPr>
            <a:normAutofit fontScale="47500" lnSpcReduction="20000"/>
          </a:bodyPr>
          <a:lstStyle/>
          <a:p>
            <a:pPr lvl="0"/>
            <a:r>
              <a:rPr lang="en-GB" sz="4200" dirty="0"/>
              <a:t>Ideas to help and support, have loads available- shaped to the age and stage of the young person:</a:t>
            </a:r>
          </a:p>
          <a:p>
            <a:pPr marL="0" lvl="0" indent="0">
              <a:buNone/>
            </a:pPr>
            <a:endParaRPr lang="en-GB" sz="4200" dirty="0"/>
          </a:p>
          <a:p>
            <a:pPr lvl="0"/>
            <a:r>
              <a:rPr lang="en-GB" sz="4200" dirty="0"/>
              <a:t>you'll be healthier and less out of breath – smoking decreases your lung capacity.</a:t>
            </a:r>
          </a:p>
          <a:p>
            <a:pPr lvl="0"/>
            <a:r>
              <a:rPr lang="en-GB" sz="4200" dirty="0"/>
              <a:t>You'll save yourself a lot of money. Help them to work out how much money you'll save by stopping smoking.</a:t>
            </a:r>
          </a:p>
          <a:p>
            <a:pPr lvl="0"/>
            <a:r>
              <a:rPr lang="en-GB" sz="4200" dirty="0"/>
              <a:t>You'll look better. Chemicals in cigarettes restrict blood flow to your skin. Smokers have more wrinkled and saggy faces by the time they're in their mid-20s.</a:t>
            </a:r>
          </a:p>
          <a:p>
            <a:pPr lvl="0"/>
            <a:r>
              <a:rPr lang="en-GB" sz="4200" dirty="0"/>
              <a:t>Quitting helps save the planet. Deforestation because of </a:t>
            </a:r>
            <a:r>
              <a:rPr lang="en-GB" sz="4200" u="sng" dirty="0">
                <a:hlinkClick r:id="rId2" tooltip="External website"/>
              </a:rPr>
              <a:t>tobacco production accounts for nearly 5% of overall deforestation in the developing world</a:t>
            </a:r>
            <a:r>
              <a:rPr lang="en-GB" sz="4200" dirty="0"/>
              <a:t>.</a:t>
            </a:r>
          </a:p>
          <a:p>
            <a:pPr lvl="0"/>
            <a:r>
              <a:rPr lang="en-GB" sz="4200" dirty="0"/>
              <a:t>Someone who starts smoking at 15 is 3 times more likely to die from cancer than someone who starts smoking in their mid-20s.</a:t>
            </a:r>
          </a:p>
          <a:p>
            <a:pPr lvl="0"/>
            <a:r>
              <a:rPr lang="en-GB" sz="4200" dirty="0"/>
              <a:t>The younger you start smoking, the more damage there'll be to your body as an adult. </a:t>
            </a:r>
          </a:p>
          <a:p>
            <a:pPr lvl="0"/>
            <a:r>
              <a:rPr lang="en-GB" sz="4200" dirty="0"/>
              <a:t>Not smoking will make you instantly more attractive. Most people prefer kissing non-smokers.</a:t>
            </a:r>
          </a:p>
          <a:p>
            <a:pPr lvl="0"/>
            <a:r>
              <a:rPr lang="en-GB" sz="4200" dirty="0"/>
              <a:t>Smoking can harm your fertility and, if you're female, increases your chances of complications during pregnancy and labour. Smokers' babies are also more at risk of </a:t>
            </a:r>
            <a:r>
              <a:rPr lang="en-GB" sz="4200" u="sng" dirty="0">
                <a:hlinkClick r:id="rId3"/>
              </a:rPr>
              <a:t>sudden infant death syndrome (SIDS)</a:t>
            </a:r>
            <a:r>
              <a:rPr lang="en-GB" sz="4200" dirty="0"/>
              <a:t>.</a:t>
            </a:r>
          </a:p>
          <a:p>
            <a:endParaRPr lang="en-GB" dirty="0"/>
          </a:p>
          <a:p>
            <a:pPr marL="0" indent="0">
              <a:buNone/>
            </a:pPr>
            <a:r>
              <a:rPr lang="en-GB" dirty="0"/>
              <a:t> </a:t>
            </a:r>
          </a:p>
        </p:txBody>
      </p:sp>
    </p:spTree>
    <p:extLst>
      <p:ext uri="{BB962C8B-B14F-4D97-AF65-F5344CB8AC3E}">
        <p14:creationId xmlns:p14="http://schemas.microsoft.com/office/powerpoint/2010/main" val="89652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0B6-ECE5-4D49-9DD2-FFB9B7228F6B}"/>
              </a:ext>
            </a:extLst>
          </p:cNvPr>
          <p:cNvSpPr>
            <a:spLocks noGrp="1"/>
          </p:cNvSpPr>
          <p:nvPr>
            <p:ph type="title"/>
          </p:nvPr>
        </p:nvSpPr>
        <p:spPr/>
        <p:txBody>
          <a:bodyPr/>
          <a:lstStyle/>
          <a:p>
            <a:r>
              <a:rPr lang="en-GB" dirty="0"/>
              <a:t>Stage 2…….</a:t>
            </a:r>
          </a:p>
        </p:txBody>
      </p:sp>
      <p:sp>
        <p:nvSpPr>
          <p:cNvPr id="3" name="Content Placeholder 2">
            <a:extLst>
              <a:ext uri="{FF2B5EF4-FFF2-40B4-BE49-F238E27FC236}">
                <a16:creationId xmlns:a16="http://schemas.microsoft.com/office/drawing/2014/main" id="{3295478A-4F53-4589-B0E1-D3C63A00D23B}"/>
              </a:ext>
            </a:extLst>
          </p:cNvPr>
          <p:cNvSpPr>
            <a:spLocks noGrp="1"/>
          </p:cNvSpPr>
          <p:nvPr>
            <p:ph idx="1"/>
          </p:nvPr>
        </p:nvSpPr>
        <p:spPr/>
        <p:txBody>
          <a:bodyPr/>
          <a:lstStyle/>
          <a:p>
            <a:r>
              <a:rPr lang="en-GB" dirty="0"/>
              <a:t>Do incentives work ? </a:t>
            </a:r>
          </a:p>
          <a:p>
            <a:r>
              <a:rPr lang="en-GB" dirty="0"/>
              <a:t>Are there issues in incentivising stopping smoking?</a:t>
            </a:r>
          </a:p>
          <a:p>
            <a:r>
              <a:rPr lang="en-GB" dirty="0"/>
              <a:t>What incentives work best?</a:t>
            </a:r>
          </a:p>
          <a:p>
            <a:endParaRPr lang="en-GB" dirty="0"/>
          </a:p>
          <a:p>
            <a:r>
              <a:rPr lang="en-GB" dirty="0"/>
              <a:t>Discussion</a:t>
            </a:r>
          </a:p>
        </p:txBody>
      </p:sp>
    </p:spTree>
    <p:extLst>
      <p:ext uri="{BB962C8B-B14F-4D97-AF65-F5344CB8AC3E}">
        <p14:creationId xmlns:p14="http://schemas.microsoft.com/office/powerpoint/2010/main" val="401616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A1F3-6CBB-4A7D-861A-FE6DC3086107}"/>
              </a:ext>
            </a:extLst>
          </p:cNvPr>
          <p:cNvSpPr>
            <a:spLocks noGrp="1"/>
          </p:cNvSpPr>
          <p:nvPr>
            <p:ph type="title"/>
          </p:nvPr>
        </p:nvSpPr>
        <p:spPr>
          <a:xfrm>
            <a:off x="609600" y="216024"/>
            <a:ext cx="10972800" cy="764704"/>
          </a:xfrm>
        </p:spPr>
        <p:txBody>
          <a:bodyPr anchor="b">
            <a:normAutofit/>
          </a:bodyPr>
          <a:lstStyle/>
          <a:p>
            <a:r>
              <a:rPr lang="en-GB" dirty="0"/>
              <a:t>Stage 3- How?</a:t>
            </a:r>
          </a:p>
        </p:txBody>
      </p:sp>
      <p:pic>
        <p:nvPicPr>
          <p:cNvPr id="5" name="Picture 4">
            <a:extLst>
              <a:ext uri="{FF2B5EF4-FFF2-40B4-BE49-F238E27FC236}">
                <a16:creationId xmlns:a16="http://schemas.microsoft.com/office/drawing/2014/main" id="{186C6918-DAC6-4ED2-8438-0E8FBB2A23FD}"/>
              </a:ext>
            </a:extLst>
          </p:cNvPr>
          <p:cNvPicPr>
            <a:picLocks noChangeAspect="1"/>
          </p:cNvPicPr>
          <p:nvPr/>
        </p:nvPicPr>
        <p:blipFill rotWithShape="1">
          <a:blip r:embed="rId2"/>
          <a:srcRect r="10468" b="-3"/>
          <a:stretch/>
        </p:blipFill>
        <p:spPr>
          <a:xfrm>
            <a:off x="6197600" y="1600201"/>
            <a:ext cx="5384800" cy="4525963"/>
          </a:xfrm>
          <a:prstGeom prst="rect">
            <a:avLst/>
          </a:prstGeom>
          <a:noFill/>
        </p:spPr>
      </p:pic>
      <p:sp>
        <p:nvSpPr>
          <p:cNvPr id="3" name="Content Placeholder 2">
            <a:extLst>
              <a:ext uri="{FF2B5EF4-FFF2-40B4-BE49-F238E27FC236}">
                <a16:creationId xmlns:a16="http://schemas.microsoft.com/office/drawing/2014/main" id="{C0CD9960-8108-4309-9225-0FD546976745}"/>
              </a:ext>
            </a:extLst>
          </p:cNvPr>
          <p:cNvSpPr>
            <a:spLocks noGrp="1"/>
          </p:cNvSpPr>
          <p:nvPr>
            <p:ph sz="quarter" idx="13"/>
          </p:nvPr>
        </p:nvSpPr>
        <p:spPr>
          <a:xfrm>
            <a:off x="487680" y="1600200"/>
            <a:ext cx="5388864" cy="4526280"/>
          </a:xfrm>
        </p:spPr>
        <p:txBody>
          <a:bodyPr>
            <a:normAutofit/>
          </a:bodyPr>
          <a:lstStyle/>
          <a:p>
            <a:pPr>
              <a:lnSpc>
                <a:spcPct val="90000"/>
              </a:lnSpc>
            </a:pPr>
            <a:r>
              <a:rPr lang="en-GB" sz="2700" dirty="0"/>
              <a:t>Stopping at once is the least successful method</a:t>
            </a:r>
          </a:p>
          <a:p>
            <a:pPr>
              <a:lnSpc>
                <a:spcPct val="90000"/>
              </a:lnSpc>
            </a:pPr>
            <a:r>
              <a:rPr lang="en-GB" sz="2700" dirty="0"/>
              <a:t>Using a mixture of nicotine replacements works best- can be prescribed by a GP or nurse practitioner for 12-17 year olds. These include : gum , transdermal patch , inhaler, nasal spray and lozenges</a:t>
            </a:r>
          </a:p>
          <a:p>
            <a:pPr>
              <a:lnSpc>
                <a:spcPct val="90000"/>
              </a:lnSpc>
            </a:pPr>
            <a:r>
              <a:rPr lang="en-GB" sz="2700" dirty="0"/>
              <a:t>Counselling can help as well</a:t>
            </a:r>
          </a:p>
          <a:p>
            <a:pPr>
              <a:lnSpc>
                <a:spcPct val="90000"/>
              </a:lnSpc>
            </a:pPr>
            <a:endParaRPr lang="en-GB" sz="2700" dirty="0"/>
          </a:p>
        </p:txBody>
      </p:sp>
    </p:spTree>
    <p:extLst>
      <p:ext uri="{BB962C8B-B14F-4D97-AF65-F5344CB8AC3E}">
        <p14:creationId xmlns:p14="http://schemas.microsoft.com/office/powerpoint/2010/main" val="177119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CBBD-0161-4860-AA78-7BAB696307E4}"/>
              </a:ext>
            </a:extLst>
          </p:cNvPr>
          <p:cNvSpPr>
            <a:spLocks noGrp="1"/>
          </p:cNvSpPr>
          <p:nvPr>
            <p:ph type="title"/>
          </p:nvPr>
        </p:nvSpPr>
        <p:spPr>
          <a:xfrm>
            <a:off x="609600" y="216024"/>
            <a:ext cx="9791700" cy="698376"/>
          </a:xfrm>
        </p:spPr>
        <p:txBody>
          <a:bodyPr/>
          <a:lstStyle/>
          <a:p>
            <a:r>
              <a:rPr lang="en-GB" sz="3200" dirty="0"/>
              <a:t>Stage 4- Being ready for some withdrawal symptoms </a:t>
            </a:r>
          </a:p>
        </p:txBody>
      </p:sp>
      <p:sp>
        <p:nvSpPr>
          <p:cNvPr id="3" name="Content Placeholder 2">
            <a:extLst>
              <a:ext uri="{FF2B5EF4-FFF2-40B4-BE49-F238E27FC236}">
                <a16:creationId xmlns:a16="http://schemas.microsoft.com/office/drawing/2014/main" id="{86B20A93-34CE-45C4-87A0-FCC4C121EF11}"/>
              </a:ext>
            </a:extLst>
          </p:cNvPr>
          <p:cNvSpPr>
            <a:spLocks noGrp="1"/>
          </p:cNvSpPr>
          <p:nvPr>
            <p:ph sz="half" idx="2"/>
          </p:nvPr>
        </p:nvSpPr>
        <p:spPr>
          <a:xfrm>
            <a:off x="6315458" y="1128713"/>
            <a:ext cx="5384800" cy="5329237"/>
          </a:xfrm>
        </p:spPr>
        <p:txBody>
          <a:bodyPr/>
          <a:lstStyle/>
          <a:p>
            <a:r>
              <a:rPr lang="en-GB" dirty="0"/>
              <a:t>Cravings are odd and can occur weeks , months or years later. They occur with reminders of smoking , the habits which surrounded it and include people , places and things</a:t>
            </a:r>
          </a:p>
          <a:p>
            <a:endParaRPr lang="en-GB" dirty="0"/>
          </a:p>
          <a:p>
            <a:r>
              <a:rPr lang="en-GB" dirty="0"/>
              <a:t>What can you do to support the young person when they occur?</a:t>
            </a:r>
          </a:p>
          <a:p>
            <a:r>
              <a:rPr lang="en-GB" dirty="0"/>
              <a:t>These symptoms are predictable – what will you do to help the young person deal with them?</a:t>
            </a:r>
          </a:p>
        </p:txBody>
      </p:sp>
      <p:sp>
        <p:nvSpPr>
          <p:cNvPr id="4" name="Content Placeholder 3">
            <a:extLst>
              <a:ext uri="{FF2B5EF4-FFF2-40B4-BE49-F238E27FC236}">
                <a16:creationId xmlns:a16="http://schemas.microsoft.com/office/drawing/2014/main" id="{A1ABD283-A2D8-4967-9691-AF2F2AF06E5D}"/>
              </a:ext>
            </a:extLst>
          </p:cNvPr>
          <p:cNvSpPr>
            <a:spLocks noGrp="1"/>
          </p:cNvSpPr>
          <p:nvPr>
            <p:ph sz="quarter" idx="13"/>
          </p:nvPr>
        </p:nvSpPr>
        <p:spPr>
          <a:xfrm>
            <a:off x="487680" y="1128713"/>
            <a:ext cx="5388864" cy="5329237"/>
          </a:xfrm>
        </p:spPr>
        <p:txBody>
          <a:bodyPr>
            <a:normAutofit fontScale="70000" lnSpcReduction="20000"/>
          </a:bodyPr>
          <a:lstStyle/>
          <a:p>
            <a:pPr marL="0" indent="0">
              <a:buNone/>
            </a:pPr>
            <a:r>
              <a:rPr lang="en-GB" sz="3400" dirty="0"/>
              <a:t>The most common symptoms include:</a:t>
            </a:r>
          </a:p>
          <a:p>
            <a:pPr lvl="0"/>
            <a:r>
              <a:rPr lang="en-GB" sz="3400" dirty="0"/>
              <a:t>Having cravings for cigarettes</a:t>
            </a:r>
          </a:p>
          <a:p>
            <a:pPr lvl="0"/>
            <a:r>
              <a:rPr lang="en-GB" sz="3400" dirty="0"/>
              <a:t>Feeling down or sad</a:t>
            </a:r>
          </a:p>
          <a:p>
            <a:pPr lvl="0"/>
            <a:r>
              <a:rPr lang="en-GB" sz="3400" dirty="0"/>
              <a:t>Having trouble sleeping</a:t>
            </a:r>
          </a:p>
          <a:p>
            <a:pPr lvl="0"/>
            <a:r>
              <a:rPr lang="en-GB" sz="3400" dirty="0"/>
              <a:t>Feeling irritable‚ on edge‚ or grouchy</a:t>
            </a:r>
          </a:p>
          <a:p>
            <a:pPr lvl="0"/>
            <a:r>
              <a:rPr lang="en-GB" sz="3400" dirty="0"/>
              <a:t>Having trouble thinking clearly and concentrating</a:t>
            </a:r>
          </a:p>
          <a:p>
            <a:pPr lvl="0"/>
            <a:r>
              <a:rPr lang="en-GB" sz="3400" dirty="0"/>
              <a:t>Feeling restless and jumpy</a:t>
            </a:r>
          </a:p>
          <a:p>
            <a:pPr lvl="0"/>
            <a:r>
              <a:rPr lang="en-GB" sz="3400" dirty="0"/>
              <a:t>Having a slower heart rate</a:t>
            </a:r>
          </a:p>
          <a:p>
            <a:pPr lvl="0"/>
            <a:r>
              <a:rPr lang="en-GB" sz="3400" dirty="0"/>
              <a:t>Feeling more hungry or gaining weight</a:t>
            </a:r>
          </a:p>
          <a:p>
            <a:pPr marL="0" lvl="0" indent="0">
              <a:buNone/>
            </a:pPr>
            <a:endParaRPr lang="en-GB" sz="3400" dirty="0"/>
          </a:p>
          <a:p>
            <a:pPr marL="0" lvl="0" indent="0">
              <a:buNone/>
            </a:pPr>
            <a:r>
              <a:rPr lang="en-GB" sz="3400" dirty="0"/>
              <a:t>WITHDRAWAL IS NOT DANGEROUS.</a:t>
            </a:r>
          </a:p>
          <a:p>
            <a:pPr marL="0" lvl="0" indent="0">
              <a:buNone/>
            </a:pPr>
            <a:endParaRPr lang="en-GB" sz="3400" dirty="0"/>
          </a:p>
          <a:p>
            <a:endParaRPr lang="en-GB" sz="2800" dirty="0"/>
          </a:p>
        </p:txBody>
      </p:sp>
    </p:spTree>
    <p:extLst>
      <p:ext uri="{BB962C8B-B14F-4D97-AF65-F5344CB8AC3E}">
        <p14:creationId xmlns:p14="http://schemas.microsoft.com/office/powerpoint/2010/main" val="234955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4D62B-F6BF-4959-AD1A-27E71869F4A4}"/>
              </a:ext>
            </a:extLst>
          </p:cNvPr>
          <p:cNvSpPr>
            <a:spLocks noGrp="1"/>
          </p:cNvSpPr>
          <p:nvPr>
            <p:ph type="title"/>
          </p:nvPr>
        </p:nvSpPr>
        <p:spPr/>
        <p:txBody>
          <a:bodyPr/>
          <a:lstStyle/>
          <a:p>
            <a:r>
              <a:rPr lang="en-GB" dirty="0"/>
              <a:t>Stage 4 continued…….</a:t>
            </a:r>
          </a:p>
        </p:txBody>
      </p:sp>
      <p:sp>
        <p:nvSpPr>
          <p:cNvPr id="3" name="Content Placeholder 2">
            <a:extLst>
              <a:ext uri="{FF2B5EF4-FFF2-40B4-BE49-F238E27FC236}">
                <a16:creationId xmlns:a16="http://schemas.microsoft.com/office/drawing/2014/main" id="{8AC64EA9-76E6-4528-BB19-44EEE4626A88}"/>
              </a:ext>
            </a:extLst>
          </p:cNvPr>
          <p:cNvSpPr>
            <a:spLocks noGrp="1"/>
          </p:cNvSpPr>
          <p:nvPr>
            <p:ph idx="1"/>
          </p:nvPr>
        </p:nvSpPr>
        <p:spPr/>
        <p:txBody>
          <a:bodyPr>
            <a:normAutofit fontScale="85000" lnSpcReduction="20000"/>
          </a:bodyPr>
          <a:lstStyle/>
          <a:p>
            <a:r>
              <a:rPr lang="en-GB" dirty="0"/>
              <a:t>Nicotine is out of your body 72 hours after you quit smoking. Nicotine withdrawal symptoms usually reach their peak 2 to 3 days after you quit, and are gone within 1 to 3 months. </a:t>
            </a:r>
          </a:p>
          <a:p>
            <a:r>
              <a:rPr lang="en-GB" b="1" dirty="0"/>
              <a:t>It takes at least 3 months for your brain chemistry to return to normal after you quit smoking.</a:t>
            </a:r>
            <a:r>
              <a:rPr lang="en-GB" dirty="0"/>
              <a:t> </a:t>
            </a:r>
          </a:p>
          <a:p>
            <a:r>
              <a:rPr lang="en-GB" dirty="0"/>
              <a:t>The last two symptoms to go usually are irritability and low energy.</a:t>
            </a:r>
          </a:p>
          <a:p>
            <a:r>
              <a:rPr lang="en-GB" dirty="0"/>
              <a:t>Any effective smoking cessation program has to take into account this long adjustment period. It is why some doctors recommend weaning off nicotine slowly with nicotine replacement therapy(NRT)</a:t>
            </a:r>
          </a:p>
          <a:p>
            <a:r>
              <a:rPr lang="en-GB" b="1" dirty="0"/>
              <a:t>In summary, most people start to feel better after 1 week, and the symptoms are usually gone within 3 months</a:t>
            </a:r>
            <a:endParaRPr lang="en-GB" dirty="0"/>
          </a:p>
          <a:p>
            <a:endParaRPr lang="en-GB" dirty="0"/>
          </a:p>
        </p:txBody>
      </p:sp>
    </p:spTree>
    <p:extLst>
      <p:ext uri="{BB962C8B-B14F-4D97-AF65-F5344CB8AC3E}">
        <p14:creationId xmlns:p14="http://schemas.microsoft.com/office/powerpoint/2010/main" val="344937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C741-294A-4B05-AB0A-2A5DE80DB803}"/>
              </a:ext>
            </a:extLst>
          </p:cNvPr>
          <p:cNvSpPr>
            <a:spLocks noGrp="1"/>
          </p:cNvSpPr>
          <p:nvPr>
            <p:ph type="title"/>
          </p:nvPr>
        </p:nvSpPr>
        <p:spPr/>
        <p:txBody>
          <a:bodyPr/>
          <a:lstStyle/>
          <a:p>
            <a:r>
              <a:rPr lang="en-GB" sz="3200" dirty="0"/>
              <a:t>Stage 5- making a plan with the young person</a:t>
            </a:r>
            <a:r>
              <a:rPr lang="en-GB" dirty="0"/>
              <a:t>...</a:t>
            </a:r>
          </a:p>
        </p:txBody>
      </p:sp>
      <p:sp>
        <p:nvSpPr>
          <p:cNvPr id="3" name="Content Placeholder 2">
            <a:extLst>
              <a:ext uri="{FF2B5EF4-FFF2-40B4-BE49-F238E27FC236}">
                <a16:creationId xmlns:a16="http://schemas.microsoft.com/office/drawing/2014/main" id="{9D6550C5-0E34-44F0-A3B1-6520B842E4A7}"/>
              </a:ext>
            </a:extLst>
          </p:cNvPr>
          <p:cNvSpPr>
            <a:spLocks noGrp="1"/>
          </p:cNvSpPr>
          <p:nvPr>
            <p:ph idx="1"/>
          </p:nvPr>
        </p:nvSpPr>
        <p:spPr>
          <a:xfrm>
            <a:off x="609600" y="1124745"/>
            <a:ext cx="10972800" cy="5420434"/>
          </a:xfrm>
        </p:spPr>
        <p:txBody>
          <a:bodyPr>
            <a:normAutofit fontScale="55000" lnSpcReduction="20000"/>
          </a:bodyPr>
          <a:lstStyle/>
          <a:p>
            <a:pPr marL="0" indent="0">
              <a:buNone/>
            </a:pPr>
            <a:r>
              <a:rPr lang="en-GB" sz="3400" dirty="0"/>
              <a:t>Having gone through stages 1, 2 and 3 and being prepared for stage 4 draw up a plan with the young person taking those stages into account. Take care when pulling a plan together that you do not overload the young person ( remember short term memory is only 6 plus or minus 2 items!!)</a:t>
            </a:r>
          </a:p>
          <a:p>
            <a:pPr marL="0" indent="0">
              <a:buNone/>
            </a:pPr>
            <a:endParaRPr lang="en-GB" sz="3400" dirty="0"/>
          </a:p>
          <a:p>
            <a:pPr marL="0" indent="0">
              <a:buNone/>
            </a:pPr>
            <a:endParaRPr lang="en-GB" sz="3400" dirty="0"/>
          </a:p>
          <a:p>
            <a:r>
              <a:rPr lang="en-GB" sz="3400" dirty="0"/>
              <a:t>There will be common times / places / routines in the young person’s smoking habits- which are  high risk . Identify those and put a compensation in place</a:t>
            </a:r>
          </a:p>
          <a:p>
            <a:pPr marL="0" lvl="0" indent="0">
              <a:buNone/>
            </a:pPr>
            <a:r>
              <a:rPr lang="en-GB" sz="3400" dirty="0"/>
              <a:t>e.g. drinking coffee, finishing a meal, using the phone, stressful situations, social events,   peer group get together.</a:t>
            </a:r>
          </a:p>
          <a:p>
            <a:pPr lvl="0"/>
            <a:r>
              <a:rPr lang="en-GB" sz="3400" dirty="0"/>
              <a:t>When you start your stop programme- make sure that the young person is supported to be busy or find an alternative at these high risk times</a:t>
            </a:r>
          </a:p>
          <a:p>
            <a:pPr lvl="0"/>
            <a:r>
              <a:rPr lang="en-GB" sz="3400" dirty="0"/>
              <a:t>Avoid high risk occasions such as </a:t>
            </a:r>
          </a:p>
          <a:p>
            <a:pPr marL="0" lvl="0" indent="0">
              <a:buNone/>
            </a:pPr>
            <a:r>
              <a:rPr lang="en-GB" sz="3400" dirty="0"/>
              <a:t>- Don’t hang out with smokers. That’s like a crack addict hanging out with crack addicts. No matter how friendly and supportive their smoking friends are, they are still a high risk environment for at least the first several months.</a:t>
            </a:r>
          </a:p>
          <a:p>
            <a:pPr marL="0" lvl="0" indent="0">
              <a:buNone/>
            </a:pPr>
            <a:r>
              <a:rPr lang="en-GB" sz="3400" dirty="0"/>
              <a:t>- Help them to practice saying, “No thank you, I don’t smoke anymore.”</a:t>
            </a:r>
          </a:p>
          <a:p>
            <a:pPr marL="0" lvl="0" indent="0">
              <a:buNone/>
            </a:pPr>
            <a:r>
              <a:rPr lang="en-GB" sz="3400" dirty="0"/>
              <a:t>- Help them to understand that they will encounter high risk situations that you/they haven’t thought of. If they find themselves triggered, plan to get up and leave quickly.</a:t>
            </a:r>
          </a:p>
          <a:p>
            <a:pPr marL="0" lvl="0" indent="0">
              <a:buNone/>
            </a:pPr>
            <a:r>
              <a:rPr lang="en-GB" sz="3400" dirty="0"/>
              <a:t>- A change of scenery can make all the difference.</a:t>
            </a:r>
          </a:p>
          <a:p>
            <a:pPr marL="0" lvl="0" indent="0">
              <a:buNone/>
            </a:pPr>
            <a:endParaRPr lang="en-GB" sz="3400" dirty="0"/>
          </a:p>
          <a:p>
            <a:pPr marL="0" indent="0">
              <a:buNone/>
            </a:pPr>
            <a:endParaRPr lang="en-GB" sz="2400" dirty="0"/>
          </a:p>
        </p:txBody>
      </p:sp>
    </p:spTree>
    <p:extLst>
      <p:ext uri="{BB962C8B-B14F-4D97-AF65-F5344CB8AC3E}">
        <p14:creationId xmlns:p14="http://schemas.microsoft.com/office/powerpoint/2010/main" val="99513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3283-545D-4BFF-A191-D2BA186C18F8}"/>
              </a:ext>
            </a:extLst>
          </p:cNvPr>
          <p:cNvSpPr>
            <a:spLocks noGrp="1"/>
          </p:cNvSpPr>
          <p:nvPr>
            <p:ph type="title"/>
          </p:nvPr>
        </p:nvSpPr>
        <p:spPr>
          <a:xfrm>
            <a:off x="609600" y="216024"/>
            <a:ext cx="3830053" cy="590092"/>
          </a:xfrm>
        </p:spPr>
        <p:txBody>
          <a:bodyPr/>
          <a:lstStyle/>
          <a:p>
            <a:r>
              <a:rPr lang="en-GB" dirty="0"/>
              <a:t>Stage 5 - focus</a:t>
            </a:r>
          </a:p>
        </p:txBody>
      </p:sp>
      <p:sp>
        <p:nvSpPr>
          <p:cNvPr id="3" name="Content Placeholder 2">
            <a:extLst>
              <a:ext uri="{FF2B5EF4-FFF2-40B4-BE49-F238E27FC236}">
                <a16:creationId xmlns:a16="http://schemas.microsoft.com/office/drawing/2014/main" id="{A4CAD4AF-C438-4ED6-8C7E-E8F7111A0714}"/>
              </a:ext>
            </a:extLst>
          </p:cNvPr>
          <p:cNvSpPr>
            <a:spLocks noGrp="1"/>
          </p:cNvSpPr>
          <p:nvPr>
            <p:ph idx="1"/>
          </p:nvPr>
        </p:nvSpPr>
        <p:spPr>
          <a:xfrm>
            <a:off x="609600" y="806116"/>
            <a:ext cx="10972800" cy="5739063"/>
          </a:xfrm>
        </p:spPr>
        <p:txBody>
          <a:bodyPr>
            <a:normAutofit fontScale="25000" lnSpcReduction="20000"/>
          </a:bodyPr>
          <a:lstStyle/>
          <a:p>
            <a:pPr marL="0" indent="0">
              <a:buNone/>
            </a:pPr>
            <a:r>
              <a:rPr lang="en-GB" sz="8000" dirty="0"/>
              <a:t>So, discuss the plan you will put in place with the young person:</a:t>
            </a:r>
          </a:p>
          <a:p>
            <a:pPr marL="0" indent="0">
              <a:buNone/>
            </a:pPr>
            <a:endParaRPr lang="en-GB" sz="8000" dirty="0"/>
          </a:p>
          <a:p>
            <a:pPr lvl="0"/>
            <a:r>
              <a:rPr lang="en-GB" sz="8000" dirty="0"/>
              <a:t>Can they enlist their friends. Make a deal with good friends to quit. ...</a:t>
            </a:r>
          </a:p>
          <a:p>
            <a:pPr lvl="0"/>
            <a:r>
              <a:rPr lang="en-GB" sz="8000" dirty="0"/>
              <a:t>Get them to talk to their GP. It's very hard to give up by willpower alone. ...</a:t>
            </a:r>
          </a:p>
          <a:p>
            <a:pPr lvl="0"/>
            <a:r>
              <a:rPr lang="en-GB" sz="8000" dirty="0"/>
              <a:t>Prepare excuses. ...what may they be? Saving for a holiday , a moped etc</a:t>
            </a:r>
          </a:p>
          <a:p>
            <a:pPr lvl="0"/>
            <a:r>
              <a:rPr lang="en-GB" sz="8000" dirty="0"/>
              <a:t>Get help with cravings. ...this is where you really come in to support! What is the plan?</a:t>
            </a:r>
          </a:p>
          <a:p>
            <a:pPr lvl="0"/>
            <a:r>
              <a:rPr lang="en-GB" sz="8000" dirty="0"/>
              <a:t>Quietly help them to watch their weight. ...why?</a:t>
            </a:r>
          </a:p>
          <a:p>
            <a:pPr lvl="0"/>
            <a:r>
              <a:rPr lang="en-GB" sz="8000" dirty="0"/>
              <a:t>Help them to set up a support network. ...who?</a:t>
            </a:r>
          </a:p>
          <a:p>
            <a:pPr lvl="0"/>
            <a:r>
              <a:rPr lang="en-GB" sz="8000" dirty="0"/>
              <a:t>Help them to stay  healthy. ...how?</a:t>
            </a:r>
          </a:p>
          <a:p>
            <a:pPr lvl="0"/>
            <a:r>
              <a:rPr lang="en-GB" sz="8000" dirty="0"/>
              <a:t>Keep focused. Remind them about their replacement products – make sure they don’t run out, plan when they are needed , dates/ times of patch changes …….</a:t>
            </a:r>
          </a:p>
          <a:p>
            <a:pPr lvl="0"/>
            <a:r>
              <a:rPr lang="en-GB" sz="8000" dirty="0"/>
              <a:t>Incentives and rewards………………what ? </a:t>
            </a:r>
          </a:p>
          <a:p>
            <a:pPr marL="0" indent="0">
              <a:buNone/>
            </a:pPr>
            <a:endParaRPr lang="en-GB" sz="8000" b="1" dirty="0"/>
          </a:p>
          <a:p>
            <a:pPr marL="0" indent="0">
              <a:buNone/>
            </a:pPr>
            <a:r>
              <a:rPr lang="en-GB" sz="8000" b="1" dirty="0">
                <a:solidFill>
                  <a:srgbClr val="FF0000"/>
                </a:solidFill>
              </a:rPr>
              <a:t>Encourage the young person to quit smoking one day at a time</a:t>
            </a:r>
            <a:r>
              <a:rPr lang="en-GB" sz="8000" dirty="0">
                <a:solidFill>
                  <a:srgbClr val="FF0000"/>
                </a:solidFill>
              </a:rPr>
              <a:t>. </a:t>
            </a:r>
          </a:p>
          <a:p>
            <a:pPr marL="0" indent="0">
              <a:buNone/>
            </a:pPr>
            <a:endParaRPr lang="en-GB" sz="8000" dirty="0"/>
          </a:p>
          <a:p>
            <a:pPr marL="0" indent="0">
              <a:buNone/>
            </a:pPr>
            <a:r>
              <a:rPr lang="en-GB" sz="8000" dirty="0"/>
              <a:t>Don't think about quitting forever. That can be overwhelming. Deal with right now, and the days will start to add up.</a:t>
            </a:r>
          </a:p>
          <a:p>
            <a:endParaRPr lang="en-GB" sz="8000" dirty="0"/>
          </a:p>
          <a:p>
            <a:pPr marL="0" lvl="0" indent="0">
              <a:buNone/>
            </a:pPr>
            <a:endParaRPr lang="en-GB" sz="8000" dirty="0"/>
          </a:p>
          <a:p>
            <a:pPr marL="0" indent="0">
              <a:buNone/>
            </a:pPr>
            <a:r>
              <a:rPr lang="en-GB" sz="8000" dirty="0"/>
              <a:t> </a:t>
            </a:r>
          </a:p>
          <a:p>
            <a:pPr marL="0" indent="0">
              <a:buNone/>
            </a:pPr>
            <a:endParaRPr lang="en-GB" dirty="0"/>
          </a:p>
        </p:txBody>
      </p:sp>
    </p:spTree>
    <p:extLst>
      <p:ext uri="{BB962C8B-B14F-4D97-AF65-F5344CB8AC3E}">
        <p14:creationId xmlns:p14="http://schemas.microsoft.com/office/powerpoint/2010/main" val="137670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4054-D385-4BF6-82CC-D332A9EF7C97}"/>
              </a:ext>
            </a:extLst>
          </p:cNvPr>
          <p:cNvSpPr>
            <a:spLocks noGrp="1"/>
          </p:cNvSpPr>
          <p:nvPr>
            <p:ph type="title"/>
          </p:nvPr>
        </p:nvSpPr>
        <p:spPr/>
        <p:txBody>
          <a:bodyPr/>
          <a:lstStyle/>
          <a:p>
            <a:r>
              <a:rPr lang="en-GB" dirty="0"/>
              <a:t>Part 2:</a:t>
            </a:r>
          </a:p>
        </p:txBody>
      </p:sp>
      <p:sp>
        <p:nvSpPr>
          <p:cNvPr id="3" name="Content Placeholder 2">
            <a:extLst>
              <a:ext uri="{FF2B5EF4-FFF2-40B4-BE49-F238E27FC236}">
                <a16:creationId xmlns:a16="http://schemas.microsoft.com/office/drawing/2014/main" id="{C310D884-8CEF-48D6-AA56-3EA5BA5CDEF2}"/>
              </a:ext>
            </a:extLst>
          </p:cNvPr>
          <p:cNvSpPr>
            <a:spLocks noGrp="1"/>
          </p:cNvSpPr>
          <p:nvPr>
            <p:ph idx="1"/>
          </p:nvPr>
        </p:nvSpPr>
        <p:spPr/>
        <p:txBody>
          <a:bodyPr/>
          <a:lstStyle/>
          <a:p>
            <a:r>
              <a:rPr lang="en-GB" dirty="0"/>
              <a:t>Stopping – is it possible?</a:t>
            </a:r>
          </a:p>
          <a:p>
            <a:r>
              <a:rPr lang="en-GB" dirty="0"/>
              <a:t>How?</a:t>
            </a:r>
          </a:p>
          <a:p>
            <a:r>
              <a:rPr lang="en-GB" dirty="0"/>
              <a:t>What may work</a:t>
            </a:r>
          </a:p>
          <a:p>
            <a:r>
              <a:rPr lang="en-GB" dirty="0"/>
              <a:t>What can you do</a:t>
            </a:r>
          </a:p>
          <a:p>
            <a:r>
              <a:rPr lang="en-GB" dirty="0"/>
              <a:t>Who else can be involved</a:t>
            </a:r>
          </a:p>
          <a:p>
            <a:r>
              <a:rPr lang="en-GB" dirty="0"/>
              <a:t>Helping young people to manage withdrawal</a:t>
            </a:r>
          </a:p>
          <a:p>
            <a:r>
              <a:rPr lang="en-GB" dirty="0"/>
              <a:t>Case study</a:t>
            </a:r>
          </a:p>
        </p:txBody>
      </p:sp>
    </p:spTree>
    <p:extLst>
      <p:ext uri="{BB962C8B-B14F-4D97-AF65-F5344CB8AC3E}">
        <p14:creationId xmlns:p14="http://schemas.microsoft.com/office/powerpoint/2010/main" val="138755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55F-1231-42F8-B7A4-120E215C3102}"/>
              </a:ext>
            </a:extLst>
          </p:cNvPr>
          <p:cNvSpPr>
            <a:spLocks noGrp="1"/>
          </p:cNvSpPr>
          <p:nvPr>
            <p:ph type="title"/>
          </p:nvPr>
        </p:nvSpPr>
        <p:spPr/>
        <p:txBody>
          <a:bodyPr/>
          <a:lstStyle/>
          <a:p>
            <a:r>
              <a:rPr lang="en-GB" dirty="0"/>
              <a:t>Going forward:</a:t>
            </a:r>
          </a:p>
        </p:txBody>
      </p:sp>
      <p:sp>
        <p:nvSpPr>
          <p:cNvPr id="3" name="Content Placeholder 2">
            <a:extLst>
              <a:ext uri="{FF2B5EF4-FFF2-40B4-BE49-F238E27FC236}">
                <a16:creationId xmlns:a16="http://schemas.microsoft.com/office/drawing/2014/main" id="{9BFE25A1-C977-4C6F-85A7-E444012F97E7}"/>
              </a:ext>
            </a:extLst>
          </p:cNvPr>
          <p:cNvSpPr>
            <a:spLocks noGrp="1"/>
          </p:cNvSpPr>
          <p:nvPr>
            <p:ph idx="1"/>
          </p:nvPr>
        </p:nvSpPr>
        <p:spPr/>
        <p:txBody>
          <a:bodyPr>
            <a:normAutofit/>
          </a:bodyPr>
          <a:lstStyle/>
          <a:p>
            <a:r>
              <a:rPr lang="en-GB" sz="2800" dirty="0"/>
              <a:t>They will slip- everyone does! It is called being a human being! </a:t>
            </a:r>
          </a:p>
          <a:p>
            <a:r>
              <a:rPr lang="en-GB" sz="2800" dirty="0"/>
              <a:t>What are you going to do to help them get back to their plan?</a:t>
            </a:r>
          </a:p>
          <a:p>
            <a:pPr marL="0" indent="0">
              <a:buNone/>
            </a:pPr>
            <a:endParaRPr lang="en-GB" sz="2800" dirty="0"/>
          </a:p>
          <a:p>
            <a:pPr marL="0" indent="0">
              <a:buNone/>
            </a:pPr>
            <a:r>
              <a:rPr lang="en-GB" sz="2800" dirty="0"/>
              <a:t>Help them to be kind to themselves , reinforce the positives .</a:t>
            </a:r>
          </a:p>
          <a:p>
            <a:pPr marL="0" indent="0">
              <a:buNone/>
            </a:pPr>
            <a:endParaRPr lang="en-GB" sz="2800" dirty="0"/>
          </a:p>
          <a:p>
            <a:pPr marL="0" indent="0">
              <a:buNone/>
            </a:pPr>
            <a:r>
              <a:rPr lang="en-GB" sz="2800" dirty="0"/>
              <a:t>Help them to see themselves as a non - smoker</a:t>
            </a:r>
          </a:p>
          <a:p>
            <a:endParaRPr lang="en-GB" dirty="0"/>
          </a:p>
        </p:txBody>
      </p:sp>
    </p:spTree>
    <p:extLst>
      <p:ext uri="{BB962C8B-B14F-4D97-AF65-F5344CB8AC3E}">
        <p14:creationId xmlns:p14="http://schemas.microsoft.com/office/powerpoint/2010/main" val="301614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57EF-493D-494F-AB0D-F68D5574C718}"/>
              </a:ext>
            </a:extLst>
          </p:cNvPr>
          <p:cNvSpPr>
            <a:spLocks noGrp="1"/>
          </p:cNvSpPr>
          <p:nvPr>
            <p:ph type="title"/>
          </p:nvPr>
        </p:nvSpPr>
        <p:spPr>
          <a:xfrm>
            <a:off x="609600" y="216024"/>
            <a:ext cx="2530642" cy="515812"/>
          </a:xfrm>
        </p:spPr>
        <p:txBody>
          <a:bodyPr/>
          <a:lstStyle/>
          <a:p>
            <a:r>
              <a:rPr lang="en-GB" sz="2800" dirty="0"/>
              <a:t>CASE STUDY</a:t>
            </a:r>
          </a:p>
        </p:txBody>
      </p:sp>
      <p:sp>
        <p:nvSpPr>
          <p:cNvPr id="3" name="Content Placeholder 2">
            <a:extLst>
              <a:ext uri="{FF2B5EF4-FFF2-40B4-BE49-F238E27FC236}">
                <a16:creationId xmlns:a16="http://schemas.microsoft.com/office/drawing/2014/main" id="{8008C9AA-20EB-47F9-A925-A9946BAA3C2D}"/>
              </a:ext>
            </a:extLst>
          </p:cNvPr>
          <p:cNvSpPr>
            <a:spLocks noGrp="1"/>
          </p:cNvSpPr>
          <p:nvPr>
            <p:ph idx="1"/>
          </p:nvPr>
        </p:nvSpPr>
        <p:spPr/>
        <p:txBody>
          <a:bodyPr>
            <a:normAutofit lnSpcReduction="10000"/>
          </a:bodyPr>
          <a:lstStyle/>
          <a:p>
            <a:r>
              <a:rPr lang="en-GB" sz="2400" dirty="0"/>
              <a:t>Jon is aged 15 years and has smoked since he was 11 years old. He has experienced serious trauma within his birth family and has been in residential care since he was 13 years old.</a:t>
            </a:r>
          </a:p>
          <a:p>
            <a:r>
              <a:rPr lang="en-GB" sz="2400" dirty="0"/>
              <a:t>At the moment he is smoking up to 12 roll ups a day including (you think ) in his bedroom. He does not seem to be using any other substance / alcohol at the moment.</a:t>
            </a:r>
          </a:p>
          <a:p>
            <a:r>
              <a:rPr lang="en-GB" sz="2400" dirty="0"/>
              <a:t>Jon will frequently be missing from home returning with tobacco , he also returns with tobacco when he has seen his family.</a:t>
            </a:r>
          </a:p>
          <a:p>
            <a:r>
              <a:rPr lang="en-GB" sz="2400" dirty="0"/>
              <a:t>At the moment Jon is refusing to engage with CAMHS or the therapist in the organisation.</a:t>
            </a:r>
          </a:p>
          <a:p>
            <a:r>
              <a:rPr lang="en-GB" sz="2400" dirty="0"/>
              <a:t>He has a cough and does not eat well</a:t>
            </a:r>
          </a:p>
          <a:p>
            <a:r>
              <a:rPr lang="en-GB" sz="2400" dirty="0"/>
              <a:t>DRAW UP A PLAN TO WORK WITH JON TO HELP HIM REDUCE/STOP  HIS INTAKE OF TOBACCO.</a:t>
            </a:r>
          </a:p>
          <a:p>
            <a:endParaRPr lang="en-GB" sz="2400" dirty="0"/>
          </a:p>
        </p:txBody>
      </p:sp>
    </p:spTree>
    <p:extLst>
      <p:ext uri="{BB962C8B-B14F-4D97-AF65-F5344CB8AC3E}">
        <p14:creationId xmlns:p14="http://schemas.microsoft.com/office/powerpoint/2010/main" val="414136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EA6C-A06A-4349-8FA3-5B772DD74177}"/>
              </a:ext>
            </a:extLst>
          </p:cNvPr>
          <p:cNvSpPr>
            <a:spLocks noGrp="1"/>
          </p:cNvSpPr>
          <p:nvPr>
            <p:ph type="title"/>
          </p:nvPr>
        </p:nvSpPr>
        <p:spPr/>
        <p:txBody>
          <a:bodyPr/>
          <a:lstStyle/>
          <a:p>
            <a:r>
              <a:rPr lang="en-GB" sz="2800" dirty="0"/>
              <a:t>CASE STUDY CONT’D</a:t>
            </a:r>
          </a:p>
        </p:txBody>
      </p:sp>
      <p:sp>
        <p:nvSpPr>
          <p:cNvPr id="3" name="Content Placeholder 2">
            <a:extLst>
              <a:ext uri="{FF2B5EF4-FFF2-40B4-BE49-F238E27FC236}">
                <a16:creationId xmlns:a16="http://schemas.microsoft.com/office/drawing/2014/main" id="{AF28D3A7-93C9-4FB3-8E9C-1F69982BEF98}"/>
              </a:ext>
            </a:extLst>
          </p:cNvPr>
          <p:cNvSpPr>
            <a:spLocks noGrp="1"/>
          </p:cNvSpPr>
          <p:nvPr>
            <p:ph idx="1"/>
          </p:nvPr>
        </p:nvSpPr>
        <p:spPr/>
        <p:txBody>
          <a:bodyPr>
            <a:normAutofit/>
          </a:bodyPr>
          <a:lstStyle/>
          <a:p>
            <a:r>
              <a:rPr lang="en-GB" sz="2400" dirty="0"/>
              <a:t>Small groups and feedback</a:t>
            </a:r>
          </a:p>
          <a:p>
            <a:endParaRPr lang="en-GB" sz="2400" dirty="0"/>
          </a:p>
          <a:p>
            <a:endParaRPr lang="en-GB" sz="2400" dirty="0"/>
          </a:p>
          <a:p>
            <a:endParaRPr lang="en-GB" sz="2400" dirty="0"/>
          </a:p>
          <a:p>
            <a:endParaRPr lang="en-GB" sz="2400" dirty="0"/>
          </a:p>
          <a:p>
            <a:pPr marL="0" indent="0">
              <a:buNone/>
            </a:pPr>
            <a:endParaRPr lang="en-GB" sz="2400" dirty="0"/>
          </a:p>
        </p:txBody>
      </p:sp>
    </p:spTree>
    <p:extLst>
      <p:ext uri="{BB962C8B-B14F-4D97-AF65-F5344CB8AC3E}">
        <p14:creationId xmlns:p14="http://schemas.microsoft.com/office/powerpoint/2010/main" val="345537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4D38-29B1-4AE3-9D80-DB127458C83C}"/>
              </a:ext>
            </a:extLst>
          </p:cNvPr>
          <p:cNvSpPr>
            <a:spLocks noGrp="1"/>
          </p:cNvSpPr>
          <p:nvPr>
            <p:ph type="title"/>
          </p:nvPr>
        </p:nvSpPr>
        <p:spPr/>
        <p:txBody>
          <a:bodyPr/>
          <a:lstStyle/>
          <a:p>
            <a:r>
              <a:rPr lang="en-GB" dirty="0"/>
              <a:t>Resources and information</a:t>
            </a:r>
          </a:p>
        </p:txBody>
      </p:sp>
      <p:sp>
        <p:nvSpPr>
          <p:cNvPr id="3" name="Content Placeholder 2">
            <a:extLst>
              <a:ext uri="{FF2B5EF4-FFF2-40B4-BE49-F238E27FC236}">
                <a16:creationId xmlns:a16="http://schemas.microsoft.com/office/drawing/2014/main" id="{C9DA9FA7-D263-4AD2-8C0A-63903A6B932F}"/>
              </a:ext>
            </a:extLst>
          </p:cNvPr>
          <p:cNvSpPr>
            <a:spLocks noGrp="1"/>
          </p:cNvSpPr>
          <p:nvPr>
            <p:ph idx="1"/>
          </p:nvPr>
        </p:nvSpPr>
        <p:spPr/>
        <p:txBody>
          <a:bodyPr/>
          <a:lstStyle/>
          <a:p>
            <a:r>
              <a:rPr lang="en-GB" dirty="0">
                <a:hlinkClick r:id="rId2"/>
              </a:rPr>
              <a:t>https://smokefree.gov/get-extra-help</a:t>
            </a:r>
            <a:endParaRPr lang="en-GB" dirty="0"/>
          </a:p>
          <a:p>
            <a:r>
              <a:rPr lang="en-GB" dirty="0">
                <a:hlinkClick r:id="rId3"/>
              </a:rPr>
              <a:t>https://campaignresources.phe.gov.uk</a:t>
            </a:r>
            <a:endParaRPr lang="en-GB" dirty="0"/>
          </a:p>
          <a:p>
            <a:r>
              <a:rPr lang="en-GB" dirty="0">
                <a:hlinkClick r:id="rId4"/>
              </a:rPr>
              <a:t>https://www.nhs.uk</a:t>
            </a:r>
            <a:endParaRPr lang="en-GB" dirty="0"/>
          </a:p>
          <a:p>
            <a:r>
              <a:rPr lang="en-GB" dirty="0">
                <a:hlinkClick r:id="rId5"/>
              </a:rPr>
              <a:t>https://www.gasp.org.uk</a:t>
            </a:r>
            <a:endParaRPr lang="en-GB" dirty="0"/>
          </a:p>
          <a:p>
            <a:r>
              <a:rPr lang="en-GB" dirty="0">
                <a:hlinkClick r:id="rId6"/>
              </a:rPr>
              <a:t>https://www.ash.org.uk</a:t>
            </a:r>
            <a:endParaRPr lang="en-GB" dirty="0"/>
          </a:p>
          <a:p>
            <a:r>
              <a:rPr lang="en-GB" dirty="0">
                <a:hlinkClick r:id="rId7"/>
              </a:rPr>
              <a:t>https://www.cancerresearchuk.org/health-professional/awareness-and-prevention/smoking-cessation</a:t>
            </a:r>
            <a:endParaRPr lang="en-GB" dirty="0"/>
          </a:p>
          <a:p>
            <a:endParaRPr lang="en-GB" dirty="0"/>
          </a:p>
        </p:txBody>
      </p:sp>
    </p:spTree>
    <p:extLst>
      <p:ext uri="{BB962C8B-B14F-4D97-AF65-F5344CB8AC3E}">
        <p14:creationId xmlns:p14="http://schemas.microsoft.com/office/powerpoint/2010/main" val="334534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EF12-DCCD-4168-B18E-4C1CAFC1C53B}"/>
              </a:ext>
            </a:extLst>
          </p:cNvPr>
          <p:cNvSpPr>
            <a:spLocks noGrp="1"/>
          </p:cNvSpPr>
          <p:nvPr>
            <p:ph type="title"/>
          </p:nvPr>
        </p:nvSpPr>
        <p:spPr/>
        <p:txBody>
          <a:bodyPr/>
          <a:lstStyle/>
          <a:p>
            <a:r>
              <a:rPr lang="en-GB" sz="3600" dirty="0"/>
              <a:t>Any questions or queries</a:t>
            </a:r>
          </a:p>
        </p:txBody>
      </p:sp>
      <p:sp>
        <p:nvSpPr>
          <p:cNvPr id="3" name="Content Placeholder 2">
            <a:extLst>
              <a:ext uri="{FF2B5EF4-FFF2-40B4-BE49-F238E27FC236}">
                <a16:creationId xmlns:a16="http://schemas.microsoft.com/office/drawing/2014/main" id="{27B97EA9-5336-42CF-A1AC-E8E8009591D2}"/>
              </a:ext>
            </a:extLst>
          </p:cNvPr>
          <p:cNvSpPr>
            <a:spLocks noGrp="1"/>
          </p:cNvSpPr>
          <p:nvPr>
            <p:ph idx="1"/>
          </p:nvPr>
        </p:nvSpPr>
        <p:spPr/>
        <p:txBody>
          <a:bodyPr/>
          <a:lstStyle/>
          <a:p>
            <a:r>
              <a:rPr lang="en-GB" dirty="0"/>
              <a:t>Thank you.</a:t>
            </a:r>
          </a:p>
          <a:p>
            <a:endParaRPr lang="en-GB" dirty="0"/>
          </a:p>
          <a:p>
            <a:r>
              <a:rPr lang="en-GB" dirty="0"/>
              <a:t>Happy to help with any queries: </a:t>
            </a:r>
          </a:p>
          <a:p>
            <a:r>
              <a:rPr lang="en-GB" dirty="0"/>
              <a:t>caf31.cf@outlook.com</a:t>
            </a:r>
          </a:p>
        </p:txBody>
      </p:sp>
    </p:spTree>
    <p:extLst>
      <p:ext uri="{BB962C8B-B14F-4D97-AF65-F5344CB8AC3E}">
        <p14:creationId xmlns:p14="http://schemas.microsoft.com/office/powerpoint/2010/main" val="3264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2DAE-E07B-4F87-9C80-7B36BA2379AA}"/>
              </a:ext>
            </a:extLst>
          </p:cNvPr>
          <p:cNvSpPr>
            <a:spLocks noGrp="1"/>
          </p:cNvSpPr>
          <p:nvPr>
            <p:ph type="title"/>
          </p:nvPr>
        </p:nvSpPr>
        <p:spPr>
          <a:xfrm>
            <a:off x="609600" y="216024"/>
            <a:ext cx="10972800" cy="764704"/>
          </a:xfrm>
        </p:spPr>
        <p:txBody>
          <a:bodyPr anchor="b">
            <a:normAutofit/>
          </a:bodyPr>
          <a:lstStyle/>
          <a:p>
            <a:r>
              <a:rPr lang="en-GB" dirty="0"/>
              <a:t>habits</a:t>
            </a:r>
          </a:p>
        </p:txBody>
      </p:sp>
      <p:sp>
        <p:nvSpPr>
          <p:cNvPr id="3" name="Content Placeholder 2">
            <a:extLst>
              <a:ext uri="{FF2B5EF4-FFF2-40B4-BE49-F238E27FC236}">
                <a16:creationId xmlns:a16="http://schemas.microsoft.com/office/drawing/2014/main" id="{81BD5B19-5E01-436B-8EE3-C655DE0E0554}"/>
              </a:ext>
            </a:extLst>
          </p:cNvPr>
          <p:cNvSpPr>
            <a:spLocks noGrp="1"/>
          </p:cNvSpPr>
          <p:nvPr>
            <p:ph idx="1"/>
          </p:nvPr>
        </p:nvSpPr>
        <p:spPr>
          <a:xfrm>
            <a:off x="1007435" y="1593539"/>
            <a:ext cx="10258328" cy="2736305"/>
          </a:xfrm>
        </p:spPr>
        <p:txBody>
          <a:bodyPr anchor="ctr">
            <a:normAutofit/>
          </a:bodyPr>
          <a:lstStyle/>
          <a:p>
            <a:pPr>
              <a:lnSpc>
                <a:spcPct val="90000"/>
              </a:lnSpc>
            </a:pPr>
            <a:r>
              <a:rPr lang="en-GB" sz="2700" dirty="0"/>
              <a:t>Remember how they form.</a:t>
            </a:r>
          </a:p>
          <a:p>
            <a:pPr>
              <a:lnSpc>
                <a:spcPct val="90000"/>
              </a:lnSpc>
            </a:pPr>
            <a:r>
              <a:rPr lang="en-GB" sz="2700" dirty="0"/>
              <a:t>Your own habits / which ones should you break / priority order in terms of difficulty</a:t>
            </a:r>
          </a:p>
          <a:p>
            <a:pPr>
              <a:lnSpc>
                <a:spcPct val="90000"/>
              </a:lnSpc>
            </a:pPr>
            <a:endParaRPr lang="en-GB" sz="2700" dirty="0"/>
          </a:p>
          <a:p>
            <a:pPr>
              <a:lnSpc>
                <a:spcPct val="90000"/>
              </a:lnSpc>
            </a:pPr>
            <a:endParaRPr lang="en-GB" sz="2700" dirty="0"/>
          </a:p>
          <a:p>
            <a:pPr>
              <a:lnSpc>
                <a:spcPct val="90000"/>
              </a:lnSpc>
            </a:pPr>
            <a:r>
              <a:rPr lang="en-GB" sz="2700" dirty="0"/>
              <a:t>Feedback</a:t>
            </a:r>
          </a:p>
        </p:txBody>
      </p:sp>
    </p:spTree>
    <p:extLst>
      <p:ext uri="{BB962C8B-B14F-4D97-AF65-F5344CB8AC3E}">
        <p14:creationId xmlns:p14="http://schemas.microsoft.com/office/powerpoint/2010/main" val="181837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8E6D-C54F-4F36-A828-729827A3A537}"/>
              </a:ext>
            </a:extLst>
          </p:cNvPr>
          <p:cNvSpPr>
            <a:spLocks noGrp="1"/>
          </p:cNvSpPr>
          <p:nvPr>
            <p:ph type="title"/>
          </p:nvPr>
        </p:nvSpPr>
        <p:spPr/>
        <p:txBody>
          <a:bodyPr/>
          <a:lstStyle/>
          <a:p>
            <a:r>
              <a:rPr lang="en-GB" dirty="0"/>
              <a:t>Breaking habits</a:t>
            </a:r>
          </a:p>
        </p:txBody>
      </p:sp>
      <p:sp>
        <p:nvSpPr>
          <p:cNvPr id="3" name="Content Placeholder 2">
            <a:extLst>
              <a:ext uri="{FF2B5EF4-FFF2-40B4-BE49-F238E27FC236}">
                <a16:creationId xmlns:a16="http://schemas.microsoft.com/office/drawing/2014/main" id="{6C9C7858-D269-4B06-8D41-188C92A63D14}"/>
              </a:ext>
            </a:extLst>
          </p:cNvPr>
          <p:cNvSpPr>
            <a:spLocks noGrp="1"/>
          </p:cNvSpPr>
          <p:nvPr>
            <p:ph idx="1"/>
          </p:nvPr>
        </p:nvSpPr>
        <p:spPr/>
        <p:txBody>
          <a:bodyPr/>
          <a:lstStyle/>
          <a:p>
            <a:r>
              <a:rPr lang="en-GB" dirty="0"/>
              <a:t>This is hard ……………….how many of us have realised that when we diet , try to stop smoking , have to cut down on alcohol , chocolate etc</a:t>
            </a:r>
          </a:p>
          <a:p>
            <a:r>
              <a:rPr lang="en-GB" dirty="0"/>
              <a:t>When and why does this work?</a:t>
            </a:r>
          </a:p>
          <a:p>
            <a:r>
              <a:rPr lang="en-GB" dirty="0"/>
              <a:t>Why should it be any different for any young person?</a:t>
            </a:r>
          </a:p>
          <a:p>
            <a:r>
              <a:rPr lang="en-GB" dirty="0"/>
              <a:t>What can we take from our own experiences and apply to working with the young people we care for?</a:t>
            </a:r>
          </a:p>
        </p:txBody>
      </p:sp>
    </p:spTree>
    <p:extLst>
      <p:ext uri="{BB962C8B-B14F-4D97-AF65-F5344CB8AC3E}">
        <p14:creationId xmlns:p14="http://schemas.microsoft.com/office/powerpoint/2010/main" val="340698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184F-4EA2-402A-9679-9302D567DE76}"/>
              </a:ext>
            </a:extLst>
          </p:cNvPr>
          <p:cNvSpPr>
            <a:spLocks noGrp="1"/>
          </p:cNvSpPr>
          <p:nvPr>
            <p:ph type="title"/>
          </p:nvPr>
        </p:nvSpPr>
        <p:spPr/>
        <p:txBody>
          <a:bodyPr/>
          <a:lstStyle/>
          <a:p>
            <a:r>
              <a:rPr lang="en-GB" dirty="0"/>
              <a:t>Breaking a habit</a:t>
            </a:r>
          </a:p>
        </p:txBody>
      </p:sp>
      <p:sp>
        <p:nvSpPr>
          <p:cNvPr id="3" name="Content Placeholder 2">
            <a:extLst>
              <a:ext uri="{FF2B5EF4-FFF2-40B4-BE49-F238E27FC236}">
                <a16:creationId xmlns:a16="http://schemas.microsoft.com/office/drawing/2014/main" id="{D5956107-C5B7-4E0B-96FA-3D58FEDB4F5B}"/>
              </a:ext>
            </a:extLst>
          </p:cNvPr>
          <p:cNvSpPr>
            <a:spLocks noGrp="1"/>
          </p:cNvSpPr>
          <p:nvPr>
            <p:ph idx="1"/>
          </p:nvPr>
        </p:nvSpPr>
        <p:spPr/>
        <p:txBody>
          <a:bodyPr>
            <a:normAutofit/>
          </a:bodyPr>
          <a:lstStyle/>
          <a:p>
            <a:r>
              <a:rPr lang="en-GB" sz="2800" dirty="0"/>
              <a:t>A person may not be full aware of how a habit works- habits are built to make things happen without us having to think about them . Consciously intervening in our own behaviour won’t come naturally- breaking a habit needs consideration and effort</a:t>
            </a:r>
          </a:p>
          <a:p>
            <a:r>
              <a:rPr lang="en-GB" sz="2800" dirty="0"/>
              <a:t>The brain is not likely to be used to scrutinising why a bad habit is carried out. Bad habits are also ingrained in the mind due to the rewarding feelings that they bring or perhaps used to bring , when the habit was formed. </a:t>
            </a:r>
          </a:p>
        </p:txBody>
      </p:sp>
    </p:spTree>
    <p:extLst>
      <p:ext uri="{BB962C8B-B14F-4D97-AF65-F5344CB8AC3E}">
        <p14:creationId xmlns:p14="http://schemas.microsoft.com/office/powerpoint/2010/main" val="291653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E16D-81DF-4F06-8FDE-E56A8D071CEC}"/>
              </a:ext>
            </a:extLst>
          </p:cNvPr>
          <p:cNvSpPr>
            <a:spLocks noGrp="1"/>
          </p:cNvSpPr>
          <p:nvPr>
            <p:ph type="title"/>
          </p:nvPr>
        </p:nvSpPr>
        <p:spPr/>
        <p:txBody>
          <a:bodyPr/>
          <a:lstStyle/>
          <a:p>
            <a:r>
              <a:rPr lang="en-GB" dirty="0"/>
              <a:t>The habit loop……</a:t>
            </a:r>
          </a:p>
        </p:txBody>
      </p:sp>
      <p:pic>
        <p:nvPicPr>
          <p:cNvPr id="4" name="Content Placeholder 3">
            <a:extLst>
              <a:ext uri="{FF2B5EF4-FFF2-40B4-BE49-F238E27FC236}">
                <a16:creationId xmlns:a16="http://schemas.microsoft.com/office/drawing/2014/main" id="{0B99745A-AB50-4CE0-9863-4D2477DEB797}"/>
              </a:ext>
            </a:extLst>
          </p:cNvPr>
          <p:cNvPicPr>
            <a:picLocks noGrp="1" noChangeAspect="1"/>
          </p:cNvPicPr>
          <p:nvPr>
            <p:ph idx="1"/>
          </p:nvPr>
        </p:nvPicPr>
        <p:blipFill>
          <a:blip r:embed="rId3"/>
          <a:stretch>
            <a:fillRect/>
          </a:stretch>
        </p:blipFill>
        <p:spPr>
          <a:xfrm>
            <a:off x="2495601" y="1484785"/>
            <a:ext cx="6467425" cy="3641254"/>
          </a:xfrm>
          <a:prstGeom prst="rect">
            <a:avLst/>
          </a:prstGeom>
        </p:spPr>
      </p:pic>
    </p:spTree>
    <p:extLst>
      <p:ext uri="{BB962C8B-B14F-4D97-AF65-F5344CB8AC3E}">
        <p14:creationId xmlns:p14="http://schemas.microsoft.com/office/powerpoint/2010/main" val="172375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9FAD67-06C0-43A4-90A5-64493BED684D}"/>
              </a:ext>
            </a:extLst>
          </p:cNvPr>
          <p:cNvPicPr>
            <a:picLocks noGrp="1" noChangeAspect="1"/>
          </p:cNvPicPr>
          <p:nvPr>
            <p:ph idx="1"/>
          </p:nvPr>
        </p:nvPicPr>
        <p:blipFill>
          <a:blip r:embed="rId3"/>
          <a:stretch>
            <a:fillRect/>
          </a:stretch>
        </p:blipFill>
        <p:spPr>
          <a:xfrm>
            <a:off x="1981200" y="620689"/>
            <a:ext cx="8229600" cy="5305531"/>
          </a:xfrm>
          <a:prstGeom prst="rect">
            <a:avLst/>
          </a:prstGeom>
          <a:noFill/>
        </p:spPr>
      </p:pic>
    </p:spTree>
    <p:extLst>
      <p:ext uri="{BB962C8B-B14F-4D97-AF65-F5344CB8AC3E}">
        <p14:creationId xmlns:p14="http://schemas.microsoft.com/office/powerpoint/2010/main" val="253287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095CDAD-802D-421D-9BA1-B794CB25FCB9}"/>
              </a:ext>
            </a:extLst>
          </p:cNvPr>
          <p:cNvSpPr>
            <a:spLocks noGrp="1"/>
          </p:cNvSpPr>
          <p:nvPr>
            <p:ph type="title"/>
          </p:nvPr>
        </p:nvSpPr>
        <p:spPr>
          <a:xfrm>
            <a:off x="1981200" y="216024"/>
            <a:ext cx="8229600" cy="764704"/>
          </a:xfrm>
        </p:spPr>
        <p:txBody>
          <a:bodyPr/>
          <a:lstStyle/>
          <a:p>
            <a:r>
              <a:rPr lang="en-US" sz="2800" dirty="0"/>
              <a:t>Next - moving  from stress to calm………………… </a:t>
            </a:r>
          </a:p>
        </p:txBody>
      </p:sp>
      <p:sp>
        <p:nvSpPr>
          <p:cNvPr id="11" name="Content Placeholder 2">
            <a:extLst>
              <a:ext uri="{FF2B5EF4-FFF2-40B4-BE49-F238E27FC236}">
                <a16:creationId xmlns:a16="http://schemas.microsoft.com/office/drawing/2014/main" id="{57A2D538-3CB7-45A7-B2B9-392DE083FB4C}"/>
              </a:ext>
            </a:extLst>
          </p:cNvPr>
          <p:cNvSpPr>
            <a:spLocks noGrp="1"/>
          </p:cNvSpPr>
          <p:nvPr>
            <p:ph sz="half" idx="2"/>
          </p:nvPr>
        </p:nvSpPr>
        <p:spPr>
          <a:xfrm>
            <a:off x="6172200" y="1700809"/>
            <a:ext cx="4038600" cy="4425354"/>
          </a:xfrm>
        </p:spPr>
        <p:txBody>
          <a:bodyPr/>
          <a:lstStyle/>
          <a:p>
            <a:endParaRPr lang="en-US" dirty="0"/>
          </a:p>
        </p:txBody>
      </p:sp>
      <p:pic>
        <p:nvPicPr>
          <p:cNvPr id="4" name="Content Placeholder 8">
            <a:extLst>
              <a:ext uri="{FF2B5EF4-FFF2-40B4-BE49-F238E27FC236}">
                <a16:creationId xmlns:a16="http://schemas.microsoft.com/office/drawing/2014/main" id="{EA3FA3D6-D28D-4285-BC94-724CA2990A31}"/>
              </a:ext>
            </a:extLst>
          </p:cNvPr>
          <p:cNvPicPr>
            <a:picLocks noChangeAspect="1"/>
          </p:cNvPicPr>
          <p:nvPr/>
        </p:nvPicPr>
        <p:blipFill rotWithShape="1">
          <a:blip r:embed="rId2"/>
          <a:srcRect b="39887"/>
          <a:stretch/>
        </p:blipFill>
        <p:spPr>
          <a:xfrm>
            <a:off x="1892808" y="1700809"/>
            <a:ext cx="4041648" cy="2736304"/>
          </a:xfrm>
          <a:prstGeom prst="rect">
            <a:avLst/>
          </a:prstGeom>
          <a:noFill/>
        </p:spPr>
      </p:pic>
      <p:pic>
        <p:nvPicPr>
          <p:cNvPr id="10" name="Picture 9">
            <a:extLst>
              <a:ext uri="{FF2B5EF4-FFF2-40B4-BE49-F238E27FC236}">
                <a16:creationId xmlns:a16="http://schemas.microsoft.com/office/drawing/2014/main" id="{F77511D2-0AC2-4738-B892-A84424CBF739}"/>
              </a:ext>
            </a:extLst>
          </p:cNvPr>
          <p:cNvPicPr>
            <a:picLocks noChangeAspect="1"/>
          </p:cNvPicPr>
          <p:nvPr/>
        </p:nvPicPr>
        <p:blipFill>
          <a:blip r:embed="rId3"/>
          <a:stretch>
            <a:fillRect/>
          </a:stretch>
        </p:blipFill>
        <p:spPr>
          <a:xfrm>
            <a:off x="6096001" y="1700810"/>
            <a:ext cx="4114801" cy="4248471"/>
          </a:xfrm>
          <a:prstGeom prst="rect">
            <a:avLst/>
          </a:prstGeom>
        </p:spPr>
      </p:pic>
    </p:spTree>
    <p:extLst>
      <p:ext uri="{BB962C8B-B14F-4D97-AF65-F5344CB8AC3E}">
        <p14:creationId xmlns:p14="http://schemas.microsoft.com/office/powerpoint/2010/main" val="371116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D378-FB1B-4997-B9BD-1B3ED72ABB93}"/>
              </a:ext>
            </a:extLst>
          </p:cNvPr>
          <p:cNvSpPr>
            <a:spLocks noGrp="1"/>
          </p:cNvSpPr>
          <p:nvPr>
            <p:ph type="title"/>
          </p:nvPr>
        </p:nvSpPr>
        <p:spPr/>
        <p:txBody>
          <a:bodyPr/>
          <a:lstStyle/>
          <a:p>
            <a:r>
              <a:rPr lang="en-GB" dirty="0"/>
              <a:t>Think about your home / service:</a:t>
            </a:r>
          </a:p>
        </p:txBody>
      </p:sp>
      <p:sp>
        <p:nvSpPr>
          <p:cNvPr id="3" name="Content Placeholder 2">
            <a:extLst>
              <a:ext uri="{FF2B5EF4-FFF2-40B4-BE49-F238E27FC236}">
                <a16:creationId xmlns:a16="http://schemas.microsoft.com/office/drawing/2014/main" id="{11FAE871-A10F-4D32-BD96-018C8093036B}"/>
              </a:ext>
            </a:extLst>
          </p:cNvPr>
          <p:cNvSpPr>
            <a:spLocks noGrp="1"/>
          </p:cNvSpPr>
          <p:nvPr>
            <p:ph sz="half" idx="2"/>
          </p:nvPr>
        </p:nvSpPr>
        <p:spPr/>
        <p:txBody>
          <a:bodyPr>
            <a:normAutofit/>
          </a:bodyPr>
          <a:lstStyle/>
          <a:p>
            <a:pPr marL="0" indent="0">
              <a:buNone/>
            </a:pPr>
            <a:r>
              <a:rPr lang="en-GB" sz="3200" dirty="0"/>
              <a:t>Any others to take into account which are about the home ? </a:t>
            </a:r>
          </a:p>
          <a:p>
            <a:pPr marL="0" indent="0">
              <a:buNone/>
            </a:pPr>
            <a:endParaRPr lang="en-GB" sz="3200" dirty="0"/>
          </a:p>
          <a:p>
            <a:pPr marL="0" indent="0">
              <a:buNone/>
            </a:pPr>
            <a:r>
              <a:rPr lang="en-GB" sz="3200"/>
              <a:t>How can </a:t>
            </a:r>
            <a:r>
              <a:rPr lang="en-GB" sz="3200" dirty="0"/>
              <a:t>you minimise these factors ?</a:t>
            </a:r>
          </a:p>
        </p:txBody>
      </p:sp>
      <p:sp>
        <p:nvSpPr>
          <p:cNvPr id="4" name="Content Placeholder 3">
            <a:extLst>
              <a:ext uri="{FF2B5EF4-FFF2-40B4-BE49-F238E27FC236}">
                <a16:creationId xmlns:a16="http://schemas.microsoft.com/office/drawing/2014/main" id="{B7C8346D-5785-464B-B1AC-6B867DA846FE}"/>
              </a:ext>
            </a:extLst>
          </p:cNvPr>
          <p:cNvSpPr>
            <a:spLocks noGrp="1"/>
          </p:cNvSpPr>
          <p:nvPr>
            <p:ph sz="quarter" idx="13"/>
          </p:nvPr>
        </p:nvSpPr>
        <p:spPr/>
        <p:txBody>
          <a:bodyPr/>
          <a:lstStyle/>
          <a:p>
            <a:pPr marL="0" indent="0">
              <a:buNone/>
            </a:pPr>
            <a:r>
              <a:rPr lang="en-GB" dirty="0"/>
              <a:t>Other factors influencing the young person:</a:t>
            </a:r>
          </a:p>
          <a:p>
            <a:r>
              <a:rPr lang="en-GB" dirty="0"/>
              <a:t>Peers/other young people in the home </a:t>
            </a:r>
          </a:p>
          <a:p>
            <a:r>
              <a:rPr lang="en-GB" dirty="0"/>
              <a:t>Staff who may smoke</a:t>
            </a:r>
          </a:p>
          <a:p>
            <a:r>
              <a:rPr lang="en-GB" dirty="0"/>
              <a:t>Environment in the home</a:t>
            </a:r>
          </a:p>
        </p:txBody>
      </p:sp>
    </p:spTree>
    <p:extLst>
      <p:ext uri="{BB962C8B-B14F-4D97-AF65-F5344CB8AC3E}">
        <p14:creationId xmlns:p14="http://schemas.microsoft.com/office/powerpoint/2010/main" val="3225163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logue2014">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2023</Words>
  <Application>Microsoft Office PowerPoint</Application>
  <PresentationFormat>Widescreen</PresentationFormat>
  <Paragraphs>172</Paragraphs>
  <Slides>24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Baskerville Old Face</vt:lpstr>
      <vt:lpstr>Calibri</vt:lpstr>
      <vt:lpstr>Century Gothic</vt:lpstr>
      <vt:lpstr>Courier New</vt:lpstr>
      <vt:lpstr>Ebrima</vt:lpstr>
      <vt:lpstr>Helvetica</vt:lpstr>
      <vt:lpstr>My Underwood</vt:lpstr>
      <vt:lpstr>Palatino Linotype</vt:lpstr>
      <vt:lpstr>Source Sans Pro</vt:lpstr>
      <vt:lpstr>Dialogue2014</vt:lpstr>
      <vt:lpstr>Smoking – understanding the habit and supporting young people to change.</vt:lpstr>
      <vt:lpstr>Part 2:</vt:lpstr>
      <vt:lpstr>habits</vt:lpstr>
      <vt:lpstr>Breaking habits</vt:lpstr>
      <vt:lpstr>Breaking a habit</vt:lpstr>
      <vt:lpstr>The habit loop……</vt:lpstr>
      <vt:lpstr>PowerPoint Presentation</vt:lpstr>
      <vt:lpstr>Next - moving  from stress to calm………………… </vt:lpstr>
      <vt:lpstr>Think about your home / service:</vt:lpstr>
      <vt:lpstr>Stage 1- is it possible to stop smoking ? </vt:lpstr>
      <vt:lpstr>Stage 1</vt:lpstr>
      <vt:lpstr>Stage 2- </vt:lpstr>
      <vt:lpstr>Stage 2…..</vt:lpstr>
      <vt:lpstr>Stage 2…….</vt:lpstr>
      <vt:lpstr>Stage 3- How?</vt:lpstr>
      <vt:lpstr>Stage 4- Being ready for some withdrawal symptoms </vt:lpstr>
      <vt:lpstr>Stage 4 continued…….</vt:lpstr>
      <vt:lpstr>Stage 5- making a plan with the young person...</vt:lpstr>
      <vt:lpstr>Stage 5 - focus</vt:lpstr>
      <vt:lpstr>Going forward:</vt:lpstr>
      <vt:lpstr>CASE STUDY</vt:lpstr>
      <vt:lpstr>CASE STUDY CONT’D</vt:lpstr>
      <vt:lpstr>Resources and information</vt:lpstr>
      <vt:lpstr>Any questions or queries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 understanding the habit and supporting young people to change.</dc:title>
  <dc:creator>Christine Freestone</dc:creator>
  <cp:lastModifiedBy>Christine Freestone</cp:lastModifiedBy>
  <cp:revision>14</cp:revision>
  <dcterms:created xsi:type="dcterms:W3CDTF">2020-07-23T14:32:02Z</dcterms:created>
  <dcterms:modified xsi:type="dcterms:W3CDTF">2021-11-12T12:54:09Z</dcterms:modified>
</cp:coreProperties>
</file>