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37" r:id="rId3"/>
    <p:sldId id="257" r:id="rId4"/>
    <p:sldId id="298" r:id="rId5"/>
    <p:sldId id="276" r:id="rId6"/>
    <p:sldId id="383" r:id="rId7"/>
    <p:sldId id="384" r:id="rId8"/>
    <p:sldId id="396" r:id="rId9"/>
    <p:sldId id="388" r:id="rId10"/>
    <p:sldId id="385" r:id="rId11"/>
    <p:sldId id="387" r:id="rId12"/>
    <p:sldId id="389" r:id="rId13"/>
    <p:sldId id="395" r:id="rId14"/>
    <p:sldId id="386" r:id="rId15"/>
    <p:sldId id="390" r:id="rId16"/>
    <p:sldId id="391" r:id="rId17"/>
    <p:sldId id="392" r:id="rId18"/>
    <p:sldId id="393" r:id="rId19"/>
    <p:sldId id="3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ECA"/>
    <a:srgbClr val="498091"/>
    <a:srgbClr val="DDF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54331" autoAdjust="0"/>
  </p:normalViewPr>
  <p:slideViewPr>
    <p:cSldViewPr>
      <p:cViewPr varScale="1">
        <p:scale>
          <a:sx n="80" d="100"/>
          <a:sy n="80" d="100"/>
        </p:scale>
        <p:origin x="8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9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Freestone" userId="8e2e7b49388b5c82" providerId="LiveId" clId="{4F6B9DDC-1C0D-4141-9BE2-61A8ADE77D14}"/>
    <pc:docChg chg="custSel addSld modSld">
      <pc:chgData name="Christine Freestone" userId="8e2e7b49388b5c82" providerId="LiveId" clId="{4F6B9DDC-1C0D-4141-9BE2-61A8ADE77D14}" dt="2021-11-12T09:06:57.786" v="335" actId="27636"/>
      <pc:docMkLst>
        <pc:docMk/>
      </pc:docMkLst>
      <pc:sldChg chg="modSp mod">
        <pc:chgData name="Christine Freestone" userId="8e2e7b49388b5c82" providerId="LiveId" clId="{4F6B9DDC-1C0D-4141-9BE2-61A8ADE77D14}" dt="2021-11-12T09:06:57.786" v="335" actId="27636"/>
        <pc:sldMkLst>
          <pc:docMk/>
          <pc:sldMk cId="2807291631" sldId="337"/>
        </pc:sldMkLst>
        <pc:spChg chg="mod">
          <ac:chgData name="Christine Freestone" userId="8e2e7b49388b5c82" providerId="LiveId" clId="{4F6B9DDC-1C0D-4141-9BE2-61A8ADE77D14}" dt="2021-11-12T09:06:57.786" v="335" actId="27636"/>
          <ac:spMkLst>
            <pc:docMk/>
            <pc:sldMk cId="2807291631" sldId="337"/>
            <ac:spMk id="3" creationId="{00000000-0000-0000-0000-000000000000}"/>
          </ac:spMkLst>
        </pc:spChg>
      </pc:sldChg>
      <pc:sldChg chg="modSp new mod">
        <pc:chgData name="Christine Freestone" userId="8e2e7b49388b5c82" providerId="LiveId" clId="{4F6B9DDC-1C0D-4141-9BE2-61A8ADE77D14}" dt="2021-11-12T09:06:32.053" v="313" actId="5793"/>
        <pc:sldMkLst>
          <pc:docMk/>
          <pc:sldMk cId="2947073590" sldId="396"/>
        </pc:sldMkLst>
        <pc:spChg chg="mod">
          <ac:chgData name="Christine Freestone" userId="8e2e7b49388b5c82" providerId="LiveId" clId="{4F6B9DDC-1C0D-4141-9BE2-61A8ADE77D14}" dt="2021-11-12T09:04:39.138" v="17" actId="20577"/>
          <ac:spMkLst>
            <pc:docMk/>
            <pc:sldMk cId="2947073590" sldId="396"/>
            <ac:spMk id="2" creationId="{8F1547F4-19AC-4D04-AD93-96695421D958}"/>
          </ac:spMkLst>
        </pc:spChg>
        <pc:spChg chg="mod">
          <ac:chgData name="Christine Freestone" userId="8e2e7b49388b5c82" providerId="LiveId" clId="{4F6B9DDC-1C0D-4141-9BE2-61A8ADE77D14}" dt="2021-11-12T09:06:32.053" v="313" actId="5793"/>
          <ac:spMkLst>
            <pc:docMk/>
            <pc:sldMk cId="2947073590" sldId="396"/>
            <ac:spMk id="3" creationId="{249CA2FD-23D7-464A-9214-E2F163923B3F}"/>
          </ac:spMkLst>
        </pc:spChg>
        <pc:spChg chg="mod">
          <ac:chgData name="Christine Freestone" userId="8e2e7b49388b5c82" providerId="LiveId" clId="{4F6B9DDC-1C0D-4141-9BE2-61A8ADE77D14}" dt="2021-11-12T09:06:08.053" v="235" actId="20577"/>
          <ac:spMkLst>
            <pc:docMk/>
            <pc:sldMk cId="2947073590" sldId="396"/>
            <ac:spMk id="4" creationId="{95F0DBB6-13BC-44AD-B04F-DDD7E484AB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1858-A8AA-4FA7-9075-F10677451937}" type="datetimeFigureOut">
              <a:rPr lang="en-GB" smtClean="0"/>
              <a:t>12/11/2021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265D-5285-4EFE-92AF-1B3F5146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Munro 3.17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6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E1E23"/>
                </a:solidFill>
                <a:effectLst/>
                <a:latin typeface="Source Sans Pro" panose="020B0503030403020204" pitchFamily="34" charset="0"/>
              </a:rPr>
              <a:t>Addiction is marked by the repeated, compulsive seeking or use of a substance despite its harmful effects and unwanted consequences. Addiction is mental or emotional dependence on a substance. Nicotine is the known addictive substance in tobacco. Regular use of tobacco products leads to addiction in many users. Nicotine is a drug that occurs naturally in tobacco and it’s thought to be as addictive as heroin or cocaine.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5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Peer pressure</a:t>
            </a:r>
          </a:p>
          <a:p>
            <a:r>
              <a:rPr lang="en-GB" dirty="0"/>
              <a:t>Cool</a:t>
            </a:r>
          </a:p>
          <a:p>
            <a:r>
              <a:rPr lang="en-GB" dirty="0"/>
              <a:t>Wanted to try it</a:t>
            </a:r>
          </a:p>
          <a:p>
            <a:r>
              <a:rPr lang="en-GB" dirty="0"/>
              <a:t>Parents / family habit</a:t>
            </a:r>
          </a:p>
          <a:p>
            <a:r>
              <a:rPr lang="en-GB" dirty="0"/>
              <a:t>Bullying</a:t>
            </a:r>
          </a:p>
          <a:p>
            <a:r>
              <a:rPr lang="en-GB" dirty="0"/>
              <a:t>Rebellion</a:t>
            </a:r>
          </a:p>
          <a:p>
            <a:r>
              <a:rPr lang="en-GB" dirty="0"/>
              <a:t>Coping with stress</a:t>
            </a:r>
          </a:p>
          <a:p>
            <a:r>
              <a:rPr lang="en-GB" dirty="0"/>
              <a:t>Sense of belonging</a:t>
            </a:r>
          </a:p>
          <a:p>
            <a:r>
              <a:rPr lang="en-GB" dirty="0"/>
              <a:t>USA – 9/10 start in their teens</a:t>
            </a:r>
          </a:p>
          <a:p>
            <a:r>
              <a:rPr lang="en-GB" dirty="0"/>
              <a:t>Influence of media?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98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lecturing a young person is not going to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2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Case study if you wish to do it and return to me for a peer review 28.8.20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17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for expectations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3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Bidi- small , thin , hand wrapped from India / S.east Asia</a:t>
            </a:r>
          </a:p>
          <a:p>
            <a:r>
              <a:rPr lang="en-GB" dirty="0"/>
              <a:t>Kretek- tobacco and clove. MYTH- thought to be a healthy alternative- NOT!</a:t>
            </a:r>
          </a:p>
          <a:p>
            <a:r>
              <a:rPr lang="en-GB" dirty="0"/>
              <a:t>Snus- moist , powder , smokeless tobacco inserted between lip and gum</a:t>
            </a:r>
          </a:p>
          <a:p>
            <a:endParaRPr lang="en-GB" dirty="0"/>
          </a:p>
          <a:p>
            <a:r>
              <a:rPr lang="en-GB" dirty="0"/>
              <a:t>Other addictive substances which can be smoked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01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Harmful or healthy – examples?</a:t>
            </a:r>
          </a:p>
          <a:p>
            <a:r>
              <a:rPr lang="en-GB" dirty="0"/>
              <a:t>Length of formation and ceasing a habit is longer again.</a:t>
            </a:r>
          </a:p>
          <a:p>
            <a:r>
              <a:rPr lang="en-GB" dirty="0"/>
              <a:t>Spice- synthetic cannabinoids attach to the same nerve cell receptors as THC- mind altering constituent of marijuana. Attaches much more strongly! Usually contains other man made materials and a “cut”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35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could trigger the formation of this loop in our young people?</a:t>
            </a:r>
          </a:p>
          <a:p>
            <a:endParaRPr lang="en-GB" dirty="0"/>
          </a:p>
          <a:p>
            <a:r>
              <a:rPr lang="en-GB" dirty="0"/>
              <a:t>What would you consider good / bad habits to be ?</a:t>
            </a:r>
          </a:p>
          <a:p>
            <a:endParaRPr lang="en-GB" dirty="0"/>
          </a:p>
          <a:p>
            <a:r>
              <a:rPr lang="en-GB" dirty="0"/>
              <a:t>How will this vary with individuals and why may they not be able to see or understand the difference?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77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the nightshade family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5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Addiction is marked by the repeated, compulsive seeking or use of a substance despite its harmful effects and unwanted consequences. Addiction is mental or emotional dependence on a substance. Nicotine is the known addictive substance in tobacco. Regular use of tobacco products leads to addiction in many users. Nicotine is a drug that occurs naturally in tobacco and it’s thought to be as addictive as heroin or cocaine.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5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addictions? </a:t>
            </a:r>
          </a:p>
          <a:p>
            <a:endParaRPr lang="en-GB" dirty="0"/>
          </a:p>
          <a:p>
            <a:r>
              <a:rPr lang="en-GB" dirty="0"/>
              <a:t>Pseudo addictions?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11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Serotonin-contributes to well being and happiness</a:t>
            </a:r>
          </a:p>
          <a:p>
            <a:r>
              <a:rPr lang="en-GB" dirty="0"/>
              <a:t>Limbic structures- emotions, memory and reinforces behaviour</a:t>
            </a:r>
          </a:p>
          <a:p>
            <a:r>
              <a:rPr lang="en-GB" dirty="0"/>
              <a:t>Dopamine- helps us think plan and feel pleasure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6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14" y="155464"/>
            <a:ext cx="4576572" cy="212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1"/>
            <a:ext cx="7772400" cy="418755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0" name="Rectangle 9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8" name="Rectangle 7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8" name="Rectangle 7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 userDrawn="1"/>
        </p:nvSpPr>
        <p:spPr>
          <a:xfrm rot="10800000" flipH="1" flipV="1">
            <a:off x="7338675" y="2420888"/>
            <a:ext cx="16258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”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0800000" flipH="1" flipV="1">
            <a:off x="137874" y="275158"/>
            <a:ext cx="16258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“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593538"/>
            <a:ext cx="7693746" cy="2736305"/>
          </a:xfrm>
          <a:solidFill>
            <a:srgbClr val="95BECA">
              <a:alpha val="30196"/>
            </a:srgbClr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rgbClr val="498091"/>
                </a:solidFill>
                <a:latin typeface="My Underwood" pitchFamily="2" charset="0"/>
                <a:ea typeface="My Underwood" pitchFamily="2" charset="0"/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41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412776" y="-787930"/>
            <a:ext cx="14617624" cy="8537410"/>
            <a:chOff x="6012160" y="4437112"/>
            <a:chExt cx="4685058" cy="273630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2" name="Rectangle 11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5736" y="6021288"/>
            <a:ext cx="4685058" cy="2736304"/>
            <a:chOff x="6012160" y="4437112"/>
            <a:chExt cx="4685058" cy="273630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1" name="Rectangle 10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95736" y="6021288"/>
            <a:ext cx="4685058" cy="2736304"/>
            <a:chOff x="6012160" y="4437112"/>
            <a:chExt cx="4685058" cy="2736304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4" name="Rectangle 13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8" name="Rectangle 7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0" name="Rectangle 9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11/12/2021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rgbClr val="04A034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Smoking – understanding the habit and supporting young people to change.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Chris Freestone</a:t>
            </a:r>
          </a:p>
          <a:p>
            <a:r>
              <a:rPr lang="en-GB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90648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E16D-81DF-4F06-8FDE-E56A8D07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habit loop……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99745A-AB50-4CE0-9863-4D2477DEB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484785"/>
            <a:ext cx="6467425" cy="36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5928-63DC-4230-9EFB-C8347541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515496"/>
          </a:xfrm>
        </p:spPr>
        <p:txBody>
          <a:bodyPr/>
          <a:lstStyle/>
          <a:p>
            <a:r>
              <a:rPr lang="en-GB" sz="2400" dirty="0"/>
              <a:t>What happens in the brain when tobacco is used </a:t>
            </a:r>
            <a:r>
              <a:rPr lang="en-GB" sz="3200" dirty="0"/>
              <a:t>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09BD-C33B-4406-AEAF-D4D836FFD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52420"/>
            <a:ext cx="4038600" cy="5073743"/>
          </a:xfrm>
        </p:spPr>
        <p:txBody>
          <a:bodyPr/>
          <a:lstStyle/>
          <a:p>
            <a:r>
              <a:rPr lang="en-GB" dirty="0"/>
              <a:t>As other addictive substances it impacts the brain- with the production :</a:t>
            </a:r>
          </a:p>
          <a:p>
            <a:pPr marL="0" indent="0">
              <a:buNone/>
            </a:pPr>
            <a:r>
              <a:rPr lang="en-GB" dirty="0"/>
              <a:t>-of dopamine – plays a key role in how we feel pleasure</a:t>
            </a:r>
          </a:p>
          <a:p>
            <a:pPr marL="0" indent="0">
              <a:buNone/>
            </a:pPr>
            <a:r>
              <a:rPr lang="en-GB" dirty="0"/>
              <a:t>-of serotonin- contributes to well being and happiness</a:t>
            </a:r>
          </a:p>
          <a:p>
            <a:pPr marL="0" indent="0">
              <a:buNone/>
            </a:pPr>
            <a:r>
              <a:rPr lang="en-GB" dirty="0"/>
              <a:t>-of adrenaline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5763-45B4-4F61-8E64-39F60A7B1B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052736"/>
            <a:ext cx="4041648" cy="5073744"/>
          </a:xfrm>
        </p:spPr>
        <p:txBody>
          <a:bodyPr>
            <a:normAutofit/>
          </a:bodyPr>
          <a:lstStyle/>
          <a:p>
            <a:r>
              <a:rPr lang="en-GB" sz="2600" dirty="0"/>
              <a:t>Tobacco contains nicotine- first classified as a “poison” ……!</a:t>
            </a:r>
          </a:p>
          <a:p>
            <a:r>
              <a:rPr lang="en-GB" sz="2600" dirty="0"/>
              <a:t>Tobacco is smoked/ingested in some form</a:t>
            </a:r>
          </a:p>
          <a:p>
            <a:r>
              <a:rPr lang="en-GB" sz="2600" dirty="0"/>
              <a:t>Crosses into the bloodstream- lungs are very rich in blood vessels as is the mouth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1762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A516F8-4ED3-437E-AAB1-323FF6A1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515496"/>
          </a:xfrm>
        </p:spPr>
        <p:txBody>
          <a:bodyPr/>
          <a:lstStyle/>
          <a:p>
            <a:r>
              <a:rPr lang="en-US" sz="2800" dirty="0"/>
              <a:t>What happens in the brain when tobacco is used….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C511FAC-B17A-412F-BBE7-7411C9E10F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980728"/>
            <a:ext cx="3774192" cy="5145752"/>
          </a:xfrm>
        </p:spPr>
        <p:txBody>
          <a:bodyPr>
            <a:normAutofit/>
          </a:bodyPr>
          <a:lstStyle/>
          <a:p>
            <a:r>
              <a:rPr lang="en-US" sz="2400" dirty="0"/>
              <a:t>the “buzz”, pleasure and energy are short lived and are then replaced by edginess and irritability- withdrawal symptoms</a:t>
            </a:r>
          </a:p>
          <a:p>
            <a:r>
              <a:rPr lang="en-US" sz="2400" dirty="0"/>
              <a:t>So….. You repeat the action to get the “buzz”</a:t>
            </a:r>
          </a:p>
          <a:p>
            <a:r>
              <a:rPr lang="en-US" sz="2400" dirty="0"/>
              <a:t>One cigarette = 1-2mg nicotine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B35FB-50BA-4147-8CA6-B859573C5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r>
              <a:rPr lang="en-GB" dirty="0"/>
              <a:t>Tolerance to nicotine levels sets in quickly, so smokers have to increase the number of cigarettes they have to get the same “buzz” until a level of equilibrium is reached.</a:t>
            </a:r>
          </a:p>
          <a:p>
            <a:r>
              <a:rPr lang="en-GB" dirty="0"/>
              <a:t>The problem is nicotine is addictive</a:t>
            </a:r>
          </a:p>
        </p:txBody>
      </p:sp>
    </p:spTree>
    <p:extLst>
      <p:ext uri="{BB962C8B-B14F-4D97-AF65-F5344CB8AC3E}">
        <p14:creationId xmlns:p14="http://schemas.microsoft.com/office/powerpoint/2010/main" val="65898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948D-CA10-4135-B4C2-B718E74C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addiction?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0B31-48B2-4F2E-AF7B-B4658E5D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Addiction is marked by the repeated, compulsive seeking or use of a substance despite its harmful effects and unwanted consequences. Addiction is mental or emotional dependence on a substance. Nicotine is the known addictive substance in tobacco. Regular use of tobacco products leads to addiction in many users. Nicotine is a drug that occurs naturally in tobacco and it’s thought to be as addictive as heroin or cocaine.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2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FB6E-F096-4919-AEA1-432D3E27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3"/>
            <a:ext cx="8229600" cy="520799"/>
          </a:xfrm>
        </p:spPr>
        <p:txBody>
          <a:bodyPr/>
          <a:lstStyle/>
          <a:p>
            <a:r>
              <a:rPr lang="en-GB" sz="2400" dirty="0"/>
              <a:t>Cycle and actions within the brain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8486C4-798F-44C9-B6C0-0CC25A8EA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196752"/>
            <a:ext cx="77724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0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9FAD67-06C0-43A4-90A5-64493BED6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620688"/>
            <a:ext cx="8229600" cy="5305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87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FBC-6B86-45BB-87B0-EBE1CFD6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Why do young people start smoking?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98787-4326-494B-BC69-22AD44D7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744416"/>
          </a:xfrm>
        </p:spPr>
        <p:txBody>
          <a:bodyPr>
            <a:normAutofit/>
          </a:bodyPr>
          <a:lstStyle/>
          <a:p>
            <a:r>
              <a:rPr lang="en-GB" sz="2800" dirty="0"/>
              <a:t>In your breakout rooms spend some time talking about the reasons why young people may start smoking?</a:t>
            </a:r>
          </a:p>
          <a:p>
            <a:r>
              <a:rPr lang="en-GB" sz="2800" dirty="0"/>
              <a:t>Why may smoking seemingly “help” our young people?</a:t>
            </a:r>
          </a:p>
          <a:p>
            <a:r>
              <a:rPr lang="en-GB" sz="2800" dirty="0"/>
              <a:t>Nominate one person to feedback </a:t>
            </a:r>
          </a:p>
        </p:txBody>
      </p:sp>
    </p:spTree>
    <p:extLst>
      <p:ext uri="{BB962C8B-B14F-4D97-AF65-F5344CB8AC3E}">
        <p14:creationId xmlns:p14="http://schemas.microsoft.com/office/powerpoint/2010/main" val="151458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80DE-D6A1-4F15-A75D-A77FCFD1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Why is a habit so hard to break?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04BC-0217-4142-932D-22221A1B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Usually habits are there so that things can happen without us thinking about it.</a:t>
            </a:r>
          </a:p>
          <a:p>
            <a:r>
              <a:rPr lang="en-GB" sz="2600" dirty="0"/>
              <a:t>Consciously seeking to change this (think New Year resolutions!!)does not come naturally- it needs consideration and effort</a:t>
            </a:r>
          </a:p>
          <a:p>
            <a:r>
              <a:rPr lang="en-GB" sz="2600" dirty="0"/>
              <a:t>So habits are your behaviour on auto pilot- good and bad habits bring feelings of reward…..thus very difficult to break.</a:t>
            </a:r>
          </a:p>
          <a:p>
            <a:r>
              <a:rPr lang="en-GB" sz="2600" dirty="0"/>
              <a:t>Most of the time our feelings that we “should” change are overridden by the “reward.”</a:t>
            </a:r>
          </a:p>
        </p:txBody>
      </p:sp>
    </p:spTree>
    <p:extLst>
      <p:ext uri="{BB962C8B-B14F-4D97-AF65-F5344CB8AC3E}">
        <p14:creationId xmlns:p14="http://schemas.microsoft.com/office/powerpoint/2010/main" val="95311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D82E-FF0C-410C-940F-775ACC06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7697-01E9-4ACF-9B28-CCB569CA2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will  look at :</a:t>
            </a:r>
          </a:p>
          <a:p>
            <a:pPr>
              <a:buFontTx/>
              <a:buChar char="-"/>
            </a:pPr>
            <a:r>
              <a:rPr lang="en-GB" sz="2800" dirty="0"/>
              <a:t>Stopping – is it possible and how?</a:t>
            </a:r>
          </a:p>
          <a:p>
            <a:pPr>
              <a:buFontTx/>
              <a:buChar char="-"/>
            </a:pPr>
            <a:r>
              <a:rPr lang="en-GB" sz="2800" dirty="0"/>
              <a:t>What may help/work?</a:t>
            </a:r>
          </a:p>
          <a:p>
            <a:pPr>
              <a:buFontTx/>
              <a:buChar char="-"/>
            </a:pPr>
            <a:r>
              <a:rPr lang="en-GB" sz="2800" dirty="0"/>
              <a:t>Who may be involved</a:t>
            </a:r>
          </a:p>
          <a:p>
            <a:pPr>
              <a:buFontTx/>
              <a:buChar char="-"/>
            </a:pPr>
            <a:r>
              <a:rPr lang="en-GB" sz="2800" dirty="0"/>
              <a:t>What can YOU do ?</a:t>
            </a:r>
          </a:p>
          <a:p>
            <a:pPr>
              <a:buFontTx/>
              <a:buChar char="-"/>
            </a:pPr>
            <a:r>
              <a:rPr lang="en-GB" sz="2800" dirty="0"/>
              <a:t>Managing nicotine withdrawal</a:t>
            </a:r>
          </a:p>
          <a:p>
            <a:pPr>
              <a:buFontTx/>
              <a:buChar char="-"/>
            </a:pPr>
            <a:r>
              <a:rPr lang="en-GB" sz="2800" dirty="0"/>
              <a:t>Case study-optional </a:t>
            </a:r>
          </a:p>
        </p:txBody>
      </p:sp>
    </p:spTree>
    <p:extLst>
      <p:ext uri="{BB962C8B-B14F-4D97-AF65-F5344CB8AC3E}">
        <p14:creationId xmlns:p14="http://schemas.microsoft.com/office/powerpoint/2010/main" val="63369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095CDAD-802D-421D-9BA1-B794CB25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</p:spPr>
        <p:txBody>
          <a:bodyPr/>
          <a:lstStyle/>
          <a:p>
            <a:r>
              <a:rPr lang="en-US" sz="2800" dirty="0"/>
              <a:t>Next time- moving  stress to calm…………………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A2D538-3CB7-45A7-B2B9-392DE083F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0809"/>
            <a:ext cx="4038600" cy="44253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EA3FA3D6-D28D-4285-BC94-724CA2990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7"/>
          <a:stretch/>
        </p:blipFill>
        <p:spPr>
          <a:xfrm>
            <a:off x="368808" y="1700809"/>
            <a:ext cx="4041648" cy="27363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7511D2-0AC2-4738-B892-A84424CB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0809"/>
            <a:ext cx="411480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Aims of the sessions:</a:t>
            </a:r>
          </a:p>
          <a:p>
            <a:pPr>
              <a:buFontTx/>
              <a:buChar char="-"/>
            </a:pPr>
            <a:r>
              <a:rPr lang="en-GB" sz="2800" dirty="0"/>
              <a:t>To understand how the brain works in the development of a habit</a:t>
            </a:r>
          </a:p>
          <a:p>
            <a:pPr>
              <a:buFontTx/>
              <a:buChar char="-"/>
            </a:pPr>
            <a:r>
              <a:rPr lang="en-GB" sz="2800" dirty="0"/>
              <a:t>To understand the steps needed in order to change a habit</a:t>
            </a:r>
          </a:p>
          <a:p>
            <a:pPr>
              <a:buFontTx/>
              <a:buChar char="-"/>
            </a:pPr>
            <a:r>
              <a:rPr lang="en-GB" sz="2800" dirty="0"/>
              <a:t>To be able to link this knowledge to the adverse childhood experiences and others which young people may have had </a:t>
            </a:r>
          </a:p>
          <a:p>
            <a:pPr>
              <a:buFontTx/>
              <a:buChar char="-"/>
            </a:pPr>
            <a:r>
              <a:rPr lang="en-GB" sz="2800" dirty="0"/>
              <a:t>To be able to devise a smoking cessation plan with the young person and professionals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29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</a:t>
            </a:r>
            <a:r>
              <a:rPr lang="en-GB" b="1" dirty="0"/>
              <a:t>together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confidentiality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respect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diversity of opinion can be enriching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look for the benefits of an alternative opinion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positive challenge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naïve questions are valuable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ask for support if you want it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take responsibility for your own learning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enjoy ourselves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2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young people say 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328592"/>
          </a:xfrm>
        </p:spPr>
        <p:txBody>
          <a:bodyPr>
            <a:normAutofit/>
          </a:bodyPr>
          <a:lstStyle/>
          <a:p>
            <a:r>
              <a:rPr lang="en-GB" altLang="en-US" dirty="0"/>
              <a:t>I know it is not good for me , but I can’t stop.</a:t>
            </a:r>
          </a:p>
          <a:p>
            <a:r>
              <a:rPr lang="en-GB" altLang="en-US" dirty="0"/>
              <a:t>Why should I?</a:t>
            </a:r>
          </a:p>
          <a:p>
            <a:r>
              <a:rPr lang="en-GB" altLang="en-US" dirty="0"/>
              <a:t>I can stop any time I want!</a:t>
            </a:r>
          </a:p>
          <a:p>
            <a:r>
              <a:rPr lang="en-GB" altLang="en-US" dirty="0"/>
              <a:t>It’s nothing to do with you!</a:t>
            </a:r>
          </a:p>
          <a:p>
            <a:r>
              <a:rPr lang="en-GB" altLang="en-US" dirty="0"/>
              <a:t>You don’t understand- I need it , it stops me thinking……</a:t>
            </a:r>
          </a:p>
          <a:p>
            <a:r>
              <a:rPr lang="en-GB" altLang="en-US" dirty="0"/>
              <a:t>**</a:t>
            </a:r>
            <a:r>
              <a:rPr lang="en-GB" altLang="en-US" b="1" dirty="0">
                <a:solidFill>
                  <a:srgbClr val="FF0000"/>
                </a:solidFill>
              </a:rPr>
              <a:t>Stopping is not as easy as it sounds……..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40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is smoking?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275"/>
            <a:ext cx="8435280" cy="1338606"/>
          </a:xfrm>
        </p:spPr>
        <p:txBody>
          <a:bodyPr>
            <a:normAutofit/>
          </a:bodyPr>
          <a:lstStyle/>
          <a:p>
            <a:r>
              <a:rPr lang="en-GB" sz="2800" dirty="0"/>
              <a:t>Using chat or microphone how do people “smoke” or otherwise use tobacco?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213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AF3D-BD06-43F7-9BE5-F3E2E528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What/how do people smoke or use tobacco?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E96FE-BD0D-4523-9598-706DD6C6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Cigarette</a:t>
            </a:r>
          </a:p>
          <a:p>
            <a:r>
              <a:rPr lang="en-GB" sz="2800" dirty="0"/>
              <a:t>Cigar</a:t>
            </a:r>
          </a:p>
          <a:p>
            <a:r>
              <a:rPr lang="en-GB" sz="2800" dirty="0"/>
              <a:t>Pipe</a:t>
            </a:r>
          </a:p>
          <a:p>
            <a:r>
              <a:rPr lang="en-GB" sz="2800" dirty="0"/>
              <a:t>Hookah</a:t>
            </a:r>
          </a:p>
          <a:p>
            <a:r>
              <a:rPr lang="en-GB" sz="2800" dirty="0"/>
              <a:t>Electronic cigarettes</a:t>
            </a:r>
          </a:p>
          <a:p>
            <a:r>
              <a:rPr lang="en-GB" dirty="0"/>
              <a:t>Bidis </a:t>
            </a:r>
          </a:p>
          <a:p>
            <a:r>
              <a:rPr lang="en-GB" dirty="0"/>
              <a:t>Kreteks</a:t>
            </a:r>
          </a:p>
          <a:p>
            <a:r>
              <a:rPr lang="en-GB" dirty="0"/>
              <a:t>Chewed tobacco products include chewing tobacco, snuff, dip, and snus; snuff can also be sniffed.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170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E7BD-1693-4308-BA8F-842336CA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</p:spPr>
        <p:txBody>
          <a:bodyPr anchor="b">
            <a:normAutofit/>
          </a:bodyPr>
          <a:lstStyle/>
          <a:p>
            <a:r>
              <a:rPr lang="en-GB" dirty="0"/>
              <a:t>Tobacco and a habit- how?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D8533E-0D25-4EF5-8165-8C96B0753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/>
              <a:t>When the habit has been learned they only trigger at the start and end of the habit- helping to make sure that you complete the whole cycle.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691D7F-6AB1-4EA4-BA84-AFDA76B98B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Habits and their formation are very complex .</a:t>
            </a:r>
          </a:p>
          <a:p>
            <a:r>
              <a:rPr lang="en-US" sz="2400" dirty="0"/>
              <a:t>They are managed by deep centres in the brain (Basal Ganglia)</a:t>
            </a:r>
          </a:p>
          <a:p>
            <a:r>
              <a:rPr lang="en-US" sz="2400" dirty="0"/>
              <a:t>When a habit is just starting to be learned these centres send impulses out throughout the “task” i.e. the  steps in smoking</a:t>
            </a:r>
          </a:p>
        </p:txBody>
      </p:sp>
    </p:spTree>
    <p:extLst>
      <p:ext uri="{BB962C8B-B14F-4D97-AF65-F5344CB8AC3E}">
        <p14:creationId xmlns:p14="http://schemas.microsoft.com/office/powerpoint/2010/main" val="372879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7F4-19AC-4D04-AD93-96695421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Reflection….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CA2FD-23D7-464A-9214-E2F163923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Take a few minutes to reflect and make a list of some of yours.</a:t>
            </a:r>
          </a:p>
          <a:p>
            <a:endParaRPr lang="en-GB" dirty="0"/>
          </a:p>
          <a:p>
            <a:r>
              <a:rPr lang="en-GB" dirty="0"/>
              <a:t>This is a personal reflection – to refer to during the day.</a:t>
            </a:r>
          </a:p>
          <a:p>
            <a:r>
              <a:rPr lang="en-GB" dirty="0"/>
              <a:t>Think about whether your habits reassure you or make you anxious……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0DBB6-13BC-44AD-B04F-DDD7E484AB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We all have habits…..</a:t>
            </a:r>
          </a:p>
          <a:p>
            <a:pPr>
              <a:buFontTx/>
              <a:buChar char="-"/>
            </a:pPr>
            <a:r>
              <a:rPr lang="en-GB" dirty="0"/>
              <a:t>Food</a:t>
            </a:r>
          </a:p>
          <a:p>
            <a:pPr>
              <a:buFontTx/>
              <a:buChar char="-"/>
            </a:pPr>
            <a:r>
              <a:rPr lang="en-GB" dirty="0"/>
              <a:t>Exercise</a:t>
            </a:r>
          </a:p>
          <a:p>
            <a:pPr>
              <a:buFontTx/>
              <a:buChar char="-"/>
            </a:pPr>
            <a:r>
              <a:rPr lang="en-GB" dirty="0"/>
              <a:t>Drinking</a:t>
            </a:r>
          </a:p>
          <a:p>
            <a:pPr>
              <a:buFontTx/>
              <a:buChar char="-"/>
            </a:pPr>
            <a:r>
              <a:rPr lang="en-GB" dirty="0"/>
              <a:t>Smoking</a:t>
            </a:r>
          </a:p>
          <a:p>
            <a:pPr>
              <a:buFontTx/>
              <a:buChar char="-"/>
            </a:pPr>
            <a:r>
              <a:rPr lang="en-GB" dirty="0"/>
              <a:t>Orders we do things</a:t>
            </a:r>
          </a:p>
        </p:txBody>
      </p:sp>
    </p:spTree>
    <p:extLst>
      <p:ext uri="{BB962C8B-B14F-4D97-AF65-F5344CB8AC3E}">
        <p14:creationId xmlns:p14="http://schemas.microsoft.com/office/powerpoint/2010/main" val="294707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CB4-53BF-45E9-99EC-CA458CA1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Tobacco and a habit-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9DA9-43F8-482C-8362-BFD33F8AB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436"/>
            <a:ext cx="4038600" cy="49297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new habit can take up to a little more than 2 months to form- 66 days (P. Lally. UCL) and as much as 254 days until fully formed. </a:t>
            </a:r>
          </a:p>
          <a:p>
            <a:r>
              <a:rPr lang="en-GB" dirty="0"/>
              <a:t>These timescales are shortened when addictive substances are involved. e.g. spice causes an almost immediate addictive response </a:t>
            </a:r>
          </a:p>
          <a:p>
            <a:r>
              <a:rPr lang="en-GB" dirty="0"/>
              <a:t>Habits form around a “habit loop”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06A83-07B0-42B3-9708-BD67D6FFD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196752"/>
            <a:ext cx="4041648" cy="4929728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Habits can he harmful or healthy</a:t>
            </a:r>
          </a:p>
          <a:p>
            <a:r>
              <a:rPr lang="en-GB" sz="2600" dirty="0"/>
              <a:t>Why do we have habits?- they make us more efficient – no wasting time and energy making decisions </a:t>
            </a:r>
          </a:p>
          <a:p>
            <a:r>
              <a:rPr lang="en-GB" sz="2600" dirty="0"/>
              <a:t>Can be “hijacked” by the use of addictive substances , eating unhealthy food</a:t>
            </a:r>
          </a:p>
        </p:txBody>
      </p:sp>
    </p:spTree>
    <p:extLst>
      <p:ext uri="{BB962C8B-B14F-4D97-AF65-F5344CB8AC3E}">
        <p14:creationId xmlns:p14="http://schemas.microsoft.com/office/powerpoint/2010/main" val="2945900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logue2014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1309</Words>
  <Application>Microsoft Office PowerPoint</Application>
  <PresentationFormat>On-screen Show (4:3)</PresentationFormat>
  <Paragraphs>145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Baskerville Old Face</vt:lpstr>
      <vt:lpstr>Calibri</vt:lpstr>
      <vt:lpstr>Century Gothic</vt:lpstr>
      <vt:lpstr>Courier New</vt:lpstr>
      <vt:lpstr>Ebrima</vt:lpstr>
      <vt:lpstr>My Underwood</vt:lpstr>
      <vt:lpstr>Palatino Linotype</vt:lpstr>
      <vt:lpstr>Source Sans Pro</vt:lpstr>
      <vt:lpstr>Dialogue2014</vt:lpstr>
      <vt:lpstr>Smoking – understanding the habit and supporting young people to change.</vt:lpstr>
      <vt:lpstr>welcome</vt:lpstr>
      <vt:lpstr>working together…</vt:lpstr>
      <vt:lpstr>What young people say :</vt:lpstr>
      <vt:lpstr>What is smoking?</vt:lpstr>
      <vt:lpstr>What/how do people smoke or use tobacco?</vt:lpstr>
      <vt:lpstr>Tobacco and a habit- how?</vt:lpstr>
      <vt:lpstr>Reflection….</vt:lpstr>
      <vt:lpstr>Tobacco and a habit- cont’d</vt:lpstr>
      <vt:lpstr>The habit loop……</vt:lpstr>
      <vt:lpstr>What happens in the brain when tobacco is used ……</vt:lpstr>
      <vt:lpstr>What happens in the brain when tobacco is used….</vt:lpstr>
      <vt:lpstr>What is an addiction?</vt:lpstr>
      <vt:lpstr>Cycle and actions within the brain</vt:lpstr>
      <vt:lpstr>PowerPoint Presentation</vt:lpstr>
      <vt:lpstr>Why do young people start smoking?</vt:lpstr>
      <vt:lpstr>Why is a habit so hard to break?</vt:lpstr>
      <vt:lpstr>Part 2</vt:lpstr>
      <vt:lpstr>Next time- moving  stress to calm…………………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– understanding the habit and supporting young people to change.</dc:title>
  <dc:creator>Christine Freestone</dc:creator>
  <cp:lastModifiedBy>Christine Freestone</cp:lastModifiedBy>
  <cp:revision>14</cp:revision>
  <dcterms:created xsi:type="dcterms:W3CDTF">2020-07-19T11:00:40Z</dcterms:created>
  <dcterms:modified xsi:type="dcterms:W3CDTF">2021-11-12T09:07:06Z</dcterms:modified>
</cp:coreProperties>
</file>