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98" r:id="rId4"/>
    <p:sldId id="512" r:id="rId5"/>
    <p:sldId id="514" r:id="rId6"/>
    <p:sldId id="312" r:id="rId7"/>
    <p:sldId id="505" r:id="rId8"/>
    <p:sldId id="506" r:id="rId9"/>
    <p:sldId id="507" r:id="rId10"/>
    <p:sldId id="352" r:id="rId11"/>
    <p:sldId id="500" r:id="rId12"/>
    <p:sldId id="508" r:id="rId13"/>
    <p:sldId id="501" r:id="rId14"/>
    <p:sldId id="260" r:id="rId15"/>
    <p:sldId id="261" r:id="rId16"/>
    <p:sldId id="262" r:id="rId17"/>
    <p:sldId id="263" r:id="rId18"/>
    <p:sldId id="502" r:id="rId19"/>
    <p:sldId id="503" r:id="rId20"/>
    <p:sldId id="504" r:id="rId21"/>
    <p:sldId id="510" r:id="rId22"/>
    <p:sldId id="377" r:id="rId23"/>
    <p:sldId id="5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ECA"/>
    <a:srgbClr val="498091"/>
    <a:srgbClr val="DDF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ACFFA-EF8E-47EF-97B7-BACC24561DE6}" v="83" dt="2022-10-21T10:12:03.4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265" autoAdjust="0"/>
  </p:normalViewPr>
  <p:slideViewPr>
    <p:cSldViewPr>
      <p:cViewPr varScale="1">
        <p:scale>
          <a:sx n="78" d="100"/>
          <a:sy n="78" d="100"/>
        </p:scale>
        <p:origin x="940" y="3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Freestone" userId="8e2e7b49388b5c82" providerId="LiveId" clId="{181ACFFA-EF8E-47EF-97B7-BACC24561DE6}"/>
    <pc:docChg chg="custSel modSld">
      <pc:chgData name="Christine Freestone" userId="8e2e7b49388b5c82" providerId="LiveId" clId="{181ACFFA-EF8E-47EF-97B7-BACC24561DE6}" dt="2022-10-21T10:12:37.521" v="152" actId="20577"/>
      <pc:docMkLst>
        <pc:docMk/>
      </pc:docMkLst>
      <pc:sldChg chg="modSp modAnim">
        <pc:chgData name="Christine Freestone" userId="8e2e7b49388b5c82" providerId="LiveId" clId="{181ACFFA-EF8E-47EF-97B7-BACC24561DE6}" dt="2022-10-21T10:11:47.566" v="53" actId="20577"/>
        <pc:sldMkLst>
          <pc:docMk/>
          <pc:sldMk cId="1058072121" sldId="262"/>
        </pc:sldMkLst>
        <pc:spChg chg="mod">
          <ac:chgData name="Christine Freestone" userId="8e2e7b49388b5c82" providerId="LiveId" clId="{181ACFFA-EF8E-47EF-97B7-BACC24561DE6}" dt="2022-10-21T10:11:47.566" v="53" actId="20577"/>
          <ac:spMkLst>
            <pc:docMk/>
            <pc:sldMk cId="1058072121" sldId="262"/>
            <ac:spMk id="3" creationId="{FBF47B28-F983-47A4-BA70-4C4FBD99EC24}"/>
          </ac:spMkLst>
        </pc:spChg>
      </pc:sldChg>
      <pc:sldChg chg="modSp mod modAnim">
        <pc:chgData name="Christine Freestone" userId="8e2e7b49388b5c82" providerId="LiveId" clId="{181ACFFA-EF8E-47EF-97B7-BACC24561DE6}" dt="2022-10-21T10:12:03.437" v="96" actId="20577"/>
        <pc:sldMkLst>
          <pc:docMk/>
          <pc:sldMk cId="1221753636" sldId="263"/>
        </pc:sldMkLst>
        <pc:spChg chg="mod">
          <ac:chgData name="Christine Freestone" userId="8e2e7b49388b5c82" providerId="LiveId" clId="{181ACFFA-EF8E-47EF-97B7-BACC24561DE6}" dt="2022-10-21T10:12:03.437" v="96" actId="20577"/>
          <ac:spMkLst>
            <pc:docMk/>
            <pc:sldMk cId="1221753636" sldId="263"/>
            <ac:spMk id="3" creationId="{32394203-E8D2-4C42-88EF-EC1DC4267FEF}"/>
          </ac:spMkLst>
        </pc:spChg>
      </pc:sldChg>
      <pc:sldChg chg="modSp mod">
        <pc:chgData name="Christine Freestone" userId="8e2e7b49388b5c82" providerId="LiveId" clId="{181ACFFA-EF8E-47EF-97B7-BACC24561DE6}" dt="2022-10-21T10:11:27.055" v="12" actId="20577"/>
        <pc:sldMkLst>
          <pc:docMk/>
          <pc:sldMk cId="2147497013" sldId="501"/>
        </pc:sldMkLst>
        <pc:spChg chg="mod">
          <ac:chgData name="Christine Freestone" userId="8e2e7b49388b5c82" providerId="LiveId" clId="{181ACFFA-EF8E-47EF-97B7-BACC24561DE6}" dt="2022-10-21T10:11:27.055" v="12" actId="20577"/>
          <ac:spMkLst>
            <pc:docMk/>
            <pc:sldMk cId="2147497013" sldId="501"/>
            <ac:spMk id="3" creationId="{571AD140-CBE0-181B-F8C7-ABF0177AA4CE}"/>
          </ac:spMkLst>
        </pc:spChg>
      </pc:sldChg>
      <pc:sldChg chg="modSp mod">
        <pc:chgData name="Christine Freestone" userId="8e2e7b49388b5c82" providerId="LiveId" clId="{181ACFFA-EF8E-47EF-97B7-BACC24561DE6}" dt="2022-10-21T10:12:23.927" v="131" actId="20577"/>
        <pc:sldMkLst>
          <pc:docMk/>
          <pc:sldMk cId="2163051756" sldId="503"/>
        </pc:sldMkLst>
        <pc:spChg chg="mod">
          <ac:chgData name="Christine Freestone" userId="8e2e7b49388b5c82" providerId="LiveId" clId="{181ACFFA-EF8E-47EF-97B7-BACC24561DE6}" dt="2022-10-21T10:12:23.927" v="131" actId="20577"/>
          <ac:spMkLst>
            <pc:docMk/>
            <pc:sldMk cId="2163051756" sldId="503"/>
            <ac:spMk id="3" creationId="{6884D718-DAD7-1CBA-C816-E659BF440150}"/>
          </ac:spMkLst>
        </pc:spChg>
      </pc:sldChg>
      <pc:sldChg chg="modSp mod">
        <pc:chgData name="Christine Freestone" userId="8e2e7b49388b5c82" providerId="LiveId" clId="{181ACFFA-EF8E-47EF-97B7-BACC24561DE6}" dt="2022-10-21T10:12:37.521" v="152" actId="20577"/>
        <pc:sldMkLst>
          <pc:docMk/>
          <pc:sldMk cId="705895755" sldId="504"/>
        </pc:sldMkLst>
        <pc:spChg chg="mod">
          <ac:chgData name="Christine Freestone" userId="8e2e7b49388b5c82" providerId="LiveId" clId="{181ACFFA-EF8E-47EF-97B7-BACC24561DE6}" dt="2022-10-21T10:12:37.521" v="152" actId="20577"/>
          <ac:spMkLst>
            <pc:docMk/>
            <pc:sldMk cId="705895755" sldId="504"/>
            <ac:spMk id="3" creationId="{43CCC572-EA8D-39B8-CE48-A144292034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45EE6-0671-4788-951C-17B021B790F0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D2A89051-EAB6-4601-ACD7-952BC42FCDE2}">
      <dgm:prSet phldrT="[Text]"/>
      <dgm:spPr/>
      <dgm:t>
        <a:bodyPr/>
        <a:lstStyle/>
        <a:p>
          <a:r>
            <a:rPr lang="en-GB" dirty="0"/>
            <a:t>Autonomy</a:t>
          </a:r>
        </a:p>
      </dgm:t>
    </dgm:pt>
    <dgm:pt modelId="{73E78E69-DC33-48FF-997A-AEBEF506166E}" type="parTrans" cxnId="{6E2B8247-E88F-460B-B965-7911CCD1661C}">
      <dgm:prSet/>
      <dgm:spPr/>
      <dgm:t>
        <a:bodyPr/>
        <a:lstStyle/>
        <a:p>
          <a:endParaRPr lang="en-GB"/>
        </a:p>
      </dgm:t>
    </dgm:pt>
    <dgm:pt modelId="{AF4DCBCF-A31C-448F-987A-6D7CB15B222F}" type="sibTrans" cxnId="{6E2B8247-E88F-460B-B965-7911CCD1661C}">
      <dgm:prSet/>
      <dgm:spPr/>
      <dgm:t>
        <a:bodyPr/>
        <a:lstStyle/>
        <a:p>
          <a:endParaRPr lang="en-GB"/>
        </a:p>
      </dgm:t>
    </dgm:pt>
    <dgm:pt modelId="{67EBEBEE-5149-4834-A075-228AE6EE46FB}">
      <dgm:prSet phldrT="[Text]"/>
      <dgm:spPr/>
      <dgm:t>
        <a:bodyPr/>
        <a:lstStyle/>
        <a:p>
          <a:r>
            <a:rPr lang="en-GB" dirty="0"/>
            <a:t>Capacity</a:t>
          </a:r>
        </a:p>
      </dgm:t>
    </dgm:pt>
    <dgm:pt modelId="{55F277C5-50D8-4A74-9C15-AF0F72D60925}" type="parTrans" cxnId="{EE0D686A-E709-4A69-8E0C-6F4F7B44936F}">
      <dgm:prSet/>
      <dgm:spPr/>
      <dgm:t>
        <a:bodyPr/>
        <a:lstStyle/>
        <a:p>
          <a:endParaRPr lang="en-GB"/>
        </a:p>
      </dgm:t>
    </dgm:pt>
    <dgm:pt modelId="{FA8CF6BE-4AD2-4EF0-A4DE-B7C17CA1718F}" type="sibTrans" cxnId="{EE0D686A-E709-4A69-8E0C-6F4F7B44936F}">
      <dgm:prSet/>
      <dgm:spPr/>
      <dgm:t>
        <a:bodyPr/>
        <a:lstStyle/>
        <a:p>
          <a:endParaRPr lang="en-GB"/>
        </a:p>
      </dgm:t>
    </dgm:pt>
    <dgm:pt modelId="{8F7D3F11-9DDF-42E6-9E43-03446828E4D0}">
      <dgm:prSet phldrT="[Text]"/>
      <dgm:spPr/>
      <dgm:t>
        <a:bodyPr/>
        <a:lstStyle/>
        <a:p>
          <a:r>
            <a:rPr lang="en-GB" dirty="0"/>
            <a:t>Accountability</a:t>
          </a:r>
        </a:p>
      </dgm:t>
    </dgm:pt>
    <dgm:pt modelId="{2858ED82-A969-409F-90C0-72D0ACB9CF31}" type="parTrans" cxnId="{E69B3E4F-292B-43F1-992A-A172B60304AE}">
      <dgm:prSet/>
      <dgm:spPr/>
      <dgm:t>
        <a:bodyPr/>
        <a:lstStyle/>
        <a:p>
          <a:endParaRPr lang="en-GB"/>
        </a:p>
      </dgm:t>
    </dgm:pt>
    <dgm:pt modelId="{20383821-3CD8-40D0-BE99-7E3E24CC8917}" type="sibTrans" cxnId="{E69B3E4F-292B-43F1-992A-A172B60304AE}">
      <dgm:prSet/>
      <dgm:spPr/>
      <dgm:t>
        <a:bodyPr/>
        <a:lstStyle/>
        <a:p>
          <a:endParaRPr lang="en-GB"/>
        </a:p>
      </dgm:t>
    </dgm:pt>
    <dgm:pt modelId="{8DDDC1E4-977B-419A-8A96-CE7EA707758D}" type="pres">
      <dgm:prSet presAssocID="{64545EE6-0671-4788-951C-17B021B790F0}" presName="Name0" presStyleCnt="0">
        <dgm:presLayoutVars>
          <dgm:chMax val="7"/>
          <dgm:dir/>
          <dgm:resizeHandles val="exact"/>
        </dgm:presLayoutVars>
      </dgm:prSet>
      <dgm:spPr/>
    </dgm:pt>
    <dgm:pt modelId="{63F9A958-BE21-4C5D-AE44-45A7967C35E3}" type="pres">
      <dgm:prSet presAssocID="{64545EE6-0671-4788-951C-17B021B790F0}" presName="ellipse1" presStyleLbl="vennNode1" presStyleIdx="0" presStyleCnt="3" custScaleX="120164" custScaleY="111394">
        <dgm:presLayoutVars>
          <dgm:bulletEnabled val="1"/>
        </dgm:presLayoutVars>
      </dgm:prSet>
      <dgm:spPr/>
    </dgm:pt>
    <dgm:pt modelId="{9D6E0F6F-A3CE-48C5-A72A-7E6B200239CB}" type="pres">
      <dgm:prSet presAssocID="{64545EE6-0671-4788-951C-17B021B790F0}" presName="ellipse2" presStyleLbl="vennNode1" presStyleIdx="1" presStyleCnt="3" custScaleY="108039">
        <dgm:presLayoutVars>
          <dgm:bulletEnabled val="1"/>
        </dgm:presLayoutVars>
      </dgm:prSet>
      <dgm:spPr/>
    </dgm:pt>
    <dgm:pt modelId="{2C9AF781-DC93-4D96-A104-029B2E90719C}" type="pres">
      <dgm:prSet presAssocID="{64545EE6-0671-4788-951C-17B021B790F0}" presName="ellipse3" presStyleLbl="vennNode1" presStyleIdx="2" presStyleCnt="3" custScaleX="109861" custScaleY="116400">
        <dgm:presLayoutVars>
          <dgm:bulletEnabled val="1"/>
        </dgm:presLayoutVars>
      </dgm:prSet>
      <dgm:spPr/>
    </dgm:pt>
  </dgm:ptLst>
  <dgm:cxnLst>
    <dgm:cxn modelId="{6E2B8247-E88F-460B-B965-7911CCD1661C}" srcId="{64545EE6-0671-4788-951C-17B021B790F0}" destId="{D2A89051-EAB6-4601-ACD7-952BC42FCDE2}" srcOrd="0" destOrd="0" parTransId="{73E78E69-DC33-48FF-997A-AEBEF506166E}" sibTransId="{AF4DCBCF-A31C-448F-987A-6D7CB15B222F}"/>
    <dgm:cxn modelId="{EE0D686A-E709-4A69-8E0C-6F4F7B44936F}" srcId="{64545EE6-0671-4788-951C-17B021B790F0}" destId="{67EBEBEE-5149-4834-A075-228AE6EE46FB}" srcOrd="1" destOrd="0" parTransId="{55F277C5-50D8-4A74-9C15-AF0F72D60925}" sibTransId="{FA8CF6BE-4AD2-4EF0-A4DE-B7C17CA1718F}"/>
    <dgm:cxn modelId="{E69B3E4F-292B-43F1-992A-A172B60304AE}" srcId="{64545EE6-0671-4788-951C-17B021B790F0}" destId="{8F7D3F11-9DDF-42E6-9E43-03446828E4D0}" srcOrd="2" destOrd="0" parTransId="{2858ED82-A969-409F-90C0-72D0ACB9CF31}" sibTransId="{20383821-3CD8-40D0-BE99-7E3E24CC8917}"/>
    <dgm:cxn modelId="{87C2CBDD-0464-4DA7-AD66-79607B96594D}" type="presOf" srcId="{67EBEBEE-5149-4834-A075-228AE6EE46FB}" destId="{9D6E0F6F-A3CE-48C5-A72A-7E6B200239CB}" srcOrd="0" destOrd="0" presId="urn:microsoft.com/office/officeart/2005/8/layout/rings+Icon"/>
    <dgm:cxn modelId="{97F2E7E4-65D0-4F5A-A852-BD3707B75513}" type="presOf" srcId="{D2A89051-EAB6-4601-ACD7-952BC42FCDE2}" destId="{63F9A958-BE21-4C5D-AE44-45A7967C35E3}" srcOrd="0" destOrd="0" presId="urn:microsoft.com/office/officeart/2005/8/layout/rings+Icon"/>
    <dgm:cxn modelId="{84B2C7F2-3CEA-4635-9B20-96ACB6CA0A01}" type="presOf" srcId="{64545EE6-0671-4788-951C-17B021B790F0}" destId="{8DDDC1E4-977B-419A-8A96-CE7EA707758D}" srcOrd="0" destOrd="0" presId="urn:microsoft.com/office/officeart/2005/8/layout/rings+Icon"/>
    <dgm:cxn modelId="{C15075F9-79E3-4DE6-B7B7-8126FDD32404}" type="presOf" srcId="{8F7D3F11-9DDF-42E6-9E43-03446828E4D0}" destId="{2C9AF781-DC93-4D96-A104-029B2E90719C}" srcOrd="0" destOrd="0" presId="urn:microsoft.com/office/officeart/2005/8/layout/rings+Icon"/>
    <dgm:cxn modelId="{9671CFB0-BE70-4CE1-9851-332BD8DA8D25}" type="presParOf" srcId="{8DDDC1E4-977B-419A-8A96-CE7EA707758D}" destId="{63F9A958-BE21-4C5D-AE44-45A7967C35E3}" srcOrd="0" destOrd="0" presId="urn:microsoft.com/office/officeart/2005/8/layout/rings+Icon"/>
    <dgm:cxn modelId="{D3C3F663-B306-4BEC-A9B2-D76A560265B6}" type="presParOf" srcId="{8DDDC1E4-977B-419A-8A96-CE7EA707758D}" destId="{9D6E0F6F-A3CE-48C5-A72A-7E6B200239CB}" srcOrd="1" destOrd="0" presId="urn:microsoft.com/office/officeart/2005/8/layout/rings+Icon"/>
    <dgm:cxn modelId="{E3FB250B-2995-4447-9C98-436389AB78FE}" type="presParOf" srcId="{8DDDC1E4-977B-419A-8A96-CE7EA707758D}" destId="{2C9AF781-DC93-4D96-A104-029B2E90719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9A958-BE21-4C5D-AE44-45A7967C35E3}">
      <dsp:nvSpPr>
        <dsp:cNvPr id="0" name=""/>
        <dsp:cNvSpPr/>
      </dsp:nvSpPr>
      <dsp:spPr>
        <a:xfrm>
          <a:off x="759865" y="-99713"/>
          <a:ext cx="3322157" cy="30796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Autonomy</a:t>
          </a:r>
        </a:p>
      </dsp:txBody>
      <dsp:txXfrm>
        <a:off x="1246384" y="351291"/>
        <a:ext cx="2349119" cy="2177642"/>
      </dsp:txXfrm>
    </dsp:sp>
    <dsp:sp modelId="{9D6E0F6F-A3CE-48C5-A72A-7E6B200239CB}">
      <dsp:nvSpPr>
        <dsp:cNvPr id="0" name=""/>
        <dsp:cNvSpPr/>
      </dsp:nvSpPr>
      <dsp:spPr>
        <a:xfrm>
          <a:off x="2461609" y="1790528"/>
          <a:ext cx="2764685" cy="29868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Capacity</a:t>
          </a:r>
        </a:p>
      </dsp:txBody>
      <dsp:txXfrm>
        <a:off x="2866488" y="2227949"/>
        <a:ext cx="1954927" cy="2112054"/>
      </dsp:txXfrm>
    </dsp:sp>
    <dsp:sp modelId="{2C9AF781-DC93-4D96-A104-029B2E90719C}">
      <dsp:nvSpPr>
        <dsp:cNvPr id="0" name=""/>
        <dsp:cNvSpPr/>
      </dsp:nvSpPr>
      <dsp:spPr>
        <a:xfrm>
          <a:off x="3746622" y="-168912"/>
          <a:ext cx="3037311" cy="32180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Accountability</a:t>
          </a:r>
        </a:p>
      </dsp:txBody>
      <dsp:txXfrm>
        <a:off x="4191426" y="302360"/>
        <a:ext cx="2147703" cy="2275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1858-A8AA-4FA7-9075-F10677451937}" type="datetimeFigureOut">
              <a:rPr lang="en-GB" smtClean="0"/>
              <a:t>21/10/2022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7265D-5285-4EFE-92AF-1B3F5146E2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63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Munro 3.17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7265D-5285-4EFE-92AF-1B3F5146E24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6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 this a reflection of your culture – whole school and / or safeguarding culture?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0D403-68DD-4E56-BF32-C6138F6265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45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14" y="155464"/>
            <a:ext cx="4576572" cy="2121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1"/>
            <a:ext cx="7772400" cy="418755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0" name="Rectangle 9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8" name="Rectangle 7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8" name="Rectangle 7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 userDrawn="1"/>
        </p:nvSpPr>
        <p:spPr>
          <a:xfrm rot="10800000" flipH="1" flipV="1">
            <a:off x="7338675" y="2420888"/>
            <a:ext cx="16258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”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 rot="10800000" flipH="1" flipV="1">
            <a:off x="137874" y="275158"/>
            <a:ext cx="16258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400" dirty="0">
                <a:solidFill>
                  <a:schemeClr val="bg1">
                    <a:lumMod val="65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“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576" y="1593538"/>
            <a:ext cx="7693746" cy="2736305"/>
          </a:xfrm>
          <a:solidFill>
            <a:srgbClr val="95BECA">
              <a:alpha val="30196"/>
            </a:srgbClr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rgbClr val="498091"/>
                </a:solidFill>
                <a:latin typeface="My Underwood" pitchFamily="2" charset="0"/>
                <a:ea typeface="My Underwood" pitchFamily="2" charset="0"/>
              </a:defRPr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41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412776" y="-787930"/>
            <a:ext cx="14617624" cy="8537410"/>
            <a:chOff x="6012160" y="4437112"/>
            <a:chExt cx="4685058" cy="273630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2" name="Rectangle 11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4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5736" y="6021288"/>
            <a:ext cx="4685058" cy="2736304"/>
            <a:chOff x="6012160" y="4437112"/>
            <a:chExt cx="4685058" cy="273630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1" name="Rectangle 10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95736" y="6021288"/>
            <a:ext cx="4685058" cy="2736304"/>
            <a:chOff x="6012160" y="4437112"/>
            <a:chExt cx="4685058" cy="2736304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4" name="Rectangle 13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8" name="Rectangle 7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071518" y="4437112"/>
            <a:ext cx="4685058" cy="2736304"/>
            <a:chOff x="6012160" y="4437112"/>
            <a:chExt cx="4685058" cy="2736304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4437112"/>
              <a:ext cx="4685058" cy="2736304"/>
            </a:xfrm>
            <a:prstGeom prst="rect">
              <a:avLst/>
            </a:prstGeom>
            <a:effectLst>
              <a:glow>
                <a:schemeClr val="accent1"/>
              </a:glow>
            </a:effectLst>
          </p:spPr>
        </p:pic>
        <p:sp>
          <p:nvSpPr>
            <p:cNvPr id="10" name="Rectangle 9"/>
            <p:cNvSpPr/>
            <p:nvPr userDrawn="1"/>
          </p:nvSpPr>
          <p:spPr>
            <a:xfrm>
              <a:off x="6012160" y="4437112"/>
              <a:ext cx="4685058" cy="2736304"/>
            </a:xfrm>
            <a:prstGeom prst="rect">
              <a:avLst/>
            </a:prstGeom>
            <a:solidFill>
              <a:srgbClr val="FFFFFF">
                <a:alpha val="3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10/21/2022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914400" rtl="0" eaLnBrk="1" latinLnBrk="0" hangingPunct="1">
        <a:lnSpc>
          <a:spcPts val="5800"/>
        </a:lnSpc>
        <a:spcBef>
          <a:spcPct val="0"/>
        </a:spcBef>
        <a:buNone/>
        <a:defRPr sz="4000" kern="1200">
          <a:solidFill>
            <a:srgbClr val="04A034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Leadership and distributed leadership – setting and testing your culture.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October 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24</a:t>
            </a:r>
            <a:r>
              <a:rPr lang="en-GB" sz="2400" baseline="3000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th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2022.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RI </a:t>
            </a:r>
            <a:r>
              <a:rPr lang="en-GB" dirty="0" err="1"/>
              <a:t>CPD</a:t>
            </a:r>
            <a:endParaRPr lang="en-GB" dirty="0"/>
          </a:p>
          <a:p>
            <a:r>
              <a:rPr lang="en-GB" dirty="0"/>
              <a:t>Chris Freestone</a:t>
            </a:r>
          </a:p>
        </p:txBody>
      </p:sp>
    </p:spTree>
    <p:extLst>
      <p:ext uri="{BB962C8B-B14F-4D97-AF65-F5344CB8AC3E}">
        <p14:creationId xmlns:p14="http://schemas.microsoft.com/office/powerpoint/2010/main" val="190648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CBF8-1B22-41BA-829D-08495DC5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188640"/>
            <a:ext cx="8439274" cy="864096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2400" dirty="0">
                <a:latin typeface="Century Gothic" panose="020B0502020202020204" pitchFamily="34" charset="0"/>
              </a:rPr>
              <a:t>Are these protective factors in place in your service and your home?  These can all be tested 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0D70-CACD-4380-82E5-F92E8A4E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1448458"/>
            <a:ext cx="8439274" cy="507688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strong leadership</a:t>
            </a:r>
          </a:p>
          <a:p>
            <a:r>
              <a:rPr lang="en-GB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safer recruitment- robust and monitored</a:t>
            </a:r>
          </a:p>
          <a:p>
            <a:r>
              <a:rPr lang="en-GB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positive staff culture</a:t>
            </a:r>
          </a:p>
          <a:p>
            <a:r>
              <a:rPr lang="en-GB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close inclusive relationships with young people</a:t>
            </a:r>
          </a:p>
          <a:p>
            <a:r>
              <a:rPr lang="en-GB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high quality supervision / appraisal</a:t>
            </a:r>
          </a:p>
          <a:p>
            <a:r>
              <a:rPr lang="en-GB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effective monitoring and placement review </a:t>
            </a:r>
          </a:p>
          <a:p>
            <a:r>
              <a:rPr lang="en-GB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good interagency communication</a:t>
            </a:r>
          </a:p>
          <a:p>
            <a:r>
              <a:rPr lang="en-GB" sz="32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use of LADO</a:t>
            </a:r>
          </a:p>
          <a:p>
            <a:endParaRPr lang="en-GB" dirty="0"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dirty="0">
              <a:latin typeface="Century Gothic" panose="020B0502020202020204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sz="1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15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E128F-79F8-4998-A020-5DB22843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A5DE-8092-4D1B-A45A-D6E5A281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4667"/>
            <a:ext cx="7886700" cy="4795123"/>
          </a:xfrm>
        </p:spPr>
        <p:txBody>
          <a:bodyPr>
            <a:normAutofit lnSpcReduction="10000"/>
          </a:bodyPr>
          <a:lstStyle/>
          <a:p>
            <a:r>
              <a:rPr lang="en-GB" sz="28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child centred, rights based approach</a:t>
            </a:r>
          </a:p>
          <a:p>
            <a:r>
              <a:rPr lang="en-GB" sz="28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calm, authoritative staff, with strategies to respond</a:t>
            </a:r>
          </a:p>
          <a:p>
            <a:r>
              <a:rPr lang="en-GB" sz="28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up to date training which aligns with the Statement of Purpose and practice</a:t>
            </a:r>
          </a:p>
          <a:p>
            <a:r>
              <a:rPr lang="en-GB" sz="28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challenge and whistleblowing</a:t>
            </a:r>
          </a:p>
          <a:p>
            <a:r>
              <a:rPr lang="en-GB" sz="2800" b="1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clarity in hearing the child’s voice throughout</a:t>
            </a:r>
          </a:p>
          <a:p>
            <a:r>
              <a:rPr lang="en-GB" sz="28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external view and challenge</a:t>
            </a:r>
          </a:p>
          <a:p>
            <a:r>
              <a:rPr lang="en-GB" sz="2800" dirty="0">
                <a:latin typeface="Century Gothic" panose="020B0502020202020204" pitchFamily="34" charset="0"/>
                <a:ea typeface="Ebrima" panose="02000000000000000000" pitchFamily="2" charset="0"/>
                <a:cs typeface="Ebrima" panose="02000000000000000000" pitchFamily="2" charset="0"/>
              </a:rPr>
              <a:t>professionals input</a:t>
            </a:r>
          </a:p>
          <a:p>
            <a:endParaRPr lang="en-GB" sz="2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71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AD0C-B26C-038F-351E-0831FEA1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47B74B-14E0-B0F8-2425-C3108F082E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125" y="1600200"/>
            <a:ext cx="4041775" cy="4525963"/>
          </a:xfrm>
        </p:spPr>
        <p:txBody>
          <a:bodyPr vert="horz" lIns="68580" tIns="34290" rIns="68580" bIns="34290" rtlCol="0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Data</a:t>
            </a:r>
          </a:p>
          <a:p>
            <a:r>
              <a:rPr lang="en-US" sz="2400" dirty="0"/>
              <a:t>Accidents / incidents</a:t>
            </a:r>
          </a:p>
          <a:p>
            <a:r>
              <a:rPr lang="en-US" sz="2400" dirty="0"/>
              <a:t>Interventions</a:t>
            </a:r>
          </a:p>
          <a:p>
            <a:r>
              <a:rPr lang="en-US" sz="2400" dirty="0"/>
              <a:t>Regulation 40 </a:t>
            </a:r>
          </a:p>
          <a:p>
            <a:r>
              <a:rPr lang="en-US" sz="2400" dirty="0"/>
              <a:t>Reg 45 findings</a:t>
            </a:r>
          </a:p>
          <a:p>
            <a:r>
              <a:rPr lang="en-US" sz="2400" dirty="0"/>
              <a:t>Reg 44 findings</a:t>
            </a:r>
          </a:p>
          <a:p>
            <a:r>
              <a:rPr lang="en-US" sz="2400" dirty="0"/>
              <a:t>Complaints</a:t>
            </a:r>
          </a:p>
          <a:p>
            <a:r>
              <a:rPr lang="en-US" sz="2400" dirty="0"/>
              <a:t>Health and safety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ANYTHING ELSE?</a:t>
            </a:r>
          </a:p>
        </p:txBody>
      </p:sp>
      <p:pic>
        <p:nvPicPr>
          <p:cNvPr id="7" name="Content Placeholder 5" descr="Speech outline">
            <a:extLst>
              <a:ext uri="{FF2B5EF4-FFF2-40B4-BE49-F238E27FC236}">
                <a16:creationId xmlns:a16="http://schemas.microsoft.com/office/drawing/2014/main" id="{9661C982-3EEB-BDAB-58F0-30DA08DF7F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3928" y="1119609"/>
            <a:ext cx="4325615" cy="432561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A2B78A-8B1E-E510-73D8-D67B3B7052C9}"/>
              </a:ext>
            </a:extLst>
          </p:cNvPr>
          <p:cNvSpPr txBox="1"/>
          <p:nvPr/>
        </p:nvSpPr>
        <p:spPr>
          <a:xfrm>
            <a:off x="4860032" y="2204864"/>
            <a:ext cx="2281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3200" b="1" dirty="0">
                <a:solidFill>
                  <a:prstClr val="black"/>
                </a:solidFill>
                <a:latin typeface="Calibri" panose="020F0502020204030204"/>
              </a:rPr>
              <a:t>The VOICE of the child- central!</a:t>
            </a:r>
          </a:p>
        </p:txBody>
      </p:sp>
    </p:spTree>
    <p:extLst>
      <p:ext uri="{BB962C8B-B14F-4D97-AF65-F5344CB8AC3E}">
        <p14:creationId xmlns:p14="http://schemas.microsoft.com/office/powerpoint/2010/main" val="453844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907A4-9C04-01CA-072C-00ED5140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1196752"/>
          </a:xfrm>
        </p:spPr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Setting , recognising and testing the  culture 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AD140-CBE0-181B-F8C7-ABF0177A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4973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… makes distributed leadership far more likely to succeed- this is what you want .</a:t>
            </a:r>
          </a:p>
          <a:p>
            <a:r>
              <a:rPr lang="en-GB" dirty="0"/>
              <a:t>The key is to remember that distributed leadership is not initially about delegation….. </a:t>
            </a:r>
          </a:p>
          <a:p>
            <a:r>
              <a:rPr lang="en-GB" dirty="0"/>
              <a:t>It is a wider process which can help with issues such as succession planning- a key issue in the current recruitment crisis, can improve staff motivation and morale – but are you and the RM  ready to do this 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497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0440-0697-489E-8438-98FFDFA2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Distributed Leadership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614F6C6-1DA0-41D2-8488-52F6F3EAA7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810598"/>
              </p:ext>
            </p:extLst>
          </p:nvPr>
        </p:nvGraphicFramePr>
        <p:xfrm>
          <a:off x="822722" y="1340768"/>
          <a:ext cx="75438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5382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59C2-DE54-41D6-A0DE-EC836507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Distributed leadership – making it happen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937DB-E340-40F6-81A3-67B01136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Is your culture secure, tested and embedded?</a:t>
            </a:r>
          </a:p>
          <a:p>
            <a:r>
              <a:rPr lang="en-GB" dirty="0"/>
              <a:t>giving autonomy  - no micro managing, built on earned trust</a:t>
            </a:r>
          </a:p>
          <a:p>
            <a:r>
              <a:rPr lang="en-GB" dirty="0"/>
              <a:t>accountability  – held to account for outcomes but with some space for reflection and learning </a:t>
            </a:r>
          </a:p>
          <a:p>
            <a:r>
              <a:rPr lang="en-GB" dirty="0"/>
              <a:t>capacity – giving support and help in exercising a leadership role </a:t>
            </a:r>
          </a:p>
          <a:p>
            <a:r>
              <a:rPr lang="en-GB" dirty="0"/>
              <a:t>shift from rules to parameters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2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C270-6E51-423A-9E74-675B0B93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The role of the Manager in making it happen……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47B28-F983-47A4-BA70-4C4FBD99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supporting staff</a:t>
            </a:r>
          </a:p>
          <a:p>
            <a:r>
              <a:rPr lang="en-GB" dirty="0"/>
              <a:t>holding individuals accountable </a:t>
            </a:r>
          </a:p>
          <a:p>
            <a:r>
              <a:rPr lang="en-GB" dirty="0"/>
              <a:t>building capacity</a:t>
            </a:r>
          </a:p>
          <a:p>
            <a:r>
              <a:rPr lang="en-GB" dirty="0"/>
              <a:t>ensuring collaboration and co-ordination </a:t>
            </a:r>
          </a:p>
          <a:p>
            <a:endParaRPr lang="en-GB" dirty="0"/>
          </a:p>
          <a:p>
            <a:r>
              <a:rPr lang="en-GB" dirty="0"/>
              <a:t>How does the RI support this process? </a:t>
            </a:r>
          </a:p>
        </p:txBody>
      </p:sp>
    </p:spTree>
    <p:extLst>
      <p:ext uri="{BB962C8B-B14F-4D97-AF65-F5344CB8AC3E}">
        <p14:creationId xmlns:p14="http://schemas.microsoft.com/office/powerpoint/2010/main" val="105807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7666E-BECA-4BF2-A3FE-C40646B0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7647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Distributed Leadership  the problems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94203-E8D2-4C42-88EF-EC1DC4267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relationship with Manager</a:t>
            </a:r>
          </a:p>
          <a:p>
            <a:r>
              <a:rPr lang="en-GB" dirty="0"/>
              <a:t>lack of support or capacity</a:t>
            </a:r>
          </a:p>
          <a:p>
            <a:r>
              <a:rPr lang="en-GB" dirty="0"/>
              <a:t>unclear lines of accountability</a:t>
            </a:r>
          </a:p>
          <a:p>
            <a:r>
              <a:rPr lang="en-GB" dirty="0"/>
              <a:t>not clear about expectations </a:t>
            </a:r>
          </a:p>
          <a:p>
            <a:r>
              <a:rPr lang="en-GB" dirty="0"/>
              <a:t>no systems or structure for wider participation</a:t>
            </a:r>
          </a:p>
          <a:p>
            <a:r>
              <a:rPr lang="en-GB" dirty="0"/>
              <a:t>too many parameters </a:t>
            </a:r>
          </a:p>
          <a:p>
            <a:endParaRPr lang="en-GB" dirty="0"/>
          </a:p>
          <a:p>
            <a:r>
              <a:rPr lang="en-GB" dirty="0"/>
              <a:t>How does the RI identify these issues ? </a:t>
            </a:r>
          </a:p>
        </p:txBody>
      </p:sp>
    </p:spTree>
    <p:extLst>
      <p:ext uri="{BB962C8B-B14F-4D97-AF65-F5344CB8AC3E}">
        <p14:creationId xmlns:p14="http://schemas.microsoft.com/office/powerpoint/2010/main" val="12217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AF2D-F604-6B6A-A22C-468C6804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Why is this approach a positive model 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69E20-2F6B-66C5-B57E-332474557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i="0" dirty="0">
                <a:solidFill>
                  <a:srgbClr val="202124"/>
                </a:solidFill>
                <a:effectLst/>
                <a:latin typeface="Century Gothic" panose="020B0502020202020204" pitchFamily="34" charset="0"/>
              </a:rPr>
              <a:t>ensures that decision-making responsibilities are shared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improves teamwork, promotes flexibility in roles 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promotes collaborative working within a culture , vision and values which everyone understands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promotes individual and joint accountability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boosts individual and team morale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empowers individuals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gives the Manager some capacity for other areas – development , strategy etc.</a:t>
            </a:r>
          </a:p>
          <a:p>
            <a:endParaRPr lang="en-US" sz="2800" dirty="0">
              <a:solidFill>
                <a:srgbClr val="202124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56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9C64-6095-A79A-DCEC-78F6FCE68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</a:rPr>
              <a:t>Why is this approach a positive model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4D718-DAD7-1CBA-C816-E659BF44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models a positive style to children and young people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improves practice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improves relationships with children and young people</a:t>
            </a: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should improve outcomes for children and young people-something we ALL strive for . </a:t>
            </a:r>
          </a:p>
          <a:p>
            <a:endParaRPr lang="en-US" sz="2800" dirty="0">
              <a:solidFill>
                <a:srgbClr val="202124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202124"/>
                </a:solidFill>
                <a:latin typeface="Century Gothic" panose="020B0502020202020204" pitchFamily="34" charset="0"/>
              </a:rPr>
              <a:t>Can you as the RI prove this 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6305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</a:t>
            </a:r>
            <a:r>
              <a:rPr lang="en-GB" b="1" dirty="0"/>
              <a:t>together</a:t>
            </a:r>
            <a:r>
              <a:rPr lang="en-GB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confidentiality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respect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diversity of opinion can be enriching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look for the benefits of an alternative opinion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positive challenge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naïve questions are valuable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en-GB" dirty="0"/>
              <a:t>enjoy ourselves- lots of conversation I hope !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276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0161-7505-1F22-3EA7-6BFA6FDFD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From your perspective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C572-EA8D-39B8-CE48-A1442920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you comfortable with this ? Is the RM?  </a:t>
            </a:r>
          </a:p>
          <a:p>
            <a:r>
              <a:rPr lang="en-GB"/>
              <a:t>Is the  </a:t>
            </a:r>
            <a:r>
              <a:rPr lang="en-GB" dirty="0"/>
              <a:t>current culture , leadership and management styles ,sufficiently  robust and secure in order to roll out this model?</a:t>
            </a:r>
          </a:p>
          <a:p>
            <a:r>
              <a:rPr lang="en-GB" dirty="0"/>
              <a:t>Is there a secure culture of mutual trust and respect ? </a:t>
            </a:r>
          </a:p>
          <a:p>
            <a:r>
              <a:rPr lang="en-GB" dirty="0"/>
              <a:t>ANY OTHER THOUGHTS? </a:t>
            </a:r>
          </a:p>
        </p:txBody>
      </p:sp>
    </p:spTree>
    <p:extLst>
      <p:ext uri="{BB962C8B-B14F-4D97-AF65-F5344CB8AC3E}">
        <p14:creationId xmlns:p14="http://schemas.microsoft.com/office/powerpoint/2010/main" val="70589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4F01-ABE1-1C57-0191-6EA92D7D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Small 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65FBC-39E6-347E-1981-487C3E3C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may be the barriers to using a distributed leadership model in your home ? </a:t>
            </a:r>
          </a:p>
          <a:p>
            <a:endParaRPr lang="en-GB" dirty="0"/>
          </a:p>
          <a:p>
            <a:r>
              <a:rPr lang="en-GB" dirty="0"/>
              <a:t>Have you already got this in place ?Does it work for you 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548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Q&amp;A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any other issues and thoughts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B2FA0E-E607-42E9-ABCB-1BD7FFD140E8}" type="slidenum">
              <a:rPr lang="en-GB" altLang="en-US">
                <a:solidFill>
                  <a:srgbClr val="B5A788"/>
                </a:solidFill>
              </a:rPr>
              <a:pPr eaLnBrk="1" hangingPunct="1"/>
              <a:t>22</a:t>
            </a:fld>
            <a:endParaRPr lang="en-GB" altLang="en-US" dirty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97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E7A1F-59C8-1E6F-47E8-80A49925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Thank you. </a:t>
            </a:r>
          </a:p>
        </p:txBody>
      </p:sp>
      <p:pic>
        <p:nvPicPr>
          <p:cNvPr id="5" name="Content Placeholder 4" descr="Windy fall lake landscape">
            <a:extLst>
              <a:ext uri="{FF2B5EF4-FFF2-40B4-BE49-F238E27FC236}">
                <a16:creationId xmlns:a16="http://schemas.microsoft.com/office/drawing/2014/main" id="{3F38EF0A-22A7-65A4-E75E-99BBCC3690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1125538"/>
            <a:ext cx="7500937" cy="5000625"/>
          </a:xfrm>
        </p:spPr>
      </p:pic>
    </p:spTree>
    <p:extLst>
      <p:ext uri="{BB962C8B-B14F-4D97-AF65-F5344CB8AC3E}">
        <p14:creationId xmlns:p14="http://schemas.microsoft.com/office/powerpoint/2010/main" val="311849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5328592"/>
          </a:xfrm>
        </p:spPr>
        <p:txBody>
          <a:bodyPr>
            <a:normAutofit/>
          </a:bodyPr>
          <a:lstStyle/>
          <a:p>
            <a:r>
              <a:rPr lang="en-GB" altLang="en-US" dirty="0"/>
              <a:t>            - to all reflect upon how you secure and test the leadership culture in your service, enabling a distributed leadership model to work more effectively</a:t>
            </a:r>
          </a:p>
          <a:p>
            <a:pPr marL="457200" indent="-457200">
              <a:buFontTx/>
              <a:buChar char="-"/>
            </a:pPr>
            <a:r>
              <a:rPr lang="en-GB" dirty="0"/>
              <a:t>gaining the hard to quantify evidence</a:t>
            </a:r>
          </a:p>
          <a:p>
            <a:pPr marL="457200" indent="-457200">
              <a:buFontTx/>
              <a:buChar char="-"/>
            </a:pPr>
            <a:r>
              <a:rPr lang="en-GB" dirty="0"/>
              <a:t>confirming it from an RI perspective</a:t>
            </a:r>
          </a:p>
        </p:txBody>
      </p:sp>
    </p:spTree>
    <p:extLst>
      <p:ext uri="{BB962C8B-B14F-4D97-AF65-F5344CB8AC3E}">
        <p14:creationId xmlns:p14="http://schemas.microsoft.com/office/powerpoint/2010/main" val="388540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CBDD-1D13-7989-3A3C-ED966350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6024"/>
            <a:ext cx="8964488" cy="764704"/>
          </a:xfrm>
        </p:spPr>
        <p:txBody>
          <a:bodyPr/>
          <a:lstStyle/>
          <a:p>
            <a:r>
              <a:rPr lang="en-GB" sz="2200" dirty="0"/>
              <a:t>Language of the O/S criteria in the SCCIF……all about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82B6-3A21-E706-512B-84A72883D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Leaders and managers are </a:t>
            </a:r>
            <a:r>
              <a:rPr lang="en-US" sz="2400" b="1" dirty="0"/>
              <a:t>inspirational, confident and ambitious</a:t>
            </a:r>
            <a:r>
              <a:rPr lang="en-US" sz="2400" dirty="0"/>
              <a:t> for children and </a:t>
            </a:r>
            <a:r>
              <a:rPr lang="en-US" sz="2400" b="1" dirty="0"/>
              <a:t>influential</a:t>
            </a:r>
            <a:r>
              <a:rPr lang="en-US" sz="2400" dirty="0"/>
              <a:t> in changing the lives of those in their care.</a:t>
            </a:r>
          </a:p>
          <a:p>
            <a:pPr algn="just"/>
            <a:r>
              <a:rPr lang="en-US" sz="2400" dirty="0"/>
              <a:t>Leaders and managers create a </a:t>
            </a:r>
            <a:r>
              <a:rPr lang="en-US" sz="2400" b="1" dirty="0"/>
              <a:t>culture of high aspiration and positivity.</a:t>
            </a:r>
            <a:r>
              <a:rPr lang="en-US" sz="2400" dirty="0"/>
              <a:t> They have </a:t>
            </a:r>
            <a:r>
              <a:rPr lang="en-US" sz="2400" b="1" dirty="0"/>
              <a:t>high expectations</a:t>
            </a:r>
            <a:r>
              <a:rPr lang="en-US" sz="2400" dirty="0"/>
              <a:t> of their staff to change and improve the lives of the children they are responsible for</a:t>
            </a:r>
            <a:r>
              <a:rPr lang="en-US" dirty="0"/>
              <a:t>.</a:t>
            </a:r>
          </a:p>
          <a:p>
            <a:pPr algn="just"/>
            <a:r>
              <a:rPr lang="en-US" sz="2400" dirty="0"/>
              <a:t>Leaders and managers lead by </a:t>
            </a:r>
            <a:r>
              <a:rPr lang="en-US" sz="2400" b="1" dirty="0"/>
              <a:t>example, innovate and generate creative ideas </a:t>
            </a:r>
            <a:r>
              <a:rPr lang="en-US" sz="2400" dirty="0"/>
              <a:t>to sustain the </a:t>
            </a:r>
            <a:r>
              <a:rPr lang="en-US" sz="2400" b="1" dirty="0"/>
              <a:t>highest quality care for children.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87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C6B25-301F-D1D6-69E8-44BD2E852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024"/>
            <a:ext cx="9036496" cy="764704"/>
          </a:xfrm>
        </p:spPr>
        <p:txBody>
          <a:bodyPr/>
          <a:lstStyle/>
          <a:p>
            <a:r>
              <a:rPr kumimoji="0" lang="en-GB" sz="2300" b="0" i="0" u="none" strike="noStrike" kern="1200" cap="none" spc="0" normalizeH="0" baseline="0" noProof="0" dirty="0">
                <a:ln>
                  <a:noFill/>
                </a:ln>
                <a:solidFill>
                  <a:srgbClr val="04A034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Language of the O/S criteria in the SCCIF……all about leadership </a:t>
            </a:r>
            <a:endParaRPr lang="en-GB" sz="2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784E-1122-9F0B-2F7E-9B72F0AC6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Leaders and managers know their strengths and weaknesses well and can provide evidence of improvement over a sustained period.</a:t>
            </a:r>
          </a:p>
          <a:p>
            <a:r>
              <a:rPr lang="en-US" sz="2400" dirty="0"/>
              <a:t>Leaders and managers have working relationships with partner agencies and schools that ensure the </a:t>
            </a:r>
            <a:r>
              <a:rPr lang="en-US" sz="2400" b="1" dirty="0"/>
              <a:t>best possible care, experiences and futures </a:t>
            </a:r>
            <a:r>
              <a:rPr lang="en-US" sz="2400" dirty="0"/>
              <a:t>for children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These criteria are grounded in  leadership and how this is expressed in the culture of your services…….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CCF7F-5224-4803-A99F-7592D025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Culture is……………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0E8F4-FA65-414B-9F15-937305603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b="1" dirty="0"/>
              <a:t>about leadership </a:t>
            </a:r>
          </a:p>
          <a:p>
            <a:r>
              <a:rPr lang="en-GB" dirty="0"/>
              <a:t>about connections </a:t>
            </a:r>
          </a:p>
          <a:p>
            <a:r>
              <a:rPr lang="en-GB" dirty="0"/>
              <a:t>about communication</a:t>
            </a:r>
          </a:p>
          <a:p>
            <a:r>
              <a:rPr lang="en-GB" dirty="0"/>
              <a:t>fundamental</a:t>
            </a:r>
          </a:p>
          <a:p>
            <a:r>
              <a:rPr lang="en-GB" dirty="0"/>
              <a:t>a positive model</a:t>
            </a:r>
          </a:p>
          <a:p>
            <a:r>
              <a:rPr lang="en-GB" dirty="0"/>
              <a:t>a positive model of behaviour which is shared, known and understood by the team </a:t>
            </a:r>
          </a:p>
          <a:p>
            <a:r>
              <a:rPr lang="en-GB" dirty="0"/>
              <a:t>shared vision</a:t>
            </a:r>
          </a:p>
          <a:p>
            <a:r>
              <a:rPr lang="en-GB" dirty="0"/>
              <a:t>common beliefs, values and actions</a:t>
            </a:r>
          </a:p>
          <a:p>
            <a:r>
              <a:rPr lang="en-GB" dirty="0"/>
              <a:t>CULTURE IS WEAKER WHEN CONNECTIONS ARE POOR OR INFREQUENT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19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C586-A892-3034-D567-FDB546AF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2132856"/>
          </a:xfrm>
        </p:spPr>
        <p:txBody>
          <a:bodyPr/>
          <a:lstStyle/>
          <a:p>
            <a:r>
              <a:rPr lang="en-GB" sz="2800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good culture arises from messages that promote traits like collaboration, honesty, trust and hard work and include: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C480F5-FB44-A19B-BD0C-DED79FB8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07" y="2492896"/>
            <a:ext cx="7139136" cy="3201219"/>
          </a:xfrm>
        </p:spPr>
        <p:txBody>
          <a:bodyPr>
            <a:normAutofit fontScale="77500" lnSpcReduction="20000"/>
          </a:bodyPr>
          <a:lstStyle/>
          <a:p>
            <a:pPr marL="385763" indent="-385763"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Fundamental beliefs and assumptions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or the things that people  in your home consider to be true. </a:t>
            </a:r>
          </a:p>
          <a:p>
            <a:pPr marL="385763" indent="-385763"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Shared values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or the judgments people in your service make about those belief and assumptions.</a:t>
            </a:r>
          </a:p>
          <a:p>
            <a:pPr marL="385763" indent="-385763">
              <a:buAutoNum type="arabicPeriod"/>
            </a:pP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Norms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or how staff believe they 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should 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act and behave, or what they think is expected of them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Open Sans" panose="020B0606030504020204" pitchFamily="34" charset="0"/>
              <a:ea typeface="Times New Roman" panose="02020603050405020304" pitchFamily="18" charset="0"/>
            </a:endParaRPr>
          </a:p>
          <a:p>
            <a:pPr marL="385763" indent="-385763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70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5ACD6-1C73-A45D-7474-66F45FE5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good culture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5D2F6-B254-BBB9-0AAB-1EEE50FB7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Open Sans" panose="020B0606030504020204" pitchFamily="34" charset="0"/>
                <a:ea typeface="Times New Roman" panose="02020603050405020304" pitchFamily="18" charset="0"/>
              </a:rPr>
              <a:t>4. 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Patterns and behaviours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or the way people </a:t>
            </a:r>
            <a:r>
              <a:rPr lang="en-GB" i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actually 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act and behave in your home / service.</a:t>
            </a: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5. Tangible evidence</a:t>
            </a: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or the physical, visual, auditory, or other sensory signs that demonstrate the behaviours of the staff in your service.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Each of these components influences and drives the others, forming a circle of reinforcing beliefs and actions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IS THIS YOUR SERVICE?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46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D7CFC-9EC0-B0C4-EAD7-C5331586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Culture Structure – McKinsey 2016</a:t>
            </a:r>
          </a:p>
        </p:txBody>
      </p:sp>
      <p:pic>
        <p:nvPicPr>
          <p:cNvPr id="4" name="Picture 2" descr="McKinsey 7-S Framework">
            <a:extLst>
              <a:ext uri="{FF2B5EF4-FFF2-40B4-BE49-F238E27FC236}">
                <a16:creationId xmlns:a16="http://schemas.microsoft.com/office/drawing/2014/main" id="{B589F55F-9740-8DDD-8021-ED4D88B334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4155007" cy="45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40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logue2014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dialogue2016</Template>
  <TotalTime>8141</TotalTime>
  <Words>1019</Words>
  <Application>Microsoft Office PowerPoint</Application>
  <PresentationFormat>On-screen Show (4:3)</PresentationFormat>
  <Paragraphs>148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Baskerville Old Face</vt:lpstr>
      <vt:lpstr>Calibri</vt:lpstr>
      <vt:lpstr>Century Gothic</vt:lpstr>
      <vt:lpstr>Courier New</vt:lpstr>
      <vt:lpstr>Ebrima</vt:lpstr>
      <vt:lpstr>My Underwood</vt:lpstr>
      <vt:lpstr>Open Sans</vt:lpstr>
      <vt:lpstr>Palatino Linotype</vt:lpstr>
      <vt:lpstr>Dialogue2014</vt:lpstr>
      <vt:lpstr>Leadership and distributed leadership – setting and testing your culture. October 24th  2022.  </vt:lpstr>
      <vt:lpstr>working together…</vt:lpstr>
      <vt:lpstr>aims</vt:lpstr>
      <vt:lpstr>Language of the O/S criteria in the SCCIF……all about leadership </vt:lpstr>
      <vt:lpstr>Language of the O/S criteria in the SCCIF……all about leadership </vt:lpstr>
      <vt:lpstr>Culture is……………</vt:lpstr>
      <vt:lpstr>A good culture arises from messages that promote traits like collaboration, honesty, trust and hard work and include:</vt:lpstr>
      <vt:lpstr>A good culture continued…</vt:lpstr>
      <vt:lpstr>Culture Structure – McKinsey 2016</vt:lpstr>
      <vt:lpstr>Are these protective factors in place in your service and your home?  These can all be tested …..</vt:lpstr>
      <vt:lpstr>Protective factors</vt:lpstr>
      <vt:lpstr>Culture:</vt:lpstr>
      <vt:lpstr>Setting , recognising and testing the  culture ……</vt:lpstr>
      <vt:lpstr>Distributed Leadership</vt:lpstr>
      <vt:lpstr>Distributed leadership – making it happen</vt:lpstr>
      <vt:lpstr>The role of the Manager in making it happen…… </vt:lpstr>
      <vt:lpstr>Distributed Leadership  the problems - </vt:lpstr>
      <vt:lpstr>Why is this approach a positive model ? </vt:lpstr>
      <vt:lpstr>Why is this approach a positive model ?</vt:lpstr>
      <vt:lpstr>From your perspective ….</vt:lpstr>
      <vt:lpstr>Small group work</vt:lpstr>
      <vt:lpstr>Q&amp;A</vt:lpstr>
      <vt:lpstr>Thank you.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ISRO training</dc:title>
  <dc:creator>John Woodhouse</dc:creator>
  <cp:lastModifiedBy>Christine Freestone</cp:lastModifiedBy>
  <cp:revision>108</cp:revision>
  <dcterms:created xsi:type="dcterms:W3CDTF">2015-06-01T12:00:18Z</dcterms:created>
  <dcterms:modified xsi:type="dcterms:W3CDTF">2022-10-21T10:12:38Z</dcterms:modified>
</cp:coreProperties>
</file>