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64" r:id="rId3"/>
    <p:sldId id="272" r:id="rId4"/>
    <p:sldId id="273" r:id="rId5"/>
    <p:sldId id="274" r:id="rId6"/>
    <p:sldId id="275" r:id="rId7"/>
    <p:sldId id="276" r:id="rId8"/>
    <p:sldId id="277" r:id="rId9"/>
    <p:sldId id="278" r:id="rId10"/>
    <p:sldId id="279" r:id="rId11"/>
    <p:sldId id="280" r:id="rId12"/>
    <p:sldId id="271"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8F5F9-BCFD-470E-BA00-2A93EF99D995}" v="3" dt="2022-11-04T15:10:45.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B311F-2DBF-408E-A58A-284243F56400}" type="datetimeFigureOut">
              <a:rPr lang="en-GB" smtClean="0"/>
              <a:t>11/12/2022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BE6BB-94F3-4524-AFFC-A34103FBEF24}" type="slidenum">
              <a:rPr lang="en-GB" smtClean="0"/>
              <a:t>‹#›</a:t>
            </a:fld>
            <a:endParaRPr lang="en-GB"/>
          </a:p>
        </p:txBody>
      </p:sp>
    </p:spTree>
    <p:extLst>
      <p:ext uri="{BB962C8B-B14F-4D97-AF65-F5344CB8AC3E}">
        <p14:creationId xmlns:p14="http://schemas.microsoft.com/office/powerpoint/2010/main" val="130311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 of </a:t>
            </a:r>
            <a:r>
              <a:rPr lang="en-GB"/>
              <a:t>the day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41272-03A1-46CE-9AC9-CF721C2AFB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2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CECEC-6B71-470A-9AAF-E6F2F8E641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83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6825" y="89522"/>
            <a:ext cx="4821233" cy="2121408"/>
          </a:xfrm>
          <a:prstGeom prst="rect">
            <a:avLst/>
          </a:prstGeom>
        </p:spPr>
      </p:pic>
      <p:sp>
        <p:nvSpPr>
          <p:cNvPr id="2" name="Title 1"/>
          <p:cNvSpPr>
            <a:spLocks noGrp="1"/>
          </p:cNvSpPr>
          <p:nvPr>
            <p:ph type="ctrTitle"/>
          </p:nvPr>
        </p:nvSpPr>
        <p:spPr>
          <a:xfrm>
            <a:off x="914400" y="609602"/>
            <a:ext cx="10363200" cy="4187551"/>
          </a:xfrm>
        </p:spPr>
        <p:txBody>
          <a:bodyPr anchor="b">
            <a:noAutofit/>
          </a:bodyPr>
          <a:lstStyle>
            <a:lvl1pPr algn="ctr">
              <a:lnSpc>
                <a:spcPct val="100000"/>
              </a:lnSpc>
              <a:defRPr sz="5400"/>
            </a:lvl1pPr>
          </a:lstStyle>
          <a:p>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Date Placeholder 6"/>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8" name="Slide Number Placeholder 7"/>
          <p:cNvSpPr>
            <a:spLocks noGrp="1"/>
          </p:cNvSpPr>
          <p:nvPr>
            <p:ph type="sldNum" sz="quarter" idx="11"/>
          </p:nvPr>
        </p:nvSpPr>
        <p:spPr/>
        <p:txBody>
          <a:bodyPr/>
          <a:lstStyle/>
          <a:p>
            <a:fld id="{6294C92D-0306-4E69-9CD3-20855E849650}" type="slidenum">
              <a:rPr kumimoji="0" lang="en-US" smtClean="0"/>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extLst>
      <p:ext uri="{BB962C8B-B14F-4D97-AF65-F5344CB8AC3E}">
        <p14:creationId xmlns:p14="http://schemas.microsoft.com/office/powerpoint/2010/main" val="221497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01924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329373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332759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553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80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grpSp>
        <p:nvGrpSpPr>
          <p:cNvPr id="9" name="Group 8"/>
          <p:cNvGrpSpPr/>
          <p:nvPr/>
        </p:nvGrpSpPr>
        <p:grpSpPr>
          <a:xfrm>
            <a:off x="8022979" y="5170761"/>
            <a:ext cx="4976995"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39831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grpSp>
        <p:nvGrpSpPr>
          <p:cNvPr id="9" name="Group 8"/>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12" name="TextBox 11"/>
          <p:cNvSpPr txBox="1"/>
          <p:nvPr userDrawn="1"/>
        </p:nvSpPr>
        <p:spPr>
          <a:xfrm rot="10800000" flipH="1" flipV="1">
            <a:off x="9784901"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userDrawn="1"/>
        </p:nvSpPr>
        <p:spPr>
          <a:xfrm rot="10800000" flipH="1" flipV="1">
            <a:off x="183833"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1007435" y="1593539"/>
            <a:ext cx="10258328" cy="2736305"/>
          </a:xfrm>
          <a:solidFill>
            <a:srgbClr val="95BECA">
              <a:alpha val="30196"/>
            </a:srgbClr>
          </a:solidFill>
          <a:ln>
            <a:noFill/>
          </a:ln>
        </p:spPr>
        <p:txBody>
          <a:bodyPr anchor="ctr"/>
          <a:lstStyle>
            <a:lvl1pPr marL="0" indent="0">
              <a:buNone/>
              <a:defRPr>
                <a:solidFill>
                  <a:srgbClr val="498091"/>
                </a:solidFill>
                <a:latin typeface="My Underwood" pitchFamily="2" charset="0"/>
                <a:ea typeface="My Underwood" pitchFamily="2" charset="0"/>
              </a:defRPr>
            </a:lvl1pPr>
            <a:lvl5pPr>
              <a:defRPr/>
            </a:lvl5pPr>
            <a:lvl6pPr>
              <a:defRPr/>
            </a:lvl6pPr>
            <a:lvl7pPr>
              <a:defRPr/>
            </a:lvl7pPr>
            <a:lvl8pPr>
              <a:defRPr/>
            </a:lvl8pPr>
            <a:lvl9pPr>
              <a:buFont typeface="Arial" pitchFamily="34" charset="0"/>
              <a:buChar char="•"/>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38007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3217035" y="-787930"/>
            <a:ext cx="19490165" cy="8537410"/>
            <a:chOff x="6012160" y="4437112"/>
            <a:chExt cx="4685058" cy="273630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2" name="Rectangle 11"/>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8854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p:nvGrpSpPr>
        <p:grpSpPr>
          <a:xfrm>
            <a:off x="2927648" y="6021288"/>
            <a:ext cx="6246744" cy="2736304"/>
            <a:chOff x="6012160" y="4437112"/>
            <a:chExt cx="4685058" cy="2736304"/>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1" name="Rectangle 10"/>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97938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49"/>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p:nvGrpSpPr>
        <p:grpSpPr>
          <a:xfrm>
            <a:off x="2927648" y="6021288"/>
            <a:ext cx="6246744" cy="2736304"/>
            <a:chOff x="6012160" y="4437112"/>
            <a:chExt cx="4685058" cy="273630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4" name="Rectangle 13"/>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180033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65387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403297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12/11/2022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90658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54AB02A5-4FE5-49D9-9E24-09F23B90C450}" type="datetimeFigureOut">
              <a:rPr lang="en-US" smtClean="0"/>
              <a:t>12/11/2022</a:t>
            </a:fld>
            <a:endParaRPr lang="en-US" sz="1200" dirty="0">
              <a:solidFill>
                <a:schemeClr val="bg2">
                  <a:shade val="50000"/>
                </a:scheme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sz="1200" dirty="0">
              <a:solidFill>
                <a:schemeClr val="bg2">
                  <a:shade val="50000"/>
                </a:schemeClr>
              </a:solidFill>
              <a:effectLst/>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47492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safeguarding-children-with-disabilities-in-residential-sett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CD11-208E-48CE-B5FB-5EEFEC9C3782}"/>
              </a:ext>
            </a:extLst>
          </p:cNvPr>
          <p:cNvSpPr>
            <a:spLocks noGrp="1"/>
          </p:cNvSpPr>
          <p:nvPr>
            <p:ph type="ctrTitle"/>
          </p:nvPr>
        </p:nvSpPr>
        <p:spPr/>
        <p:txBody>
          <a:bodyPr/>
          <a:lstStyle/>
          <a:p>
            <a:r>
              <a:rPr lang="en-GB" dirty="0"/>
              <a:t>Keeping safeguarding in view- reflecting upon the interim </a:t>
            </a:r>
            <a:r>
              <a:rPr lang="en-GB" dirty="0" err="1"/>
              <a:t>Hesley</a:t>
            </a:r>
            <a:r>
              <a:rPr lang="en-GB" dirty="0"/>
              <a:t> findings.  </a:t>
            </a:r>
          </a:p>
        </p:txBody>
      </p:sp>
      <p:sp>
        <p:nvSpPr>
          <p:cNvPr id="3" name="Subtitle 2">
            <a:extLst>
              <a:ext uri="{FF2B5EF4-FFF2-40B4-BE49-F238E27FC236}">
                <a16:creationId xmlns:a16="http://schemas.microsoft.com/office/drawing/2014/main" id="{0C897DFB-C3FB-49CA-9B86-C28222222739}"/>
              </a:ext>
            </a:extLst>
          </p:cNvPr>
          <p:cNvSpPr>
            <a:spLocks noGrp="1"/>
          </p:cNvSpPr>
          <p:nvPr>
            <p:ph type="subTitle" idx="1"/>
          </p:nvPr>
        </p:nvSpPr>
        <p:spPr/>
        <p:txBody>
          <a:bodyPr/>
          <a:lstStyle/>
          <a:p>
            <a:r>
              <a:rPr lang="en-GB" dirty="0"/>
              <a:t>Chris Freestone</a:t>
            </a:r>
          </a:p>
          <a:p>
            <a:r>
              <a:rPr lang="en-GB" dirty="0"/>
              <a:t>November 2022</a:t>
            </a:r>
          </a:p>
        </p:txBody>
      </p:sp>
    </p:spTree>
    <p:extLst>
      <p:ext uri="{BB962C8B-B14F-4D97-AF65-F5344CB8AC3E}">
        <p14:creationId xmlns:p14="http://schemas.microsoft.com/office/powerpoint/2010/main" val="349148464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5DF7-0D31-BE8F-169F-53C50B803B0C}"/>
              </a:ext>
            </a:extLst>
          </p:cNvPr>
          <p:cNvSpPr>
            <a:spLocks noGrp="1"/>
          </p:cNvSpPr>
          <p:nvPr>
            <p:ph type="title"/>
          </p:nvPr>
        </p:nvSpPr>
        <p:spPr/>
        <p:txBody>
          <a:bodyPr/>
          <a:lstStyle/>
          <a:p>
            <a:r>
              <a:rPr lang="en-GB" dirty="0"/>
              <a:t>Missed indicators</a:t>
            </a:r>
          </a:p>
        </p:txBody>
      </p:sp>
      <p:sp>
        <p:nvSpPr>
          <p:cNvPr id="3" name="Content Placeholder 2">
            <a:extLst>
              <a:ext uri="{FF2B5EF4-FFF2-40B4-BE49-F238E27FC236}">
                <a16:creationId xmlns:a16="http://schemas.microsoft.com/office/drawing/2014/main" id="{4EB58AEB-D854-058A-0C9A-A11CF658F428}"/>
              </a:ext>
            </a:extLst>
          </p:cNvPr>
          <p:cNvSpPr>
            <a:spLocks noGrp="1"/>
          </p:cNvSpPr>
          <p:nvPr>
            <p:ph idx="1"/>
          </p:nvPr>
        </p:nvSpPr>
        <p:spPr/>
        <p:txBody>
          <a:bodyPr>
            <a:normAutofit fontScale="70000" lnSpcReduction="20000"/>
          </a:bodyPr>
          <a:lstStyle/>
          <a:p>
            <a:pPr marL="0" indent="0">
              <a:buNone/>
            </a:pPr>
            <a:r>
              <a:rPr lang="en-GB" dirty="0"/>
              <a:t>6. poor monitoring – missed patterns , themes and trends</a:t>
            </a:r>
          </a:p>
          <a:p>
            <a:pPr marL="0" indent="0">
              <a:buNone/>
            </a:pPr>
            <a:endParaRPr lang="en-GB" dirty="0"/>
          </a:p>
          <a:p>
            <a:pPr marL="0" indent="0">
              <a:buNone/>
            </a:pPr>
            <a:r>
              <a:rPr lang="en-GB" dirty="0"/>
              <a:t>7. poor oversight re. policy implementation , understanding and implementation of care plans</a:t>
            </a:r>
          </a:p>
          <a:p>
            <a:pPr marL="0" indent="0">
              <a:buNone/>
            </a:pPr>
            <a:endParaRPr lang="en-GB" dirty="0"/>
          </a:p>
          <a:p>
            <a:pPr marL="0" indent="0">
              <a:buNone/>
            </a:pPr>
            <a:r>
              <a:rPr lang="en-GB" dirty="0"/>
              <a:t>8. records kept and “not shared “ with Ofsted or any LA. </a:t>
            </a:r>
          </a:p>
          <a:p>
            <a:pPr marL="0" indent="0">
              <a:buNone/>
            </a:pPr>
            <a:endParaRPr lang="en-GB" dirty="0"/>
          </a:p>
          <a:p>
            <a:pPr marL="0" indent="0">
              <a:buNone/>
            </a:pPr>
            <a:r>
              <a:rPr lang="en-GB" dirty="0"/>
              <a:t>9. little or no external review- closed shop culture established. </a:t>
            </a:r>
            <a:r>
              <a:rPr lang="en-GB" dirty="0" err="1"/>
              <a:t>LAs</a:t>
            </a:r>
            <a:r>
              <a:rPr lang="en-GB" dirty="0"/>
              <a:t> took the reports from the schools at face value </a:t>
            </a:r>
          </a:p>
          <a:p>
            <a:pPr marL="0" indent="0">
              <a:buNone/>
            </a:pPr>
            <a:endParaRPr lang="en-GB" dirty="0"/>
          </a:p>
          <a:p>
            <a:pPr marL="0" indent="0">
              <a:buNone/>
            </a:pPr>
            <a:r>
              <a:rPr lang="en-GB" dirty="0"/>
              <a:t>10. pattern of not being able to see children individually or alone </a:t>
            </a:r>
          </a:p>
          <a:p>
            <a:pPr marL="0" indent="0">
              <a:buNone/>
            </a:pPr>
            <a:endParaRPr lang="en-GB" dirty="0"/>
          </a:p>
          <a:p>
            <a:pPr marL="0" indent="0">
              <a:buNone/>
            </a:pPr>
            <a:r>
              <a:rPr lang="en-GB" dirty="0"/>
              <a:t>11. </a:t>
            </a:r>
            <a:r>
              <a:rPr lang="en-GB" dirty="0" err="1"/>
              <a:t>LADOs</a:t>
            </a:r>
            <a:r>
              <a:rPr lang="en-GB" dirty="0"/>
              <a:t> passing too many “low level” concerns back to the provider for investigation</a:t>
            </a:r>
          </a:p>
        </p:txBody>
      </p:sp>
    </p:spTree>
    <p:extLst>
      <p:ext uri="{BB962C8B-B14F-4D97-AF65-F5344CB8AC3E}">
        <p14:creationId xmlns:p14="http://schemas.microsoft.com/office/powerpoint/2010/main" val="424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C6F-E160-8453-5ACA-EB659FFAE01F}"/>
              </a:ext>
            </a:extLst>
          </p:cNvPr>
          <p:cNvSpPr>
            <a:spLocks noGrp="1"/>
          </p:cNvSpPr>
          <p:nvPr>
            <p:ph type="title"/>
          </p:nvPr>
        </p:nvSpPr>
        <p:spPr/>
        <p:txBody>
          <a:bodyPr/>
          <a:lstStyle/>
          <a:p>
            <a:r>
              <a:rPr lang="en-GB" dirty="0"/>
              <a:t>First set of internal Ofsted changes</a:t>
            </a:r>
          </a:p>
        </p:txBody>
      </p:sp>
      <p:sp>
        <p:nvSpPr>
          <p:cNvPr id="3" name="Content Placeholder 2">
            <a:extLst>
              <a:ext uri="{FF2B5EF4-FFF2-40B4-BE49-F238E27FC236}">
                <a16:creationId xmlns:a16="http://schemas.microsoft.com/office/drawing/2014/main" id="{359F157D-1E2E-66D8-E0F0-12587F14E9E8}"/>
              </a:ext>
            </a:extLst>
          </p:cNvPr>
          <p:cNvSpPr>
            <a:spLocks noGrp="1"/>
          </p:cNvSpPr>
          <p:nvPr>
            <p:ph idx="1"/>
          </p:nvPr>
        </p:nvSpPr>
        <p:spPr>
          <a:xfrm>
            <a:off x="609600" y="1124745"/>
            <a:ext cx="10972800" cy="5640122"/>
          </a:xfrm>
        </p:spPr>
        <p:txBody>
          <a:bodyPr>
            <a:normAutofit fontScale="85000" lnSpcReduction="20000"/>
          </a:bodyPr>
          <a:lstStyle/>
          <a:p>
            <a:r>
              <a:rPr lang="en-US" i="1" dirty="0"/>
              <a:t>the dates for the inspections of residential special schools and children’s homes should be aligned, so that the provisions are inspected at the same time, wherever possible</a:t>
            </a:r>
          </a:p>
          <a:p>
            <a:pPr marL="0" indent="0">
              <a:buNone/>
            </a:pPr>
            <a:r>
              <a:rPr lang="en-US" i="1" dirty="0"/>
              <a:t>• the last children’s home report should be included in the pre‐inspection information for the school inspection</a:t>
            </a:r>
          </a:p>
          <a:p>
            <a:pPr marL="0" indent="0">
              <a:buNone/>
            </a:pPr>
            <a:r>
              <a:rPr lang="en-US" i="1" dirty="0"/>
              <a:t>• school inspectors should be briefed on safeguarding concerns, and information about complaints should be made available from the regulatory inspection manager</a:t>
            </a:r>
          </a:p>
          <a:p>
            <a:pPr marL="0" indent="0">
              <a:buNone/>
            </a:pPr>
            <a:r>
              <a:rPr lang="en-US" i="1" dirty="0"/>
              <a:t>• inspection training should include training about ‘closed cultures’ in special education needs and disabilities settings, and the implications of this for the inspection</a:t>
            </a:r>
          </a:p>
          <a:p>
            <a:pPr marL="0" indent="0">
              <a:buNone/>
            </a:pPr>
            <a:r>
              <a:rPr lang="en-US" i="1" dirty="0"/>
              <a:t>• inspectors conducting inspections in provisions where children and young adults may be non‐verbal will have the requisite knowledge, skills and experience</a:t>
            </a:r>
          </a:p>
          <a:p>
            <a:r>
              <a:rPr lang="en-US" dirty="0"/>
              <a:t>(This last huge and welcome)</a:t>
            </a:r>
          </a:p>
          <a:p>
            <a:endParaRPr lang="en-GB" dirty="0"/>
          </a:p>
        </p:txBody>
      </p:sp>
    </p:spTree>
    <p:extLst>
      <p:ext uri="{BB962C8B-B14F-4D97-AF65-F5344CB8AC3E}">
        <p14:creationId xmlns:p14="http://schemas.microsoft.com/office/powerpoint/2010/main" val="58458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7646-93C6-331C-AB35-10FAA6B10E89}"/>
              </a:ext>
            </a:extLst>
          </p:cNvPr>
          <p:cNvSpPr>
            <a:spLocks noGrp="1"/>
          </p:cNvSpPr>
          <p:nvPr>
            <p:ph type="title"/>
          </p:nvPr>
        </p:nvSpPr>
        <p:spPr>
          <a:xfrm>
            <a:off x="609600" y="216025"/>
            <a:ext cx="10972800" cy="545976"/>
          </a:xfrm>
        </p:spPr>
        <p:txBody>
          <a:bodyPr/>
          <a:lstStyle/>
          <a:p>
            <a:r>
              <a:rPr lang="en-GB" dirty="0"/>
              <a:t>challenge</a:t>
            </a:r>
          </a:p>
        </p:txBody>
      </p:sp>
      <p:sp>
        <p:nvSpPr>
          <p:cNvPr id="3" name="Content Placeholder 2">
            <a:extLst>
              <a:ext uri="{FF2B5EF4-FFF2-40B4-BE49-F238E27FC236}">
                <a16:creationId xmlns:a16="http://schemas.microsoft.com/office/drawing/2014/main" id="{F7AFE0F6-3C9D-77F9-CC07-05389D5EA9D6}"/>
              </a:ext>
            </a:extLst>
          </p:cNvPr>
          <p:cNvSpPr>
            <a:spLocks noGrp="1"/>
          </p:cNvSpPr>
          <p:nvPr>
            <p:ph idx="1"/>
          </p:nvPr>
        </p:nvSpPr>
        <p:spPr>
          <a:xfrm>
            <a:off x="33866" y="762001"/>
            <a:ext cx="12158133" cy="6990079"/>
          </a:xfrm>
        </p:spPr>
        <p:txBody>
          <a:bodyPr>
            <a:normAutofit lnSpcReduction="10000"/>
          </a:bodyPr>
          <a:lstStyle/>
          <a:p>
            <a:r>
              <a:rPr lang="en-GB" dirty="0"/>
              <a:t>Culture of the home - does it exist on paper or in reality ? How do you know ? </a:t>
            </a:r>
          </a:p>
          <a:p>
            <a:r>
              <a:rPr lang="en-GB" dirty="0"/>
              <a:t>Systemic failings- how quickly can they set in ? Any cause for concern ? </a:t>
            </a:r>
          </a:p>
          <a:p>
            <a:r>
              <a:rPr lang="en-GB" dirty="0"/>
              <a:t>Detecting and acting upon indications of a closed culture</a:t>
            </a:r>
          </a:p>
          <a:p>
            <a:r>
              <a:rPr lang="en-GB" dirty="0"/>
              <a:t>Four key factors in place – professional curiosity/vigilance , forensic analysis , none assumptive , non biased? If not in place , why not? </a:t>
            </a:r>
          </a:p>
          <a:p>
            <a:r>
              <a:rPr lang="en-GB" dirty="0"/>
              <a:t>Records ….</a:t>
            </a:r>
          </a:p>
          <a:p>
            <a:r>
              <a:rPr lang="en-GB" dirty="0"/>
              <a:t>Communication</a:t>
            </a:r>
          </a:p>
          <a:p>
            <a:r>
              <a:rPr lang="en-GB" dirty="0"/>
              <a:t>Young people…..</a:t>
            </a:r>
          </a:p>
          <a:p>
            <a:r>
              <a:rPr lang="en-GB" dirty="0"/>
              <a:t>External agencies</a:t>
            </a:r>
          </a:p>
          <a:p>
            <a:r>
              <a:rPr lang="en-GB" dirty="0"/>
              <a:t>Any more ? </a:t>
            </a:r>
          </a:p>
          <a:p>
            <a:endParaRPr lang="en-GB" dirty="0"/>
          </a:p>
          <a:p>
            <a:endParaRPr lang="en-GB" dirty="0"/>
          </a:p>
        </p:txBody>
      </p:sp>
    </p:spTree>
    <p:extLst>
      <p:ext uri="{BB962C8B-B14F-4D97-AF65-F5344CB8AC3E}">
        <p14:creationId xmlns:p14="http://schemas.microsoft.com/office/powerpoint/2010/main" val="317794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B7CC-377E-969A-AFB4-0CA4796E5124}"/>
              </a:ext>
            </a:extLst>
          </p:cNvPr>
          <p:cNvSpPr>
            <a:spLocks noGrp="1"/>
          </p:cNvSpPr>
          <p:nvPr>
            <p:ph type="title"/>
          </p:nvPr>
        </p:nvSpPr>
        <p:spPr/>
        <p:txBody>
          <a:bodyPr/>
          <a:lstStyle/>
          <a:p>
            <a:r>
              <a:rPr lang="en-GB" dirty="0"/>
              <a:t>Small group / group discussion</a:t>
            </a:r>
          </a:p>
        </p:txBody>
      </p:sp>
      <p:sp>
        <p:nvSpPr>
          <p:cNvPr id="3" name="Content Placeholder 2">
            <a:extLst>
              <a:ext uri="{FF2B5EF4-FFF2-40B4-BE49-F238E27FC236}">
                <a16:creationId xmlns:a16="http://schemas.microsoft.com/office/drawing/2014/main" id="{6A3F0EBD-ECC8-2F88-CC6E-57F4B83D6BA6}"/>
              </a:ext>
            </a:extLst>
          </p:cNvPr>
          <p:cNvSpPr>
            <a:spLocks noGrp="1"/>
          </p:cNvSpPr>
          <p:nvPr>
            <p:ph idx="1"/>
          </p:nvPr>
        </p:nvSpPr>
        <p:spPr/>
        <p:txBody>
          <a:bodyPr/>
          <a:lstStyle/>
          <a:p>
            <a:r>
              <a:rPr lang="en-GB" dirty="0"/>
              <a:t>Key issues are clear within this shocking review , the final findings of which will add to the huge amount of planned feedback , response from Government during the next few months to a year.</a:t>
            </a:r>
          </a:p>
          <a:p>
            <a:r>
              <a:rPr lang="en-GB" dirty="0"/>
              <a:t>Thinking about the settings you visit – what do you have in place which satisfies YOU that these issues would not /are not  </a:t>
            </a:r>
            <a:r>
              <a:rPr lang="en-GB" dirty="0" err="1"/>
              <a:t>occuring</a:t>
            </a:r>
            <a:r>
              <a:rPr lang="en-GB" dirty="0"/>
              <a:t>.</a:t>
            </a:r>
          </a:p>
          <a:p>
            <a:r>
              <a:rPr lang="en-GB" dirty="0"/>
              <a:t>Discussion / feedback </a:t>
            </a:r>
          </a:p>
        </p:txBody>
      </p:sp>
    </p:spTree>
    <p:extLst>
      <p:ext uri="{BB962C8B-B14F-4D97-AF65-F5344CB8AC3E}">
        <p14:creationId xmlns:p14="http://schemas.microsoft.com/office/powerpoint/2010/main" val="139916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C523-071A-35B6-1934-BCF3846640F2}"/>
              </a:ext>
            </a:extLst>
          </p:cNvPr>
          <p:cNvSpPr>
            <a:spLocks noGrp="1"/>
          </p:cNvSpPr>
          <p:nvPr>
            <p:ph type="title"/>
          </p:nvPr>
        </p:nvSpPr>
        <p:spPr>
          <a:xfrm>
            <a:off x="609600" y="216024"/>
            <a:ext cx="10972800" cy="764704"/>
          </a:xfrm>
        </p:spPr>
        <p:txBody>
          <a:bodyPr anchor="b">
            <a:normAutofit/>
          </a:bodyPr>
          <a:lstStyle/>
          <a:p>
            <a:r>
              <a:rPr lang="en-GB" dirty="0"/>
              <a:t>Any queries or questions ? </a:t>
            </a:r>
          </a:p>
        </p:txBody>
      </p:sp>
      <p:sp>
        <p:nvSpPr>
          <p:cNvPr id="12" name="Text Placeholder 3">
            <a:extLst>
              <a:ext uri="{FF2B5EF4-FFF2-40B4-BE49-F238E27FC236}">
                <a16:creationId xmlns:a16="http://schemas.microsoft.com/office/drawing/2014/main" id="{764FD122-0C94-242E-7E50-5B19B36466E6}"/>
              </a:ext>
            </a:extLst>
          </p:cNvPr>
          <p:cNvSpPr>
            <a:spLocks noGrp="1"/>
          </p:cNvSpPr>
          <p:nvPr>
            <p:ph sz="quarter" idx="13"/>
          </p:nvPr>
        </p:nvSpPr>
        <p:spPr>
          <a:xfrm>
            <a:off x="487680" y="1600200"/>
            <a:ext cx="5388864" cy="4526280"/>
          </a:xfrm>
        </p:spPr>
        <p:txBody>
          <a:bodyPr>
            <a:normAutofit/>
          </a:bodyPr>
          <a:lstStyle/>
          <a:p>
            <a:r>
              <a:rPr lang="en-US" dirty="0"/>
              <a:t>Looking forward to seeing you next time. Chris</a:t>
            </a:r>
          </a:p>
        </p:txBody>
      </p:sp>
      <p:pic>
        <p:nvPicPr>
          <p:cNvPr id="6" name="Content Placeholder 5" descr="Bird on a flower stem">
            <a:extLst>
              <a:ext uri="{FF2B5EF4-FFF2-40B4-BE49-F238E27FC236}">
                <a16:creationId xmlns:a16="http://schemas.microsoft.com/office/drawing/2014/main" id="{3DBB5F9A-4335-06E5-81B1-2436EB8D92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068248"/>
            <a:ext cx="5384800" cy="3589866"/>
          </a:xfrm>
        </p:spPr>
      </p:pic>
    </p:spTree>
    <p:extLst>
      <p:ext uri="{BB962C8B-B14F-4D97-AF65-F5344CB8AC3E}">
        <p14:creationId xmlns:p14="http://schemas.microsoft.com/office/powerpoint/2010/main" val="304691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B53-5E76-42A1-AD7F-515821E913B4}"/>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0152967E-8070-4456-8764-56411EFEB75C}"/>
              </a:ext>
            </a:extLst>
          </p:cNvPr>
          <p:cNvSpPr>
            <a:spLocks noGrp="1"/>
          </p:cNvSpPr>
          <p:nvPr>
            <p:ph idx="1"/>
          </p:nvPr>
        </p:nvSpPr>
        <p:spPr>
          <a:xfrm>
            <a:off x="609600" y="1124745"/>
            <a:ext cx="10972800" cy="5517231"/>
          </a:xfrm>
        </p:spPr>
        <p:txBody>
          <a:bodyPr>
            <a:normAutofit/>
          </a:bodyPr>
          <a:lstStyle/>
          <a:p>
            <a:r>
              <a:rPr lang="en-GB" dirty="0"/>
              <a:t>On 26.10.22 Ofsted published a press release in respect of phase 1 of the Panel findings re. three </a:t>
            </a:r>
            <a:r>
              <a:rPr lang="en-GB" dirty="0" err="1"/>
              <a:t>Hesley</a:t>
            </a:r>
            <a:r>
              <a:rPr lang="en-GB" dirty="0"/>
              <a:t> Group RSS, with Children’s Homes in the NW of England.</a:t>
            </a:r>
          </a:p>
          <a:p>
            <a:endParaRPr lang="en-GB" dirty="0"/>
          </a:p>
          <a:p>
            <a:r>
              <a:rPr lang="en-GB" dirty="0"/>
              <a:t>This is far from an “easy or comfortable “read– it is a key document for us to realise that prolonged bad , abusive practice does still go on…..</a:t>
            </a:r>
          </a:p>
          <a:p>
            <a:r>
              <a:rPr lang="en-GB" sz="1800" u="sng"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hlinkClick r:id="rId3"/>
              </a:rPr>
              <a:t>https://www.gov.uk/government/publications/safeguarding-children-with-disabilities-in-residential-settings</a:t>
            </a:r>
            <a:endParaRPr lang="en-GB" sz="1800" u="sng"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GB" sz="1800"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117032109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B1F6-450E-BD65-8A02-C6AF95382D8F}"/>
              </a:ext>
            </a:extLst>
          </p:cNvPr>
          <p:cNvSpPr>
            <a:spLocks noGrp="1"/>
          </p:cNvSpPr>
          <p:nvPr>
            <p:ph type="title"/>
          </p:nvPr>
        </p:nvSpPr>
        <p:spPr/>
        <p:txBody>
          <a:bodyPr/>
          <a:lstStyle/>
          <a:p>
            <a:r>
              <a:rPr lang="en-GB" dirty="0"/>
              <a:t>Context :</a:t>
            </a:r>
          </a:p>
        </p:txBody>
      </p:sp>
      <p:sp>
        <p:nvSpPr>
          <p:cNvPr id="3" name="Content Placeholder 2">
            <a:extLst>
              <a:ext uri="{FF2B5EF4-FFF2-40B4-BE49-F238E27FC236}">
                <a16:creationId xmlns:a16="http://schemas.microsoft.com/office/drawing/2014/main" id="{D95D6E08-138E-AA1F-9443-5F7C8EFA4D48}"/>
              </a:ext>
            </a:extLst>
          </p:cNvPr>
          <p:cNvSpPr>
            <a:spLocks noGrp="1"/>
          </p:cNvSpPr>
          <p:nvPr>
            <p:ph idx="1"/>
          </p:nvPr>
        </p:nvSpPr>
        <p:spPr/>
        <p:txBody>
          <a:bodyPr>
            <a:normAutofit lnSpcReduction="10000"/>
          </a:bodyPr>
          <a:lstStyle/>
          <a:p>
            <a:r>
              <a:rPr lang="en-US" dirty="0"/>
              <a:t>The Child Safeguarding Review Panel was asked to undertake a national review of the abuse of disabled young people in a school with attached children’s homes at the </a:t>
            </a:r>
            <a:r>
              <a:rPr lang="en-US" dirty="0" err="1"/>
              <a:t>Hesley</a:t>
            </a:r>
            <a:r>
              <a:rPr lang="en-US" dirty="0"/>
              <a:t> group in </a:t>
            </a:r>
            <a:r>
              <a:rPr lang="en-US" dirty="0" err="1"/>
              <a:t>Yorks.</a:t>
            </a:r>
            <a:r>
              <a:rPr lang="en-US" dirty="0"/>
              <a:t> </a:t>
            </a:r>
          </a:p>
          <a:p>
            <a:r>
              <a:rPr lang="en-US" dirty="0"/>
              <a:t>They have completed Phase 1 of their investigation with a very damning analysis of systemic failings for hugely vulnerable young people.</a:t>
            </a:r>
          </a:p>
          <a:p>
            <a:r>
              <a:rPr lang="en-US" dirty="0"/>
              <a:t>We will reflect upon key issues with the challenge to review our own structures ,systems , practice and culture in the light of this phase 1 report</a:t>
            </a:r>
            <a:endParaRPr lang="en-GB" dirty="0"/>
          </a:p>
        </p:txBody>
      </p:sp>
    </p:spTree>
    <p:extLst>
      <p:ext uri="{BB962C8B-B14F-4D97-AF65-F5344CB8AC3E}">
        <p14:creationId xmlns:p14="http://schemas.microsoft.com/office/powerpoint/2010/main" val="401300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431F-B8BA-AFAC-45CB-A2675617AE34}"/>
              </a:ext>
            </a:extLst>
          </p:cNvPr>
          <p:cNvSpPr>
            <a:spLocks noGrp="1"/>
          </p:cNvSpPr>
          <p:nvPr>
            <p:ph type="title"/>
          </p:nvPr>
        </p:nvSpPr>
        <p:spPr/>
        <p:txBody>
          <a:bodyPr/>
          <a:lstStyle/>
          <a:p>
            <a:r>
              <a:rPr lang="en-GB" dirty="0"/>
              <a:t>Context continued</a:t>
            </a:r>
          </a:p>
        </p:txBody>
      </p:sp>
      <p:sp>
        <p:nvSpPr>
          <p:cNvPr id="3" name="Content Placeholder 2">
            <a:extLst>
              <a:ext uri="{FF2B5EF4-FFF2-40B4-BE49-F238E27FC236}">
                <a16:creationId xmlns:a16="http://schemas.microsoft.com/office/drawing/2014/main" id="{BB040633-21A3-986C-0A6A-14CC00262B06}"/>
              </a:ext>
            </a:extLst>
          </p:cNvPr>
          <p:cNvSpPr>
            <a:spLocks noGrp="1"/>
          </p:cNvSpPr>
          <p:nvPr>
            <p:ph idx="1"/>
          </p:nvPr>
        </p:nvSpPr>
        <p:spPr/>
        <p:txBody>
          <a:bodyPr/>
          <a:lstStyle/>
          <a:p>
            <a:r>
              <a:rPr lang="en-US" dirty="0"/>
              <a:t>It is profoundly shocking that, in the twenty first century, so many children who were in ‘plain sight’ of many public agencies could be so systematically harmed by their care givers. The Independent Inquiry into Child Sexual Abuse (</a:t>
            </a:r>
            <a:r>
              <a:rPr lang="en-US" dirty="0" err="1"/>
              <a:t>IICSA</a:t>
            </a:r>
            <a:r>
              <a:rPr lang="en-US" dirty="0"/>
              <a:t>)1 has highlighted profound historical deficiencies in the safety and quality of residential care for children. This review evidences how some children continue to be failed by a system that should be caring for and protecting them.</a:t>
            </a:r>
            <a:endParaRPr lang="en-GB" dirty="0"/>
          </a:p>
        </p:txBody>
      </p:sp>
    </p:spTree>
    <p:extLst>
      <p:ext uri="{BB962C8B-B14F-4D97-AF65-F5344CB8AC3E}">
        <p14:creationId xmlns:p14="http://schemas.microsoft.com/office/powerpoint/2010/main" val="164792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FF20-7BE8-A1BC-9827-EF5A2021CB0C}"/>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A77B93BA-543A-E42E-34CE-D178E99C90BC}"/>
              </a:ext>
            </a:extLst>
          </p:cNvPr>
          <p:cNvSpPr>
            <a:spLocks noGrp="1"/>
          </p:cNvSpPr>
          <p:nvPr>
            <p:ph idx="1"/>
          </p:nvPr>
        </p:nvSpPr>
        <p:spPr/>
        <p:txBody>
          <a:bodyPr>
            <a:normAutofit fontScale="70000" lnSpcReduction="20000"/>
          </a:bodyPr>
          <a:lstStyle/>
          <a:p>
            <a:pPr marL="0" indent="0">
              <a:buNone/>
            </a:pPr>
            <a:r>
              <a:rPr lang="en-US" dirty="0"/>
              <a:t>1.Practitioners, particularly those working in residential settings, do not have access consistently to the support and quality of leadership they need.</a:t>
            </a:r>
          </a:p>
          <a:p>
            <a:pPr marL="0" indent="0">
              <a:buNone/>
            </a:pPr>
            <a:endParaRPr lang="en-US" dirty="0"/>
          </a:p>
          <a:p>
            <a:pPr marL="0" indent="0">
              <a:buNone/>
            </a:pPr>
            <a:r>
              <a:rPr lang="en-US" dirty="0"/>
              <a:t>2.Evidence of the abuse and harm experienced by the children included: physical abuse and violence, neglect, emotional abuse, sexual harm, and medical needs not being met. There was also evidence that medication was misused and maladministered.</a:t>
            </a:r>
          </a:p>
          <a:p>
            <a:pPr marL="0" indent="0">
              <a:buNone/>
            </a:pPr>
            <a:r>
              <a:rPr lang="en-US" dirty="0"/>
              <a:t> </a:t>
            </a:r>
          </a:p>
          <a:p>
            <a:pPr marL="0" indent="0">
              <a:buNone/>
            </a:pPr>
            <a:r>
              <a:rPr lang="en-US" dirty="0"/>
              <a:t>3.Staff did not respond effectively to allegations or disclosures made by children against staff members. </a:t>
            </a:r>
          </a:p>
          <a:p>
            <a:pPr marL="0" indent="0">
              <a:buNone/>
            </a:pPr>
            <a:endParaRPr lang="en-US" dirty="0"/>
          </a:p>
          <a:p>
            <a:pPr marL="0" indent="0">
              <a:buNone/>
            </a:pPr>
            <a:r>
              <a:rPr lang="en-US" dirty="0"/>
              <a:t>4.Incidents that indicated safeguarding risks were too often not </a:t>
            </a:r>
            <a:r>
              <a:rPr lang="en-US" dirty="0" err="1"/>
              <a:t>recognised</a:t>
            </a:r>
            <a:r>
              <a:rPr lang="en-US" dirty="0"/>
              <a:t> as such. </a:t>
            </a:r>
          </a:p>
          <a:p>
            <a:pPr marL="0" indent="0">
              <a:buNone/>
            </a:pPr>
            <a:endParaRPr lang="en-US" dirty="0"/>
          </a:p>
          <a:p>
            <a:pPr marL="0" indent="0">
              <a:buNone/>
            </a:pPr>
            <a:r>
              <a:rPr lang="en-US" dirty="0"/>
              <a:t>5. There was an over‐use of restraints and disproportionate use of temporary confinement. </a:t>
            </a:r>
            <a:endParaRPr lang="en-GB" dirty="0"/>
          </a:p>
        </p:txBody>
      </p:sp>
    </p:spTree>
    <p:extLst>
      <p:ext uri="{BB962C8B-B14F-4D97-AF65-F5344CB8AC3E}">
        <p14:creationId xmlns:p14="http://schemas.microsoft.com/office/powerpoint/2010/main" val="38111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7F02-269A-E561-6433-6BDDFD5F1EED}"/>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E38C8A06-EE3F-E138-AD44-97CF4DEFA31E}"/>
              </a:ext>
            </a:extLst>
          </p:cNvPr>
          <p:cNvSpPr>
            <a:spLocks noGrp="1"/>
          </p:cNvSpPr>
          <p:nvPr>
            <p:ph idx="1"/>
          </p:nvPr>
        </p:nvSpPr>
        <p:spPr/>
        <p:txBody>
          <a:bodyPr>
            <a:normAutofit fontScale="92500" lnSpcReduction="20000"/>
          </a:bodyPr>
          <a:lstStyle/>
          <a:p>
            <a:pPr marL="0" indent="0">
              <a:buNone/>
            </a:pPr>
            <a:r>
              <a:rPr lang="en-US" dirty="0"/>
              <a:t>4.Children who had profound difficulties with receptive and expressive communication received little support to participate in review meetings or report the abuse they had experienced. </a:t>
            </a:r>
          </a:p>
          <a:p>
            <a:pPr marL="0" indent="0">
              <a:buNone/>
            </a:pPr>
            <a:r>
              <a:rPr lang="en-US" dirty="0"/>
              <a:t>5. Inadequate and insufficient consideration was given to the education, health and care needs of the child and the impact that their placement would have on the other children. </a:t>
            </a:r>
          </a:p>
          <a:p>
            <a:pPr marL="0" indent="0">
              <a:buNone/>
            </a:pPr>
            <a:r>
              <a:rPr lang="en-US" dirty="0"/>
              <a:t>6. Leadership and management in the three settings were inadequate and failed to meet statutory requirements, resulting in a culture of poor practice and misconduct by care staff.</a:t>
            </a:r>
            <a:endParaRPr lang="en-GB" dirty="0"/>
          </a:p>
        </p:txBody>
      </p:sp>
    </p:spTree>
    <p:extLst>
      <p:ext uri="{BB962C8B-B14F-4D97-AF65-F5344CB8AC3E}">
        <p14:creationId xmlns:p14="http://schemas.microsoft.com/office/powerpoint/2010/main" val="280767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BE4D-A485-F2C4-1247-42F19381F619}"/>
              </a:ext>
            </a:extLst>
          </p:cNvPr>
          <p:cNvSpPr>
            <a:spLocks noGrp="1"/>
          </p:cNvSpPr>
          <p:nvPr>
            <p:ph type="title"/>
          </p:nvPr>
        </p:nvSpPr>
        <p:spPr>
          <a:xfrm>
            <a:off x="0" y="216024"/>
            <a:ext cx="11582400" cy="764704"/>
          </a:xfrm>
        </p:spPr>
        <p:txBody>
          <a:bodyPr/>
          <a:lstStyle/>
          <a:p>
            <a:r>
              <a:rPr lang="en-GB" dirty="0"/>
              <a:t>Key issues and themes</a:t>
            </a:r>
          </a:p>
        </p:txBody>
      </p:sp>
      <p:sp>
        <p:nvSpPr>
          <p:cNvPr id="3" name="Content Placeholder 2">
            <a:extLst>
              <a:ext uri="{FF2B5EF4-FFF2-40B4-BE49-F238E27FC236}">
                <a16:creationId xmlns:a16="http://schemas.microsoft.com/office/drawing/2014/main" id="{E7E8B732-3FDE-0868-AB44-F6A91F9178F5}"/>
              </a:ext>
            </a:extLst>
          </p:cNvPr>
          <p:cNvSpPr>
            <a:spLocks noGrp="1"/>
          </p:cNvSpPr>
          <p:nvPr>
            <p:ph idx="1"/>
          </p:nvPr>
        </p:nvSpPr>
        <p:spPr>
          <a:xfrm>
            <a:off x="-127000" y="1124745"/>
            <a:ext cx="11709400" cy="5733255"/>
          </a:xfrm>
        </p:spPr>
        <p:txBody>
          <a:bodyPr>
            <a:normAutofit lnSpcReduction="10000"/>
          </a:bodyPr>
          <a:lstStyle/>
          <a:p>
            <a:pPr marL="0" indent="0">
              <a:buNone/>
            </a:pPr>
            <a:r>
              <a:rPr lang="en-GB" dirty="0"/>
              <a:t>7. Over 3 years , </a:t>
            </a:r>
            <a:r>
              <a:rPr lang="en-US" dirty="0"/>
              <a:t>staff turnover at </a:t>
            </a:r>
            <a:r>
              <a:rPr lang="en-US" dirty="0" err="1"/>
              <a:t>Hesley’s</a:t>
            </a:r>
            <a:r>
              <a:rPr lang="en-US" dirty="0"/>
              <a:t> children’s residential settings in Doncaster was 38.6%. </a:t>
            </a:r>
          </a:p>
          <a:p>
            <a:pPr marL="0" indent="0">
              <a:buNone/>
            </a:pPr>
            <a:r>
              <a:rPr lang="en-US" dirty="0"/>
              <a:t>8. Inaccurate and inconsistent record keeping and statutory reporting by the settings meant that OFSTED and the placing local authorities often had a false picture of the care, safety and progress of the children</a:t>
            </a:r>
          </a:p>
          <a:p>
            <a:pPr marL="0" indent="0">
              <a:buNone/>
            </a:pPr>
            <a:r>
              <a:rPr lang="en-US" dirty="0"/>
              <a:t>9. Children and young adults in the settings were not provided with the appropriate ratios of staff and the level of supervision to meet their needs. </a:t>
            </a:r>
          </a:p>
          <a:p>
            <a:pPr marL="0" indent="0">
              <a:buNone/>
            </a:pPr>
            <a:r>
              <a:rPr lang="en-US" dirty="0"/>
              <a:t>10. Staff received limited induction, and some did not have sufficient knowledge or training to </a:t>
            </a:r>
            <a:r>
              <a:rPr lang="en-US" dirty="0" err="1"/>
              <a:t>recognise</a:t>
            </a:r>
            <a:r>
              <a:rPr lang="en-US" dirty="0"/>
              <a:t> the signs that children were at risk and how to respond. </a:t>
            </a:r>
            <a:endParaRPr lang="en-GB" dirty="0"/>
          </a:p>
        </p:txBody>
      </p:sp>
    </p:spTree>
    <p:extLst>
      <p:ext uri="{BB962C8B-B14F-4D97-AF65-F5344CB8AC3E}">
        <p14:creationId xmlns:p14="http://schemas.microsoft.com/office/powerpoint/2010/main" val="83036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1219-B7A7-F2E4-80ED-2D37361E3279}"/>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C0B90D94-F877-FBFF-907C-E3D78419D342}"/>
              </a:ext>
            </a:extLst>
          </p:cNvPr>
          <p:cNvSpPr>
            <a:spLocks noGrp="1"/>
          </p:cNvSpPr>
          <p:nvPr>
            <p:ph idx="1"/>
          </p:nvPr>
        </p:nvSpPr>
        <p:spPr/>
        <p:txBody>
          <a:bodyPr>
            <a:normAutofit fontScale="92500" lnSpcReduction="20000"/>
          </a:bodyPr>
          <a:lstStyle/>
          <a:p>
            <a:pPr marL="0" indent="0">
              <a:buNone/>
            </a:pPr>
            <a:r>
              <a:rPr lang="en-US" dirty="0"/>
              <a:t>11.Local authorities and partner agencies placing children at the settings put great reliance on the reports provided by the settings, and did not sufficiently challenge them. There was a lack of triangulation with other independent sources of information about the children.</a:t>
            </a:r>
          </a:p>
          <a:p>
            <a:pPr marL="0" indent="0">
              <a:buNone/>
            </a:pPr>
            <a:r>
              <a:rPr lang="en-US" dirty="0"/>
              <a:t>12. There were major failings in operation of the LADO function, resulting in allegations about the conduct of staff in the residential settings not being investigated to a satisfactory standard… there was a lack of formal liaison arrangements between the LADO function in local authorities where residential settings are located and their counterparts in placing local authorities to alert them about enquiries into staff conduct</a:t>
            </a:r>
          </a:p>
          <a:p>
            <a:endParaRPr lang="en-GB" dirty="0"/>
          </a:p>
        </p:txBody>
      </p:sp>
    </p:spTree>
    <p:extLst>
      <p:ext uri="{BB962C8B-B14F-4D97-AF65-F5344CB8AC3E}">
        <p14:creationId xmlns:p14="http://schemas.microsoft.com/office/powerpoint/2010/main" val="177597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30EB-7088-C826-B00A-30C30EDA5D96}"/>
              </a:ext>
            </a:extLst>
          </p:cNvPr>
          <p:cNvSpPr>
            <a:spLocks noGrp="1"/>
          </p:cNvSpPr>
          <p:nvPr>
            <p:ph type="title"/>
          </p:nvPr>
        </p:nvSpPr>
        <p:spPr>
          <a:xfrm>
            <a:off x="609600" y="216024"/>
            <a:ext cx="10972800" cy="495176"/>
          </a:xfrm>
        </p:spPr>
        <p:txBody>
          <a:bodyPr/>
          <a:lstStyle/>
          <a:p>
            <a:r>
              <a:rPr lang="en-GB" dirty="0"/>
              <a:t>Missed indicators</a:t>
            </a:r>
          </a:p>
        </p:txBody>
      </p:sp>
      <p:sp>
        <p:nvSpPr>
          <p:cNvPr id="3" name="Content Placeholder 2">
            <a:extLst>
              <a:ext uri="{FF2B5EF4-FFF2-40B4-BE49-F238E27FC236}">
                <a16:creationId xmlns:a16="http://schemas.microsoft.com/office/drawing/2014/main" id="{3CE2B1CF-6481-79F4-42FA-8661B5A07BCD}"/>
              </a:ext>
            </a:extLst>
          </p:cNvPr>
          <p:cNvSpPr>
            <a:spLocks noGrp="1"/>
          </p:cNvSpPr>
          <p:nvPr>
            <p:ph idx="1"/>
          </p:nvPr>
        </p:nvSpPr>
        <p:spPr>
          <a:xfrm>
            <a:off x="0" y="711200"/>
            <a:ext cx="11582400" cy="6053667"/>
          </a:xfrm>
        </p:spPr>
        <p:txBody>
          <a:bodyPr>
            <a:normAutofit fontScale="77500" lnSpcReduction="20000"/>
          </a:bodyPr>
          <a:lstStyle/>
          <a:p>
            <a:pPr marL="0" indent="0">
              <a:buNone/>
            </a:pPr>
            <a:r>
              <a:rPr lang="en-GB" dirty="0"/>
              <a:t>A </a:t>
            </a:r>
            <a:r>
              <a:rPr lang="en-US" dirty="0"/>
              <a:t>rise- </a:t>
            </a:r>
          </a:p>
          <a:p>
            <a:pPr marL="0" indent="0">
              <a:buNone/>
            </a:pPr>
            <a:r>
              <a:rPr lang="en-US" dirty="0"/>
              <a:t>1. in physical interventions</a:t>
            </a:r>
          </a:p>
          <a:p>
            <a:pPr marL="0" indent="0">
              <a:buNone/>
            </a:pPr>
            <a:r>
              <a:rPr lang="en-US" dirty="0"/>
              <a:t>2. In incidents of  medical maladministration, </a:t>
            </a:r>
          </a:p>
          <a:p>
            <a:pPr marL="0" indent="0">
              <a:buNone/>
            </a:pPr>
            <a:r>
              <a:rPr lang="en-US" dirty="0"/>
              <a:t>3. allegations and complaints </a:t>
            </a:r>
          </a:p>
          <a:p>
            <a:pPr marL="0" indent="0">
              <a:buNone/>
            </a:pPr>
            <a:r>
              <a:rPr lang="en-US" dirty="0"/>
              <a:t>- of particular concern was the response to non‐verbal children who were displaying </a:t>
            </a:r>
            <a:r>
              <a:rPr lang="en-US" dirty="0" err="1"/>
              <a:t>behaviours</a:t>
            </a:r>
            <a:r>
              <a:rPr lang="en-US" dirty="0"/>
              <a:t>, signs and symptoms indicative of child abuse.</a:t>
            </a:r>
          </a:p>
          <a:p>
            <a:pPr marL="0" indent="0">
              <a:buNone/>
            </a:pPr>
            <a:r>
              <a:rPr lang="en-US" dirty="0"/>
              <a:t>4. There was a lack of recognition that </a:t>
            </a:r>
            <a:r>
              <a:rPr lang="en-US" dirty="0" err="1"/>
              <a:t>behaviour</a:t>
            </a:r>
            <a:r>
              <a:rPr lang="en-US" dirty="0"/>
              <a:t> was itself a means of communication, and that </a:t>
            </a:r>
            <a:r>
              <a:rPr lang="en-US" dirty="0" err="1"/>
              <a:t>behaviour</a:t>
            </a:r>
            <a:r>
              <a:rPr lang="en-US" dirty="0"/>
              <a:t> that challenges may signal a need for support. </a:t>
            </a:r>
          </a:p>
          <a:p>
            <a:pPr marL="0" indent="0">
              <a:buNone/>
            </a:pPr>
            <a:r>
              <a:rPr lang="en-US" dirty="0"/>
              <a:t>5. Incidents that indicated safeguarding risk were too often </a:t>
            </a:r>
            <a:r>
              <a:rPr lang="en-US" dirty="0" err="1"/>
              <a:t>characterised</a:t>
            </a:r>
            <a:r>
              <a:rPr lang="en-US" dirty="0"/>
              <a:t> as self‐injurious </a:t>
            </a:r>
            <a:r>
              <a:rPr lang="en-US" dirty="0" err="1"/>
              <a:t>behaviour</a:t>
            </a:r>
            <a:r>
              <a:rPr lang="en-US" dirty="0"/>
              <a:t> that was deemed to be part of the child’s disability. </a:t>
            </a:r>
          </a:p>
          <a:p>
            <a:pPr marL="0" indent="0">
              <a:buNone/>
            </a:pPr>
            <a:r>
              <a:rPr lang="en-US" dirty="0"/>
              <a:t>In these circumstances, there was an over‐use of restraints and disproportionate use of temporary confinement. </a:t>
            </a:r>
          </a:p>
          <a:p>
            <a:pPr marL="0" indent="0">
              <a:buNone/>
            </a:pPr>
            <a:r>
              <a:rPr lang="en-US" dirty="0"/>
              <a:t>In some cases, staff at </a:t>
            </a:r>
            <a:r>
              <a:rPr lang="en-US" dirty="0" err="1"/>
              <a:t>Hesley’s</a:t>
            </a:r>
            <a:r>
              <a:rPr lang="en-US" dirty="0"/>
              <a:t> children’s residential settings in Doncaster had not been trained in the restraint techniques they were using, or were using them inappropriately.</a:t>
            </a:r>
          </a:p>
          <a:p>
            <a:pPr marL="0" indent="0">
              <a:buNone/>
            </a:pPr>
            <a:endParaRPr lang="en-GB" dirty="0"/>
          </a:p>
        </p:txBody>
      </p:sp>
    </p:spTree>
    <p:extLst>
      <p:ext uri="{BB962C8B-B14F-4D97-AF65-F5344CB8AC3E}">
        <p14:creationId xmlns:p14="http://schemas.microsoft.com/office/powerpoint/2010/main" val="362330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logue2014">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1275</Words>
  <Application>Microsoft Office PowerPoint</Application>
  <PresentationFormat>Widescreen</PresentationFormat>
  <Paragraphs>85</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Baskerville Old Face</vt:lpstr>
      <vt:lpstr>Calibri</vt:lpstr>
      <vt:lpstr>Century Gothic</vt:lpstr>
      <vt:lpstr>Courier New</vt:lpstr>
      <vt:lpstr>Ebrima</vt:lpstr>
      <vt:lpstr>My Underwood</vt:lpstr>
      <vt:lpstr>Palatino Linotype</vt:lpstr>
      <vt:lpstr>Verdana</vt:lpstr>
      <vt:lpstr>Dialogue2014</vt:lpstr>
      <vt:lpstr>Keeping safeguarding in view- reflecting upon the interim Hesley findings.  </vt:lpstr>
      <vt:lpstr>Context</vt:lpstr>
      <vt:lpstr>Context :</vt:lpstr>
      <vt:lpstr>Context continued</vt:lpstr>
      <vt:lpstr>Key issues and themes</vt:lpstr>
      <vt:lpstr>Key issues and themes</vt:lpstr>
      <vt:lpstr>Key issues and themes</vt:lpstr>
      <vt:lpstr>Key issues and themes</vt:lpstr>
      <vt:lpstr>Missed indicators</vt:lpstr>
      <vt:lpstr>Missed indicators</vt:lpstr>
      <vt:lpstr>First set of internal Ofsted changes</vt:lpstr>
      <vt:lpstr>challenge</vt:lpstr>
      <vt:lpstr>Small group / group discussion</vt:lpstr>
      <vt:lpstr>Any queries or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safeguarding in view- reflecting upon the interim Helsey findings.</dc:title>
  <dc:creator>Christine Freestone</dc:creator>
  <cp:lastModifiedBy>Christine Freestone</cp:lastModifiedBy>
  <cp:revision>3</cp:revision>
  <dcterms:created xsi:type="dcterms:W3CDTF">2022-11-04T14:15:33Z</dcterms:created>
  <dcterms:modified xsi:type="dcterms:W3CDTF">2022-12-11T11:45:28Z</dcterms:modified>
</cp:coreProperties>
</file>