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0" r:id="rId2"/>
    <p:sldId id="264" r:id="rId3"/>
    <p:sldId id="271" r:id="rId4"/>
    <p:sldId id="284" r:id="rId5"/>
    <p:sldId id="272" r:id="rId6"/>
    <p:sldId id="274" r:id="rId7"/>
    <p:sldId id="273" r:id="rId8"/>
    <p:sldId id="275" r:id="rId9"/>
    <p:sldId id="276" r:id="rId10"/>
    <p:sldId id="280" r:id="rId11"/>
    <p:sldId id="279" r:id="rId12"/>
    <p:sldId id="277" r:id="rId13"/>
    <p:sldId id="282" r:id="rId14"/>
    <p:sldId id="281"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FC7A68-FBDD-44CD-AC62-7D18B6AE5694}" v="11" dt="2022-12-11T11:59:09.8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7791-0575-43DC-8B4A-64FA9F67A4BD}" type="datetimeFigureOut">
              <a:rPr lang="en-GB" smtClean="0"/>
              <a:t>11/12/2022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4CECEC-6B71-470A-9AAF-E6F2F8E6411C}" type="slidenum">
              <a:rPr lang="en-GB" smtClean="0"/>
              <a:t>‹#›</a:t>
            </a:fld>
            <a:endParaRPr lang="en-GB"/>
          </a:p>
        </p:txBody>
      </p:sp>
    </p:spTree>
    <p:extLst>
      <p:ext uri="{BB962C8B-B14F-4D97-AF65-F5344CB8AC3E}">
        <p14:creationId xmlns:p14="http://schemas.microsoft.com/office/powerpoint/2010/main" val="234776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Structure of the 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E41272-03A1-46CE-9AC9-CF721C2AFB6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42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Nicknamed “ </a:t>
            </a:r>
            <a:r>
              <a:rPr lang="en-GB" err="1"/>
              <a:t>centaurus</a:t>
            </a:r>
            <a:r>
              <a:rPr lang="en-GB"/>
              <a:t>”</a:t>
            </a:r>
          </a:p>
        </p:txBody>
      </p:sp>
      <p:sp>
        <p:nvSpPr>
          <p:cNvPr id="4" name="Slide Number Placeholder 3"/>
          <p:cNvSpPr>
            <a:spLocks noGrp="1"/>
          </p:cNvSpPr>
          <p:nvPr>
            <p:ph type="sldNum" sz="quarter" idx="5"/>
          </p:nvPr>
        </p:nvSpPr>
        <p:spPr/>
        <p:txBody>
          <a:bodyPr/>
          <a:lstStyle/>
          <a:p>
            <a:fld id="{304CECEC-6B71-470A-9AAF-E6F2F8E6411C}" type="slidenum">
              <a:rPr lang="en-GB" smtClean="0"/>
              <a:t>2</a:t>
            </a:fld>
            <a:endParaRPr lang="en-GB"/>
          </a:p>
        </p:txBody>
      </p:sp>
    </p:spTree>
    <p:extLst>
      <p:ext uri="{BB962C8B-B14F-4D97-AF65-F5344CB8AC3E}">
        <p14:creationId xmlns:p14="http://schemas.microsoft.com/office/powerpoint/2010/main" val="2993835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 “Community Care “ 11.11.22</a:t>
            </a:r>
          </a:p>
        </p:txBody>
      </p:sp>
      <p:sp>
        <p:nvSpPr>
          <p:cNvPr id="4" name="Slide Number Placeholder 3"/>
          <p:cNvSpPr>
            <a:spLocks noGrp="1"/>
          </p:cNvSpPr>
          <p:nvPr>
            <p:ph type="sldNum" sz="quarter" idx="5"/>
          </p:nvPr>
        </p:nvSpPr>
        <p:spPr/>
        <p:txBody>
          <a:bodyPr/>
          <a:lstStyle/>
          <a:p>
            <a:fld id="{304CECEC-6B71-470A-9AAF-E6F2F8E6411C}" type="slidenum">
              <a:rPr lang="en-GB" smtClean="0"/>
              <a:t>6</a:t>
            </a:fld>
            <a:endParaRPr lang="en-GB"/>
          </a:p>
        </p:txBody>
      </p:sp>
    </p:spTree>
    <p:extLst>
      <p:ext uri="{BB962C8B-B14F-4D97-AF65-F5344CB8AC3E}">
        <p14:creationId xmlns:p14="http://schemas.microsoft.com/office/powerpoint/2010/main" val="22765621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6825" y="89522"/>
            <a:ext cx="4821233" cy="2121408"/>
          </a:xfrm>
          <a:prstGeom prst="rect">
            <a:avLst/>
          </a:prstGeom>
        </p:spPr>
      </p:pic>
      <p:sp>
        <p:nvSpPr>
          <p:cNvPr id="2" name="Title 1"/>
          <p:cNvSpPr>
            <a:spLocks noGrp="1"/>
          </p:cNvSpPr>
          <p:nvPr>
            <p:ph type="ctrTitle"/>
          </p:nvPr>
        </p:nvSpPr>
        <p:spPr>
          <a:xfrm>
            <a:off x="914400" y="609602"/>
            <a:ext cx="10363200" cy="4187551"/>
          </a:xfrm>
        </p:spPr>
        <p:txBody>
          <a:bodyPr anchor="b">
            <a:noAutofit/>
          </a:bodyPr>
          <a:lstStyle>
            <a:lvl1pPr algn="ctr">
              <a:lnSpc>
                <a:spcPct val="100000"/>
              </a:lnSpc>
              <a:defRPr sz="5400"/>
            </a:lvl1pPr>
          </a:lstStyle>
          <a:p>
            <a:endParaRPr lang="en-US"/>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a:p>
        </p:txBody>
      </p:sp>
      <p:sp>
        <p:nvSpPr>
          <p:cNvPr id="7" name="Date Placeholder 6"/>
          <p:cNvSpPr>
            <a:spLocks noGrp="1"/>
          </p:cNvSpPr>
          <p:nvPr>
            <p:ph type="dt" sz="half" idx="10"/>
          </p:nvPr>
        </p:nvSpPr>
        <p:spPr/>
        <p:txBody>
          <a:bodyPr/>
          <a:lstStyle/>
          <a:p>
            <a:fld id="{54AB02A5-4FE5-49D9-9E24-09F23B90C450}" type="datetimeFigureOut">
              <a:rPr lang="en-US" smtClean="0"/>
              <a:t>12/11/2022</a:t>
            </a:fld>
            <a:endParaRPr lang="en-US"/>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a:p>
        </p:txBody>
      </p:sp>
      <p:sp>
        <p:nvSpPr>
          <p:cNvPr id="9" name="Footer Placeholder 8"/>
          <p:cNvSpPr>
            <a:spLocks noGrp="1"/>
          </p:cNvSpPr>
          <p:nvPr>
            <p:ph type="ftr" sz="quarter" idx="12"/>
          </p:nvPr>
        </p:nvSpPr>
        <p:spPr/>
        <p:txBody>
          <a:bodyPr/>
          <a:lstStyle/>
          <a:p>
            <a:endParaRPr kumimoji="0" lang="en-US"/>
          </a:p>
        </p:txBody>
      </p:sp>
    </p:spTree>
    <p:extLst>
      <p:ext uri="{BB962C8B-B14F-4D97-AF65-F5344CB8AC3E}">
        <p14:creationId xmlns:p14="http://schemas.microsoft.com/office/powerpoint/2010/main" val="90234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12/11/2022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360895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12/11/2022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242947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12/11/2022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36240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57460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12/11/2022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7528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12/11/2022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grpSp>
        <p:nvGrpSpPr>
          <p:cNvPr id="9" name="Group 8"/>
          <p:cNvGrpSpPr/>
          <p:nvPr/>
        </p:nvGrpSpPr>
        <p:grpSpPr>
          <a:xfrm>
            <a:off x="8022979" y="5170761"/>
            <a:ext cx="4976995"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extLst>
      <p:ext uri="{BB962C8B-B14F-4D97-AF65-F5344CB8AC3E}">
        <p14:creationId xmlns:p14="http://schemas.microsoft.com/office/powerpoint/2010/main" val="202450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a:solidFill>
                  <a:schemeClr val="bg1">
                    <a:lumMod val="65000"/>
                  </a:schemeClr>
                </a:solidFill>
                <a:latin typeface="Baskerville Old Face" panose="02020602080505020303" pitchFamily="18" charset="0"/>
                <a:cs typeface="Times New Roman" panose="02020603050405020304" pitchFamily="18" charset="0"/>
              </a:rPr>
              <a:t>”</a:t>
            </a:r>
            <a:endParaRPr lang="en-GB" sz="320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a:solidFill>
                  <a:schemeClr val="bg1">
                    <a:lumMod val="65000"/>
                  </a:schemeClr>
                </a:solidFill>
                <a:latin typeface="Baskerville Old Face" panose="02020602080505020303" pitchFamily="18" charset="0"/>
                <a:cs typeface="Times New Roman" panose="02020603050405020304" pitchFamily="18" charset="0"/>
              </a:rPr>
              <a:t>“</a:t>
            </a:r>
            <a:endParaRPr lang="en-GB" sz="320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12/11/2022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356953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12/11/2022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1729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12/11/2022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extLst>
      <p:ext uri="{BB962C8B-B14F-4D97-AF65-F5344CB8AC3E}">
        <p14:creationId xmlns:p14="http://schemas.microsoft.com/office/powerpoint/2010/main" val="423405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12/11/2022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extLst>
      <p:ext uri="{BB962C8B-B14F-4D97-AF65-F5344CB8AC3E}">
        <p14:creationId xmlns:p14="http://schemas.microsoft.com/office/powerpoint/2010/main" val="300648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2" name="Title 1"/>
          <p:cNvSpPr>
            <a:spLocks noGrp="1"/>
          </p:cNvSpPr>
          <p:nvPr>
            <p:ph type="title" hasCustomPrompt="1"/>
          </p:nvPr>
        </p:nvSpPr>
        <p:spPr/>
        <p:txBody>
          <a:bodyPr/>
          <a:lstStyle>
            <a:lvl1pPr>
              <a:defRPr baseline="0"/>
            </a:lvl1pPr>
          </a:lstStyle>
          <a:p>
            <a:r>
              <a:rPr lang="en-US"/>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12/11/2022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9129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12/11/2022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37518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12/11/2022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Tree>
    <p:extLst>
      <p:ext uri="{BB962C8B-B14F-4D97-AF65-F5344CB8AC3E}">
        <p14:creationId xmlns:p14="http://schemas.microsoft.com/office/powerpoint/2010/main" val="120839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12/11/2022</a:t>
            </a:fld>
            <a:endParaRPr lang="en-US" sz="120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5844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hecommissiononyounglives.co.uk/commission-on-young-lives-publishes-its-final-repor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CD11-208E-48CE-B5FB-5EEFEC9C3782}"/>
              </a:ext>
            </a:extLst>
          </p:cNvPr>
          <p:cNvSpPr>
            <a:spLocks noGrp="1"/>
          </p:cNvSpPr>
          <p:nvPr>
            <p:ph type="ctrTitle"/>
          </p:nvPr>
        </p:nvSpPr>
        <p:spPr/>
        <p:txBody>
          <a:bodyPr/>
          <a:lstStyle/>
          <a:p>
            <a:r>
              <a:rPr lang="en-US"/>
              <a:t>updates</a:t>
            </a:r>
            <a:endParaRPr lang="en-GB"/>
          </a:p>
        </p:txBody>
      </p:sp>
      <p:sp>
        <p:nvSpPr>
          <p:cNvPr id="3" name="Subtitle 2">
            <a:extLst>
              <a:ext uri="{FF2B5EF4-FFF2-40B4-BE49-F238E27FC236}">
                <a16:creationId xmlns:a16="http://schemas.microsoft.com/office/drawing/2014/main" id="{0C897DFB-C3FB-49CA-9B86-C28222222739}"/>
              </a:ext>
            </a:extLst>
          </p:cNvPr>
          <p:cNvSpPr>
            <a:spLocks noGrp="1"/>
          </p:cNvSpPr>
          <p:nvPr>
            <p:ph type="subTitle" idx="1"/>
          </p:nvPr>
        </p:nvSpPr>
        <p:spPr/>
        <p:txBody>
          <a:bodyPr/>
          <a:lstStyle/>
          <a:p>
            <a:r>
              <a:rPr lang="en-GB" dirty="0"/>
              <a:t>Reg 44 Network–December 12</a:t>
            </a:r>
            <a:r>
              <a:rPr lang="en-GB" baseline="30000" dirty="0"/>
              <a:t>th</a:t>
            </a:r>
            <a:r>
              <a:rPr lang="en-GB" dirty="0"/>
              <a:t> 2022</a:t>
            </a:r>
          </a:p>
        </p:txBody>
      </p:sp>
    </p:spTree>
    <p:extLst>
      <p:ext uri="{BB962C8B-B14F-4D97-AF65-F5344CB8AC3E}">
        <p14:creationId xmlns:p14="http://schemas.microsoft.com/office/powerpoint/2010/main" val="3491484641"/>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11D55-9C3D-28D0-63FC-74ECB8F7F940}"/>
              </a:ext>
            </a:extLst>
          </p:cNvPr>
          <p:cNvSpPr>
            <a:spLocks noGrp="1"/>
          </p:cNvSpPr>
          <p:nvPr>
            <p:ph type="title"/>
          </p:nvPr>
        </p:nvSpPr>
        <p:spPr/>
        <p:txBody>
          <a:bodyPr/>
          <a:lstStyle/>
          <a:p>
            <a:r>
              <a:rPr lang="en-GB" sz="2800" dirty="0"/>
              <a:t>Final report of the Commission for Young Lives/ Anne Longfield</a:t>
            </a:r>
          </a:p>
        </p:txBody>
      </p:sp>
      <p:sp>
        <p:nvSpPr>
          <p:cNvPr id="3" name="Content Placeholder 2">
            <a:extLst>
              <a:ext uri="{FF2B5EF4-FFF2-40B4-BE49-F238E27FC236}">
                <a16:creationId xmlns:a16="http://schemas.microsoft.com/office/drawing/2014/main" id="{A3D3A108-8581-D03D-98C6-0D813917C7F1}"/>
              </a:ext>
            </a:extLst>
          </p:cNvPr>
          <p:cNvSpPr>
            <a:spLocks noGrp="1"/>
          </p:cNvSpPr>
          <p:nvPr>
            <p:ph idx="1"/>
          </p:nvPr>
        </p:nvSpPr>
        <p:spPr/>
        <p:txBody>
          <a:bodyPr/>
          <a:lstStyle/>
          <a:p>
            <a:r>
              <a:rPr lang="en-GB" dirty="0"/>
              <a:t>Fourteen month long process- interim report already published- “Hidden in Plain Sight.”</a:t>
            </a:r>
          </a:p>
          <a:p>
            <a:r>
              <a:rPr lang="en-GB" dirty="0"/>
              <a:t>Wide reaching recommendations across education , families , children’s services , society as a whole. </a:t>
            </a:r>
          </a:p>
          <a:p>
            <a:r>
              <a:rPr lang="en-GB" dirty="0"/>
              <a:t>Some short term / others far longer term …….</a:t>
            </a:r>
          </a:p>
        </p:txBody>
      </p:sp>
    </p:spTree>
    <p:extLst>
      <p:ext uri="{BB962C8B-B14F-4D97-AF65-F5344CB8AC3E}">
        <p14:creationId xmlns:p14="http://schemas.microsoft.com/office/powerpoint/2010/main" val="159977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7028-EB75-4F4C-39AF-21B975C64412}"/>
              </a:ext>
            </a:extLst>
          </p:cNvPr>
          <p:cNvSpPr>
            <a:spLocks noGrp="1"/>
          </p:cNvSpPr>
          <p:nvPr>
            <p:ph type="title"/>
          </p:nvPr>
        </p:nvSpPr>
        <p:spPr/>
        <p:txBody>
          <a:bodyPr/>
          <a:lstStyle/>
          <a:p>
            <a:r>
              <a:rPr lang="en-GB" sz="2800" dirty="0"/>
              <a:t>Final report of the Commission for Young Lives- recommendations</a:t>
            </a:r>
          </a:p>
        </p:txBody>
      </p:sp>
      <p:sp>
        <p:nvSpPr>
          <p:cNvPr id="3" name="Content Placeholder 2">
            <a:extLst>
              <a:ext uri="{FF2B5EF4-FFF2-40B4-BE49-F238E27FC236}">
                <a16:creationId xmlns:a16="http://schemas.microsoft.com/office/drawing/2014/main" id="{DC4F8E4A-CE0A-B496-2E8A-52BB9EF578D9}"/>
              </a:ext>
            </a:extLst>
          </p:cNvPr>
          <p:cNvSpPr>
            <a:spLocks noGrp="1"/>
          </p:cNvSpPr>
          <p:nvPr>
            <p:ph idx="1"/>
          </p:nvPr>
        </p:nvSpPr>
        <p:spPr>
          <a:xfrm>
            <a:off x="609600" y="1124745"/>
            <a:ext cx="10972800" cy="5733255"/>
          </a:xfrm>
        </p:spPr>
        <p:txBody>
          <a:bodyPr>
            <a:normAutofit fontScale="40000" lnSpcReduction="20000"/>
          </a:bodyPr>
          <a:lstStyle/>
          <a:p>
            <a:pPr marL="0" indent="0">
              <a:buNone/>
            </a:pPr>
            <a:r>
              <a:rPr lang="en-US" sz="4500" b="1" dirty="0"/>
              <a:t>1.Introducing a new Sure Start Plus programme - a Sure Start for Teenagers. </a:t>
            </a:r>
            <a:r>
              <a:rPr lang="en-US" sz="4500" dirty="0"/>
              <a:t>A universal offer that is placed initially in the areas of greatest need and is a mechanism for bringing local services together and providing bespoke services for families and children who need it. The Commission has chosen to incorporate the name 'Sure Start' as it is a well-recognised and well-respected programme, which it believes was a mistake to dismantle.</a:t>
            </a:r>
          </a:p>
          <a:p>
            <a:pPr marL="0" indent="0">
              <a:buNone/>
            </a:pPr>
            <a:endParaRPr lang="en-US" sz="4500" dirty="0"/>
          </a:p>
          <a:p>
            <a:pPr marL="0" indent="0">
              <a:buNone/>
            </a:pPr>
            <a:r>
              <a:rPr lang="en-US" sz="4500" dirty="0"/>
              <a:t>2. Setting an ambitious target of 1,000 Sure Start Plus Hubs by 2027 to co-ordinate and deliver health and education support for vulnerable teenagers. Established in and around schools, the hubs will be run by charities, public bodies, business, and philanthropy organisations.</a:t>
            </a:r>
          </a:p>
          <a:p>
            <a:pPr marL="0" indent="0">
              <a:buNone/>
            </a:pPr>
            <a:endParaRPr lang="en-US" sz="4500" dirty="0"/>
          </a:p>
          <a:p>
            <a:pPr marL="0" indent="0">
              <a:buNone/>
            </a:pPr>
            <a:r>
              <a:rPr lang="en-US" sz="4500" dirty="0"/>
              <a:t>3. Recognising the crisis of teenage harm and violence is a national threat and is made a national priority by the Prime Minister. A national strategy to reduce risk should be drawn up and delivered, and monthly COBRA-style meetings held to drive and monitor progress. Responsibility for all young people policy goes to a renamed Department for Children, Schools and Families with leadership at Cabinet level.</a:t>
            </a:r>
          </a:p>
          <a:p>
            <a:pPr marL="0" indent="0">
              <a:buNone/>
            </a:pPr>
            <a:endParaRPr lang="en-US" sz="4500" dirty="0"/>
          </a:p>
          <a:p>
            <a:pPr marL="0" indent="0">
              <a:buNone/>
            </a:pPr>
            <a:r>
              <a:rPr lang="en-US" sz="4500" dirty="0"/>
              <a:t>4. Helping young people and their families out of poverty beginning with the uprating of family benefits in line with inflation, ending the two-child benefit cap, and the extension of free school meals to all families receiving Universal Credit. Re-establishing a Child Poverty Unit tasked with reducing and then ending child poverty to level up opportunities and life chances to all communities.</a:t>
            </a:r>
          </a:p>
          <a:p>
            <a:pPr marL="0" indent="0">
              <a:buNone/>
            </a:pPr>
            <a:r>
              <a:rPr lang="en-US" sz="4500" dirty="0"/>
              <a:t>	</a:t>
            </a:r>
          </a:p>
          <a:p>
            <a:endParaRPr lang="en-US" dirty="0"/>
          </a:p>
          <a:p>
            <a:endParaRPr lang="en-GB" dirty="0"/>
          </a:p>
        </p:txBody>
      </p:sp>
    </p:spTree>
    <p:extLst>
      <p:ext uri="{BB962C8B-B14F-4D97-AF65-F5344CB8AC3E}">
        <p14:creationId xmlns:p14="http://schemas.microsoft.com/office/powerpoint/2010/main" val="4238759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F9495-F264-E35E-7813-60B05E5C418F}"/>
              </a:ext>
            </a:extLst>
          </p:cNvPr>
          <p:cNvSpPr>
            <a:spLocks noGrp="1"/>
          </p:cNvSpPr>
          <p:nvPr>
            <p:ph type="title"/>
          </p:nvPr>
        </p:nvSpPr>
        <p:spPr>
          <a:xfrm>
            <a:off x="609600" y="216024"/>
            <a:ext cx="10972800" cy="518762"/>
          </a:xfrm>
        </p:spPr>
        <p:txBody>
          <a:bodyPr/>
          <a:lstStyle/>
          <a:p>
            <a:r>
              <a:rPr lang="en-US" sz="2800" dirty="0"/>
              <a:t>Final report of the Commission for Young Lives- recommendations</a:t>
            </a:r>
            <a:endParaRPr lang="en-GB" sz="2800" dirty="0"/>
          </a:p>
        </p:txBody>
      </p:sp>
      <p:sp>
        <p:nvSpPr>
          <p:cNvPr id="3" name="Content Placeholder 2">
            <a:extLst>
              <a:ext uri="{FF2B5EF4-FFF2-40B4-BE49-F238E27FC236}">
                <a16:creationId xmlns:a16="http://schemas.microsoft.com/office/drawing/2014/main" id="{71C4E909-E415-096E-F537-64EA8E3457FA}"/>
              </a:ext>
            </a:extLst>
          </p:cNvPr>
          <p:cNvSpPr>
            <a:spLocks noGrp="1"/>
          </p:cNvSpPr>
          <p:nvPr>
            <p:ph idx="1"/>
          </p:nvPr>
        </p:nvSpPr>
        <p:spPr>
          <a:xfrm>
            <a:off x="609600" y="734787"/>
            <a:ext cx="10972800" cy="6123214"/>
          </a:xfrm>
        </p:spPr>
        <p:txBody>
          <a:bodyPr>
            <a:normAutofit fontScale="70000" lnSpcReduction="20000"/>
          </a:bodyPr>
          <a:lstStyle/>
          <a:p>
            <a:pPr marL="0" indent="0">
              <a:buNone/>
            </a:pPr>
            <a:r>
              <a:rPr lang="en-US" dirty="0"/>
              <a:t>5.A one-off mental health recovery programme, financed in part by a levy on social media companies and mobile phone providers. Young people should be guaranteed mental health treatment from Children and Young People's Mental Health Services in 4 weeks, with a guarantee of next day emergency treatment for young people at risk of self-harm and suicide. Accelerate the rollout of mental health teams in schools in the two thirds of remaining schools who do not have provision and introduce a new programme of social prescription.</a:t>
            </a:r>
          </a:p>
          <a:p>
            <a:pPr marL="0" indent="0">
              <a:buNone/>
            </a:pPr>
            <a:endParaRPr lang="en-US" dirty="0"/>
          </a:p>
          <a:p>
            <a:pPr marL="0" indent="0">
              <a:buNone/>
            </a:pPr>
            <a:r>
              <a:rPr lang="en-US" dirty="0"/>
              <a:t>6. A national mission to identify and remove racial bias in the systems that are currently failing many Black, Brown and Minority Ethnic children. The disproportionate numbers of Black boys in the youth justice system and in every part of the social care landscape is shocking. The Commission agrees with the Lammy Review recommendation to 'explain or reform' racial disparities in the youth justice system and believes it should be applied to other systems that are responsible for keeping children safe and improving children's lives.</a:t>
            </a:r>
          </a:p>
          <a:p>
            <a:pPr marL="0" indent="0">
              <a:buNone/>
            </a:pPr>
            <a:endParaRPr lang="en-US" dirty="0"/>
          </a:p>
          <a:p>
            <a:pPr marL="0" indent="0">
              <a:buNone/>
            </a:pPr>
            <a:r>
              <a:rPr lang="en-US" dirty="0"/>
              <a:t>	</a:t>
            </a:r>
            <a:endParaRPr lang="en-GB" dirty="0"/>
          </a:p>
        </p:txBody>
      </p:sp>
    </p:spTree>
    <p:extLst>
      <p:ext uri="{BB962C8B-B14F-4D97-AF65-F5344CB8AC3E}">
        <p14:creationId xmlns:p14="http://schemas.microsoft.com/office/powerpoint/2010/main" val="409387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915EF-457E-44FC-31A3-12EDDE5AEAED}"/>
              </a:ext>
            </a:extLst>
          </p:cNvPr>
          <p:cNvSpPr>
            <a:spLocks noGrp="1"/>
          </p:cNvSpPr>
          <p:nvPr>
            <p:ph type="title"/>
          </p:nvPr>
        </p:nvSpPr>
        <p:spPr/>
        <p:txBody>
          <a:bodyPr/>
          <a:lstStyle/>
          <a:p>
            <a:r>
              <a:rPr kumimoji="0" lang="en-US" sz="2800" b="0" i="0" u="none" strike="noStrike" kern="1200" cap="none" spc="0" normalizeH="0" baseline="0" noProof="0" dirty="0">
                <a:ln>
                  <a:noFill/>
                </a:ln>
                <a:solidFill>
                  <a:srgbClr val="04A034"/>
                </a:solidFill>
                <a:effectLst>
                  <a:outerShdw blurRad="63500" dist="38100" dir="5400000" algn="t" rotWithShape="0">
                    <a:prstClr val="black">
                      <a:alpha val="25000"/>
                    </a:prstClr>
                  </a:outerShdw>
                </a:effectLst>
                <a:uLnTx/>
                <a:uFillTx/>
                <a:latin typeface="Ebrima" panose="02000000000000000000" pitchFamily="2" charset="0"/>
                <a:ea typeface="Ebrima" panose="02000000000000000000" pitchFamily="2" charset="0"/>
                <a:cs typeface="Ebrima" panose="02000000000000000000" pitchFamily="2" charset="0"/>
              </a:rPr>
              <a:t>Final report of the Commission for Young Lives- recommendations</a:t>
            </a:r>
            <a:endParaRPr lang="en-GB" dirty="0"/>
          </a:p>
        </p:txBody>
      </p:sp>
      <p:sp>
        <p:nvSpPr>
          <p:cNvPr id="3" name="Content Placeholder 2">
            <a:extLst>
              <a:ext uri="{FF2B5EF4-FFF2-40B4-BE49-F238E27FC236}">
                <a16:creationId xmlns:a16="http://schemas.microsoft.com/office/drawing/2014/main" id="{6FDCE9D6-CD2A-35EA-F45C-F3F8D2D080D3}"/>
              </a:ext>
            </a:extLst>
          </p:cNvPr>
          <p:cNvSpPr>
            <a:spLocks noGrp="1"/>
          </p:cNvSpPr>
          <p:nvPr>
            <p:ph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7.Introducing a new "Family First" approach in government and local agencies to build and strengthen the capacity of, and resilience of, families with vulnerable teenagers. This would include a bespoke scheme led by the Department for Children, Families and Schools, within the Government's existing 'Supporting Families' </a:t>
            </a:r>
            <a:r>
              <a:rPr kumimoji="0" lang="en-US" sz="1800" b="0" i="0" u="none" strike="noStrike" kern="1200" cap="none" spc="0" normalizeH="0" baseline="0" noProof="0" dirty="0" err="1">
                <a:ln>
                  <a:noFill/>
                </a:ln>
                <a:solidFill>
                  <a:prstClr val="black">
                    <a:lumMod val="65000"/>
                    <a:lumOff val="35000"/>
                  </a:prstClr>
                </a:solidFill>
                <a:effectLst/>
                <a:uLnTx/>
                <a:uFillTx/>
                <a:latin typeface="Century Gothic"/>
                <a:ea typeface="+mn-ea"/>
                <a:cs typeface="+mn-cs"/>
              </a:rPr>
              <a:t>programme</a:t>
            </a:r>
            <a:r>
              <a:rPr kumimoji="0" lang="en-US" sz="18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 specifically targeted at families with teenagers, and would be delivered through Sure Start Plus hubs or schools.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8.Reforming the children's social care system, including implementing the </a:t>
            </a:r>
            <a:r>
              <a:rPr kumimoji="0" lang="en-US" sz="1800" b="0" i="0" u="none" strike="noStrike" kern="1200" cap="none" spc="0" normalizeH="0" baseline="0" noProof="0" dirty="0" err="1">
                <a:ln>
                  <a:noFill/>
                </a:ln>
                <a:solidFill>
                  <a:prstClr val="black">
                    <a:lumMod val="65000"/>
                    <a:lumOff val="35000"/>
                  </a:prstClr>
                </a:solidFill>
                <a:effectLst/>
                <a:uLnTx/>
                <a:uFillTx/>
                <a:latin typeface="Century Gothic"/>
                <a:ea typeface="+mn-ea"/>
                <a:cs typeface="+mn-cs"/>
              </a:rPr>
              <a:t>MacAlister</a:t>
            </a:r>
            <a:r>
              <a:rPr kumimoji="0" lang="en-US" sz="18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 recommendations, funding more new local children's homes and specialist youth foster </a:t>
            </a:r>
            <a:r>
              <a:rPr kumimoji="0" lang="en-US" sz="1800" b="0" i="0" u="none" strike="noStrike" kern="1200" cap="none" spc="0" normalizeH="0" baseline="0" noProof="0" dirty="0" err="1">
                <a:ln>
                  <a:noFill/>
                </a:ln>
                <a:solidFill>
                  <a:prstClr val="black">
                    <a:lumMod val="65000"/>
                    <a:lumOff val="35000"/>
                  </a:prstClr>
                </a:solidFill>
                <a:effectLst/>
                <a:uLnTx/>
                <a:uFillTx/>
                <a:latin typeface="Century Gothic"/>
                <a:ea typeface="+mn-ea"/>
                <a:cs typeface="+mn-cs"/>
              </a:rPr>
              <a:t>carers</a:t>
            </a:r>
            <a:r>
              <a:rPr kumimoji="0" lang="en-US" sz="18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 and encouraging the expansion of kinship care.</a:t>
            </a:r>
          </a:p>
          <a:p>
            <a:endParaRPr lang="en-GB" dirty="0"/>
          </a:p>
        </p:txBody>
      </p:sp>
    </p:spTree>
    <p:extLst>
      <p:ext uri="{BB962C8B-B14F-4D97-AF65-F5344CB8AC3E}">
        <p14:creationId xmlns:p14="http://schemas.microsoft.com/office/powerpoint/2010/main" val="2000252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4AB6-0EDD-7861-B9FE-8C2A30ECF01C}"/>
              </a:ext>
            </a:extLst>
          </p:cNvPr>
          <p:cNvSpPr>
            <a:spLocks noGrp="1"/>
          </p:cNvSpPr>
          <p:nvPr>
            <p:ph type="title"/>
          </p:nvPr>
        </p:nvSpPr>
        <p:spPr/>
        <p:txBody>
          <a:bodyPr/>
          <a:lstStyle/>
          <a:p>
            <a:r>
              <a:rPr lang="en-US" sz="2800" dirty="0"/>
              <a:t>Final report of the Commission for Young Lives- recommendations</a:t>
            </a:r>
            <a:endParaRPr lang="en-GB" sz="2800" dirty="0"/>
          </a:p>
        </p:txBody>
      </p:sp>
      <p:sp>
        <p:nvSpPr>
          <p:cNvPr id="3" name="Content Placeholder 2">
            <a:extLst>
              <a:ext uri="{FF2B5EF4-FFF2-40B4-BE49-F238E27FC236}">
                <a16:creationId xmlns:a16="http://schemas.microsoft.com/office/drawing/2014/main" id="{3066A82A-21FD-9BBE-0AA9-58EFCC753A35}"/>
              </a:ext>
            </a:extLst>
          </p:cNvPr>
          <p:cNvSpPr>
            <a:spLocks noGrp="1"/>
          </p:cNvSpPr>
          <p:nvPr>
            <p:ph idx="1"/>
          </p:nvPr>
        </p:nvSpPr>
        <p:spPr>
          <a:xfrm>
            <a:off x="609600" y="1124745"/>
            <a:ext cx="10972800" cy="5602626"/>
          </a:xfrm>
        </p:spPr>
        <p:txBody>
          <a:bodyPr>
            <a:normAutofit fontScale="55000" lnSpcReduction="20000"/>
          </a:bodyPr>
          <a:lstStyle/>
          <a:p>
            <a:pPr marL="0" indent="0">
              <a:buNone/>
            </a:pPr>
            <a:r>
              <a:rPr lang="en-US" dirty="0"/>
              <a:t>9.Recruiting an army of Youth Practitioners to inspire, support and guide young people in their community, administered by a collaboration of national charities. The Commission believes an additional 10,000 youth practitioners are required. They would integrate with pastoral staff in school and youth justice teams to provide universal and specialist support.</a:t>
            </a:r>
          </a:p>
          <a:p>
            <a:pPr marL="0" indent="0">
              <a:buNone/>
            </a:pPr>
            <a:endParaRPr lang="en-US" dirty="0"/>
          </a:p>
          <a:p>
            <a:pPr marL="0" indent="0">
              <a:buNone/>
            </a:pPr>
            <a:r>
              <a:rPr lang="en-US" dirty="0"/>
              <a:t>10. Opening all school buildings before and after school, at weekends and during holidays, to provide safe and appealing places for teenagers, staffed by community groups, youth practitioners and volunteers and financed by funds from dormant bank accounts and National Lottery community funding.</a:t>
            </a:r>
          </a:p>
          <a:p>
            <a:pPr marL="0" indent="0">
              <a:buNone/>
            </a:pPr>
            <a:endParaRPr lang="en-US" dirty="0"/>
          </a:p>
          <a:p>
            <a:pPr marL="0" indent="0">
              <a:buNone/>
            </a:pPr>
            <a:r>
              <a:rPr lang="en-US" dirty="0"/>
              <a:t>11.Encouraging a new era of inclusive education, ending the culture of exclusion in schools, and helping all children to succeed. Support primary schools to end exclusions in all primaries by 2024, extend SEN support, a greater focus on nurture and therapeutic support for vulnerable children, a new 'inclusion measure' to inform Ofsted judgements, and the scrapping of Pupil Referral Units with specialist provision established in and around schools instead.</a:t>
            </a:r>
          </a:p>
          <a:p>
            <a:pPr marL="0" indent="0">
              <a:buNone/>
            </a:pPr>
            <a:endParaRPr lang="en-US" dirty="0"/>
          </a:p>
          <a:p>
            <a:pPr marL="0" indent="0">
              <a:buNone/>
            </a:pPr>
            <a:r>
              <a:rPr lang="en-US" dirty="0"/>
              <a:t>12.Reforming the youth justice system to accelerate moves towards a fully welfare-based, trauma-informed Child First approach. Aim to replace Youth Offender Institutions with secure schools and secure children's homes. Introduce a statutory definition of Child Criminal exploitation</a:t>
            </a:r>
          </a:p>
          <a:p>
            <a:endParaRPr lang="en-US" dirty="0"/>
          </a:p>
          <a:p>
            <a:r>
              <a:rPr lang="en-US" dirty="0">
                <a:hlinkClick r:id="rId2"/>
              </a:rPr>
              <a:t>https://thecommissiononyounglives.co.uk/commission-on-young-lives-publishes-its-final-report/</a:t>
            </a:r>
            <a:endParaRPr lang="en-US" dirty="0"/>
          </a:p>
          <a:p>
            <a:pPr marL="0" indent="0">
              <a:buNone/>
            </a:pPr>
            <a:endParaRPr lang="en-US" dirty="0"/>
          </a:p>
          <a:p>
            <a:endParaRPr lang="en-GB" dirty="0"/>
          </a:p>
        </p:txBody>
      </p:sp>
    </p:spTree>
    <p:extLst>
      <p:ext uri="{BB962C8B-B14F-4D97-AF65-F5344CB8AC3E}">
        <p14:creationId xmlns:p14="http://schemas.microsoft.com/office/powerpoint/2010/main" val="2989676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5BA8-6CFC-0D1F-6E4C-4C25BE848DCC}"/>
              </a:ext>
            </a:extLst>
          </p:cNvPr>
          <p:cNvSpPr>
            <a:spLocks noGrp="1"/>
          </p:cNvSpPr>
          <p:nvPr>
            <p:ph type="title"/>
          </p:nvPr>
        </p:nvSpPr>
        <p:spPr/>
        <p:txBody>
          <a:bodyPr/>
          <a:lstStyle/>
          <a:p>
            <a:r>
              <a:rPr lang="en-GB" dirty="0"/>
              <a:t>Other reports awaiting responses</a:t>
            </a:r>
          </a:p>
        </p:txBody>
      </p:sp>
      <p:sp>
        <p:nvSpPr>
          <p:cNvPr id="3" name="Content Placeholder 2">
            <a:extLst>
              <a:ext uri="{FF2B5EF4-FFF2-40B4-BE49-F238E27FC236}">
                <a16:creationId xmlns:a16="http://schemas.microsoft.com/office/drawing/2014/main" id="{6969FA20-9FBF-5A8A-F588-49320A1A2BEE}"/>
              </a:ext>
            </a:extLst>
          </p:cNvPr>
          <p:cNvSpPr>
            <a:spLocks noGrp="1"/>
          </p:cNvSpPr>
          <p:nvPr>
            <p:ph idx="1"/>
          </p:nvPr>
        </p:nvSpPr>
        <p:spPr/>
        <p:txBody>
          <a:bodyPr>
            <a:normAutofit lnSpcReduction="10000"/>
          </a:bodyPr>
          <a:lstStyle/>
          <a:p>
            <a:r>
              <a:rPr lang="en-GB" dirty="0"/>
              <a:t>Independent Care Review-final report</a:t>
            </a:r>
          </a:p>
          <a:p>
            <a:r>
              <a:rPr lang="en-GB" dirty="0" err="1"/>
              <a:t>IICSA</a:t>
            </a:r>
            <a:r>
              <a:rPr lang="en-GB" dirty="0"/>
              <a:t> final report</a:t>
            </a:r>
          </a:p>
          <a:p>
            <a:r>
              <a:rPr lang="en-GB" dirty="0"/>
              <a:t>Panel findings re. Arthur  </a:t>
            </a:r>
            <a:r>
              <a:rPr lang="en-GB" dirty="0" err="1"/>
              <a:t>Labinho</a:t>
            </a:r>
            <a:r>
              <a:rPr lang="en-GB" dirty="0"/>
              <a:t>-Hughes / Star Hobson</a:t>
            </a:r>
          </a:p>
          <a:p>
            <a:r>
              <a:rPr lang="en-GB" dirty="0"/>
              <a:t>CMA final report.</a:t>
            </a:r>
          </a:p>
          <a:p>
            <a:endParaRPr lang="en-GB" dirty="0"/>
          </a:p>
          <a:p>
            <a:r>
              <a:rPr lang="en-GB" dirty="0"/>
              <a:t>Lots on the go !</a:t>
            </a:r>
          </a:p>
          <a:p>
            <a:endParaRPr lang="en-GB" dirty="0"/>
          </a:p>
          <a:p>
            <a:pPr marL="0" indent="0">
              <a:buNone/>
            </a:pPr>
            <a:r>
              <a:rPr lang="en-GB" dirty="0"/>
              <a:t>Chris</a:t>
            </a:r>
          </a:p>
        </p:txBody>
      </p:sp>
    </p:spTree>
    <p:extLst>
      <p:ext uri="{BB962C8B-B14F-4D97-AF65-F5344CB8AC3E}">
        <p14:creationId xmlns:p14="http://schemas.microsoft.com/office/powerpoint/2010/main" val="418992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9B53-5E76-42A1-AD7F-515821E913B4}"/>
              </a:ext>
            </a:extLst>
          </p:cNvPr>
          <p:cNvSpPr>
            <a:spLocks noGrp="1"/>
          </p:cNvSpPr>
          <p:nvPr>
            <p:ph type="title"/>
          </p:nvPr>
        </p:nvSpPr>
        <p:spPr/>
        <p:txBody>
          <a:bodyPr/>
          <a:lstStyle/>
          <a:p>
            <a:r>
              <a:rPr lang="en-GB"/>
              <a:t>Current situation re. Covid 19</a:t>
            </a:r>
          </a:p>
        </p:txBody>
      </p:sp>
      <p:sp>
        <p:nvSpPr>
          <p:cNvPr id="3" name="Content Placeholder 2">
            <a:extLst>
              <a:ext uri="{FF2B5EF4-FFF2-40B4-BE49-F238E27FC236}">
                <a16:creationId xmlns:a16="http://schemas.microsoft.com/office/drawing/2014/main" id="{0152967E-8070-4456-8764-56411EFEB75C}"/>
              </a:ext>
            </a:extLst>
          </p:cNvPr>
          <p:cNvSpPr>
            <a:spLocks noGrp="1"/>
          </p:cNvSpPr>
          <p:nvPr>
            <p:ph idx="1"/>
          </p:nvPr>
        </p:nvSpPr>
        <p:spPr>
          <a:xfrm>
            <a:off x="609600" y="1124745"/>
            <a:ext cx="10972800" cy="5517231"/>
          </a:xfrm>
        </p:spPr>
        <p:txBody>
          <a:bodyPr>
            <a:normAutofit/>
          </a:bodyPr>
          <a:lstStyle/>
          <a:p>
            <a:r>
              <a:rPr lang="en-GB" dirty="0"/>
              <a:t>R rate in the UK is currently 0.9-1.2.</a:t>
            </a:r>
          </a:p>
          <a:p>
            <a:r>
              <a:rPr lang="en-GB" dirty="0"/>
              <a:t>Vaccination rate- 88.6%</a:t>
            </a:r>
          </a:p>
          <a:p>
            <a:r>
              <a:rPr lang="en-GB" dirty="0"/>
              <a:t>Booster / 3</a:t>
            </a:r>
            <a:r>
              <a:rPr lang="en-GB" baseline="30000" dirty="0"/>
              <a:t>rd</a:t>
            </a:r>
            <a:r>
              <a:rPr lang="en-GB" dirty="0"/>
              <a:t>/4</a:t>
            </a:r>
            <a:r>
              <a:rPr lang="en-GB" baseline="30000" dirty="0"/>
              <a:t>th</a:t>
            </a:r>
            <a:r>
              <a:rPr lang="en-GB" dirty="0"/>
              <a:t> Vaccination -69.9%</a:t>
            </a:r>
          </a:p>
          <a:p>
            <a:r>
              <a:rPr lang="en-GB" dirty="0"/>
              <a:t>Cases-23216 (per 7 rolling days ) – up 12%</a:t>
            </a:r>
          </a:p>
          <a:p>
            <a:r>
              <a:rPr lang="en-GB" dirty="0"/>
              <a:t>Deaths 334</a:t>
            </a:r>
          </a:p>
          <a:p>
            <a:r>
              <a:rPr lang="en-GB" dirty="0"/>
              <a:t>Admissions- 4113 – up 11.1%</a:t>
            </a:r>
          </a:p>
          <a:p>
            <a:pPr marL="0" indent="0">
              <a:buNone/>
            </a:pPr>
            <a:r>
              <a:rPr lang="en-GB" dirty="0"/>
              <a:t>- Levels going up. An element of some positive results when people admitted for other reasons such as ‘flu.</a:t>
            </a:r>
          </a:p>
        </p:txBody>
      </p:sp>
    </p:spTree>
    <p:extLst>
      <p:ext uri="{BB962C8B-B14F-4D97-AF65-F5344CB8AC3E}">
        <p14:creationId xmlns:p14="http://schemas.microsoft.com/office/powerpoint/2010/main" val="117032109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2BCE-AF56-ABD5-E66B-2E252AEBBA67}"/>
              </a:ext>
            </a:extLst>
          </p:cNvPr>
          <p:cNvSpPr>
            <a:spLocks noGrp="1"/>
          </p:cNvSpPr>
          <p:nvPr>
            <p:ph type="title"/>
          </p:nvPr>
        </p:nvSpPr>
        <p:spPr/>
        <p:txBody>
          <a:bodyPr/>
          <a:lstStyle/>
          <a:p>
            <a:r>
              <a:rPr lang="en-GB"/>
              <a:t>Current situation</a:t>
            </a:r>
          </a:p>
        </p:txBody>
      </p:sp>
      <p:sp>
        <p:nvSpPr>
          <p:cNvPr id="3" name="Content Placeholder 2">
            <a:extLst>
              <a:ext uri="{FF2B5EF4-FFF2-40B4-BE49-F238E27FC236}">
                <a16:creationId xmlns:a16="http://schemas.microsoft.com/office/drawing/2014/main" id="{0CD91689-057F-E4B7-64A9-E026244019D8}"/>
              </a:ext>
            </a:extLst>
          </p:cNvPr>
          <p:cNvSpPr>
            <a:spLocks noGrp="1"/>
          </p:cNvSpPr>
          <p:nvPr>
            <p:ph idx="1"/>
          </p:nvPr>
        </p:nvSpPr>
        <p:spPr>
          <a:xfrm>
            <a:off x="609600" y="1124745"/>
            <a:ext cx="10972800" cy="5626929"/>
          </a:xfrm>
        </p:spPr>
        <p:txBody>
          <a:bodyPr>
            <a:normAutofit/>
          </a:bodyPr>
          <a:lstStyle/>
          <a:p>
            <a:r>
              <a:rPr lang="en-GB" dirty="0"/>
              <a:t>Flu numbers starting to increase</a:t>
            </a:r>
          </a:p>
          <a:p>
            <a:r>
              <a:rPr lang="en-GB" dirty="0"/>
              <a:t>Booster roll out on the go</a:t>
            </a:r>
          </a:p>
          <a:p>
            <a:r>
              <a:rPr lang="en-GB" dirty="0"/>
              <a:t>Be alert to the data</a:t>
            </a:r>
          </a:p>
          <a:p>
            <a:r>
              <a:rPr lang="en-GB" dirty="0"/>
              <a:t>Maintain your contingency planning- especially around staffing </a:t>
            </a:r>
          </a:p>
          <a:p>
            <a:r>
              <a:rPr lang="en-GB" dirty="0"/>
              <a:t>Admissions pressure starting to be compounded by ‘flu and RSV . </a:t>
            </a:r>
          </a:p>
          <a:p>
            <a:r>
              <a:rPr lang="en-GB" dirty="0"/>
              <a:t>Strep A outbreak come early this year- usually towards the end of the winter. </a:t>
            </a:r>
          </a:p>
          <a:p>
            <a:pPr marL="0" indent="0">
              <a:buNone/>
            </a:pPr>
            <a:endParaRPr lang="en-GB" dirty="0"/>
          </a:p>
        </p:txBody>
      </p:sp>
    </p:spTree>
    <p:extLst>
      <p:ext uri="{BB962C8B-B14F-4D97-AF65-F5344CB8AC3E}">
        <p14:creationId xmlns:p14="http://schemas.microsoft.com/office/powerpoint/2010/main" val="29767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DF5F6-42E6-4788-D674-7B2E4FAC3B8C}"/>
              </a:ext>
            </a:extLst>
          </p:cNvPr>
          <p:cNvSpPr>
            <a:spLocks noGrp="1"/>
          </p:cNvSpPr>
          <p:nvPr>
            <p:ph type="title"/>
          </p:nvPr>
        </p:nvSpPr>
        <p:spPr/>
        <p:txBody>
          <a:bodyPr/>
          <a:lstStyle/>
          <a:p>
            <a:r>
              <a:rPr lang="en-GB"/>
              <a:t>What has been published? </a:t>
            </a:r>
          </a:p>
        </p:txBody>
      </p:sp>
      <p:sp>
        <p:nvSpPr>
          <p:cNvPr id="3" name="Content Placeholder 2">
            <a:extLst>
              <a:ext uri="{FF2B5EF4-FFF2-40B4-BE49-F238E27FC236}">
                <a16:creationId xmlns:a16="http://schemas.microsoft.com/office/drawing/2014/main" id="{C0C1BC6D-54C7-4CCC-82BF-33DF2538AEC4}"/>
              </a:ext>
            </a:extLst>
          </p:cNvPr>
          <p:cNvSpPr>
            <a:spLocks noGrp="1"/>
          </p:cNvSpPr>
          <p:nvPr>
            <p:ph idx="1"/>
          </p:nvPr>
        </p:nvSpPr>
        <p:spPr/>
        <p:txBody>
          <a:bodyPr/>
          <a:lstStyle/>
          <a:p>
            <a:r>
              <a:rPr lang="en-GB" dirty="0" err="1"/>
              <a:t>IICSA</a:t>
            </a:r>
            <a:r>
              <a:rPr lang="en-GB" dirty="0"/>
              <a:t> final report published 20.10.22</a:t>
            </a:r>
          </a:p>
          <a:p>
            <a:r>
              <a:rPr lang="en-GB" dirty="0" err="1"/>
              <a:t>Hesley</a:t>
            </a:r>
            <a:r>
              <a:rPr lang="en-GB" dirty="0"/>
              <a:t> phase 1 report 26.10.22</a:t>
            </a:r>
          </a:p>
          <a:p>
            <a:r>
              <a:rPr lang="en-GB" dirty="0"/>
              <a:t>Anne Longfield- Commission on Young Lives- final report November 2022</a:t>
            </a:r>
          </a:p>
        </p:txBody>
      </p:sp>
    </p:spTree>
    <p:extLst>
      <p:ext uri="{BB962C8B-B14F-4D97-AF65-F5344CB8AC3E}">
        <p14:creationId xmlns:p14="http://schemas.microsoft.com/office/powerpoint/2010/main" val="3425401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3FB40-C94B-94DD-8C34-1ACD1718C9BD}"/>
              </a:ext>
            </a:extLst>
          </p:cNvPr>
          <p:cNvSpPr>
            <a:spLocks noGrp="1"/>
          </p:cNvSpPr>
          <p:nvPr>
            <p:ph type="title"/>
          </p:nvPr>
        </p:nvSpPr>
        <p:spPr/>
        <p:txBody>
          <a:bodyPr/>
          <a:lstStyle/>
          <a:p>
            <a:r>
              <a:rPr lang="en-GB" dirty="0" err="1"/>
              <a:t>Hesley</a:t>
            </a:r>
            <a:r>
              <a:rPr lang="en-GB" dirty="0"/>
              <a:t> phase 1 report </a:t>
            </a:r>
          </a:p>
        </p:txBody>
      </p:sp>
      <p:sp>
        <p:nvSpPr>
          <p:cNvPr id="3" name="Content Placeholder 2">
            <a:extLst>
              <a:ext uri="{FF2B5EF4-FFF2-40B4-BE49-F238E27FC236}">
                <a16:creationId xmlns:a16="http://schemas.microsoft.com/office/drawing/2014/main" id="{47D5DE01-1F99-F8DB-0DEA-CCBB0B850358}"/>
              </a:ext>
            </a:extLst>
          </p:cNvPr>
          <p:cNvSpPr>
            <a:spLocks noGrp="1"/>
          </p:cNvSpPr>
          <p:nvPr>
            <p:ph idx="1"/>
          </p:nvPr>
        </p:nvSpPr>
        <p:spPr/>
        <p:txBody>
          <a:bodyPr/>
          <a:lstStyle/>
          <a:p>
            <a:r>
              <a:rPr lang="en-GB" dirty="0"/>
              <a:t>Following on from the findings of this report the government has ordered a review of the LADO structure and function.</a:t>
            </a:r>
          </a:p>
          <a:p>
            <a:r>
              <a:rPr lang="en-GB" dirty="0"/>
              <a:t>This was announced by the Education Minister and will involve the DfE and other departments .</a:t>
            </a:r>
          </a:p>
          <a:p>
            <a:r>
              <a:rPr lang="en-GB" dirty="0"/>
              <a:t>The </a:t>
            </a:r>
            <a:r>
              <a:rPr lang="en-GB" dirty="0" err="1"/>
              <a:t>Hesley</a:t>
            </a:r>
            <a:r>
              <a:rPr lang="en-GB" dirty="0"/>
              <a:t> group has now closed all three residential special schools and their associated children’s homes ( Doncaster area)  </a:t>
            </a:r>
          </a:p>
        </p:txBody>
      </p:sp>
    </p:spTree>
    <p:extLst>
      <p:ext uri="{BB962C8B-B14F-4D97-AF65-F5344CB8AC3E}">
        <p14:creationId xmlns:p14="http://schemas.microsoft.com/office/powerpoint/2010/main" val="289517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C8D6-170B-CF8B-CFE4-FFAF33E3D00D}"/>
              </a:ext>
            </a:extLst>
          </p:cNvPr>
          <p:cNvSpPr>
            <a:spLocks noGrp="1"/>
          </p:cNvSpPr>
          <p:nvPr>
            <p:ph type="title"/>
          </p:nvPr>
        </p:nvSpPr>
        <p:spPr/>
        <p:txBody>
          <a:bodyPr/>
          <a:lstStyle/>
          <a:p>
            <a:r>
              <a:rPr lang="en-GB" dirty="0"/>
              <a:t>LADO role criticisms</a:t>
            </a:r>
          </a:p>
        </p:txBody>
      </p:sp>
      <p:sp>
        <p:nvSpPr>
          <p:cNvPr id="3" name="Content Placeholder 2">
            <a:extLst>
              <a:ext uri="{FF2B5EF4-FFF2-40B4-BE49-F238E27FC236}">
                <a16:creationId xmlns:a16="http://schemas.microsoft.com/office/drawing/2014/main" id="{6983D46A-E235-AF85-FE4D-88452F46FE9B}"/>
              </a:ext>
            </a:extLst>
          </p:cNvPr>
          <p:cNvSpPr>
            <a:spLocks noGrp="1"/>
          </p:cNvSpPr>
          <p:nvPr>
            <p:ph idx="1"/>
          </p:nvPr>
        </p:nvSpPr>
        <p:spPr/>
        <p:txBody>
          <a:bodyPr>
            <a:normAutofit fontScale="85000" lnSpcReduction="20000"/>
          </a:bodyPr>
          <a:lstStyle/>
          <a:p>
            <a:r>
              <a:rPr lang="en-US" dirty="0"/>
              <a:t>The review found that the LADO function in Doncaster did not effectively collate information from different sources to </a:t>
            </a:r>
            <a:r>
              <a:rPr lang="en-US" dirty="0" err="1"/>
              <a:t>analyse</a:t>
            </a:r>
            <a:r>
              <a:rPr lang="en-US" dirty="0"/>
              <a:t> patterns of concerns about staff at the settings, meaning children were not adequately safeguarded.</a:t>
            </a:r>
          </a:p>
          <a:p>
            <a:endParaRPr lang="en-US" dirty="0"/>
          </a:p>
          <a:p>
            <a:r>
              <a:rPr lang="en-US" dirty="0"/>
              <a:t>It said there was a lack of communication about staff conduct between the Doncaster LADO function and those of the placing authorities for the children in the schools.</a:t>
            </a:r>
          </a:p>
          <a:p>
            <a:endParaRPr lang="en-US" dirty="0"/>
          </a:p>
          <a:p>
            <a:r>
              <a:rPr lang="en-US" dirty="0"/>
              <a:t>Child Safeguarding Practice Review Panel chair Annie Hudson said the report’s findings showed that the “system of checks and balances which should have detected that things were going wrong simply did not work”.</a:t>
            </a:r>
          </a:p>
          <a:p>
            <a:endParaRPr lang="en-US" dirty="0"/>
          </a:p>
          <a:p>
            <a:endParaRPr lang="en-US" dirty="0"/>
          </a:p>
          <a:p>
            <a:endParaRPr lang="en-GB" dirty="0"/>
          </a:p>
        </p:txBody>
      </p:sp>
    </p:spTree>
    <p:extLst>
      <p:ext uri="{BB962C8B-B14F-4D97-AF65-F5344CB8AC3E}">
        <p14:creationId xmlns:p14="http://schemas.microsoft.com/office/powerpoint/2010/main" val="2376416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84E0E-A7F0-B2AB-BB37-7CF2AD5C4B3F}"/>
              </a:ext>
            </a:extLst>
          </p:cNvPr>
          <p:cNvSpPr>
            <a:spLocks noGrp="1"/>
          </p:cNvSpPr>
          <p:nvPr>
            <p:ph type="title"/>
          </p:nvPr>
        </p:nvSpPr>
        <p:spPr/>
        <p:txBody>
          <a:bodyPr/>
          <a:lstStyle/>
          <a:p>
            <a:r>
              <a:rPr lang="en-GB" dirty="0"/>
              <a:t>LADO role criticisms:</a:t>
            </a:r>
          </a:p>
        </p:txBody>
      </p:sp>
      <p:sp>
        <p:nvSpPr>
          <p:cNvPr id="3" name="Content Placeholder 2">
            <a:extLst>
              <a:ext uri="{FF2B5EF4-FFF2-40B4-BE49-F238E27FC236}">
                <a16:creationId xmlns:a16="http://schemas.microsoft.com/office/drawing/2014/main" id="{8E48420B-F66C-392E-F002-D97EEC83CEC3}"/>
              </a:ext>
            </a:extLst>
          </p:cNvPr>
          <p:cNvSpPr>
            <a:spLocks noGrp="1"/>
          </p:cNvSpPr>
          <p:nvPr>
            <p:ph idx="1"/>
          </p:nvPr>
        </p:nvSpPr>
        <p:spPr/>
        <p:txBody>
          <a:bodyPr>
            <a:normAutofit fontScale="85000" lnSpcReduction="20000"/>
          </a:bodyPr>
          <a:lstStyle/>
          <a:p>
            <a:r>
              <a:rPr lang="en-US" dirty="0"/>
              <a:t>Before the national review was initiated, Doncaster council commissioned an independent review of the town’s LADO service – then run by the now defunct Doncaster Children’s Services Trust – which recommended a number of improvements.</a:t>
            </a:r>
          </a:p>
          <a:p>
            <a:endParaRPr lang="en-US" dirty="0"/>
          </a:p>
          <a:p>
            <a:r>
              <a:rPr lang="en-US" dirty="0"/>
              <a:t>These included multi-agency training to raise the service’s profile, more consistent applications of thresholds for referral to it and strengthened governance by the Doncaster Children’s Safeguarding Partnership. The council told the review these actions had all been completed, and that the review also provided assurance about the current effectiveness of the service.</a:t>
            </a:r>
          </a:p>
          <a:p>
            <a:endParaRPr lang="en-US" dirty="0"/>
          </a:p>
          <a:p>
            <a:endParaRPr lang="en-US" dirty="0"/>
          </a:p>
          <a:p>
            <a:endParaRPr lang="en-GB" dirty="0"/>
          </a:p>
        </p:txBody>
      </p:sp>
    </p:spTree>
    <p:extLst>
      <p:ext uri="{BB962C8B-B14F-4D97-AF65-F5344CB8AC3E}">
        <p14:creationId xmlns:p14="http://schemas.microsoft.com/office/powerpoint/2010/main" val="252985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D79EE-9730-6332-C96A-06F17D23931E}"/>
              </a:ext>
            </a:extLst>
          </p:cNvPr>
          <p:cNvSpPr>
            <a:spLocks noGrp="1"/>
          </p:cNvSpPr>
          <p:nvPr>
            <p:ph type="title"/>
          </p:nvPr>
        </p:nvSpPr>
        <p:spPr/>
        <p:txBody>
          <a:bodyPr/>
          <a:lstStyle/>
          <a:p>
            <a:r>
              <a:rPr lang="en-GB" dirty="0"/>
              <a:t>Urgent actions re. LADO:</a:t>
            </a:r>
          </a:p>
        </p:txBody>
      </p:sp>
      <p:sp>
        <p:nvSpPr>
          <p:cNvPr id="3" name="Content Placeholder 2">
            <a:extLst>
              <a:ext uri="{FF2B5EF4-FFF2-40B4-BE49-F238E27FC236}">
                <a16:creationId xmlns:a16="http://schemas.microsoft.com/office/drawing/2014/main" id="{C109F5B3-AED8-362B-F272-C78303F25E85}"/>
              </a:ext>
            </a:extLst>
          </p:cNvPr>
          <p:cNvSpPr>
            <a:spLocks noGrp="1"/>
          </p:cNvSpPr>
          <p:nvPr>
            <p:ph idx="1"/>
          </p:nvPr>
        </p:nvSpPr>
        <p:spPr/>
        <p:txBody>
          <a:bodyPr>
            <a:normAutofit fontScale="77500" lnSpcReduction="20000"/>
          </a:bodyPr>
          <a:lstStyle/>
          <a:p>
            <a:r>
              <a:rPr lang="en-US" dirty="0"/>
              <a:t>The investigating / review panel wrote to directors of children’s services in August 2022, urging them to carry out a series of actions to provide assurance around the care of disabled children placed in residential special schools registered as children’s homes. These were for:</a:t>
            </a:r>
          </a:p>
          <a:p>
            <a:endParaRPr lang="en-US" dirty="0"/>
          </a:p>
          <a:p>
            <a:r>
              <a:rPr lang="en-US" dirty="0" err="1"/>
              <a:t>LADOs</a:t>
            </a:r>
            <a:r>
              <a:rPr lang="en-US" dirty="0"/>
              <a:t> to urgently review all referrals, complaints or concerns regarding these settings over the past three years to ensure they have been appropriately dealt with. As part of this, they must inform placing local authorities of any outstanding enquiries regarding staff still working in these establishments.</a:t>
            </a:r>
          </a:p>
          <a:p>
            <a:r>
              <a:rPr lang="en-US" dirty="0"/>
              <a:t>Directors of placing authorities to ensure that reviews are carried out of children in these settings to ensure they are in safe placements, with any concerns being shared with the local LADO if the threshold for referral is met.</a:t>
            </a:r>
          </a:p>
          <a:p>
            <a:endParaRPr lang="en-US" dirty="0"/>
          </a:p>
          <a:p>
            <a:endParaRPr lang="en-GB" dirty="0"/>
          </a:p>
        </p:txBody>
      </p:sp>
    </p:spTree>
    <p:extLst>
      <p:ext uri="{BB962C8B-B14F-4D97-AF65-F5344CB8AC3E}">
        <p14:creationId xmlns:p14="http://schemas.microsoft.com/office/powerpoint/2010/main" val="4256720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3E81A-8D77-C2F7-A6B9-B5C6C5299A2D}"/>
              </a:ext>
            </a:extLst>
          </p:cNvPr>
          <p:cNvSpPr>
            <a:spLocks noGrp="1"/>
          </p:cNvSpPr>
          <p:nvPr>
            <p:ph type="title"/>
          </p:nvPr>
        </p:nvSpPr>
        <p:spPr/>
        <p:txBody>
          <a:bodyPr/>
          <a:lstStyle/>
          <a:p>
            <a:r>
              <a:rPr lang="en-GB" dirty="0"/>
              <a:t>Urgent actions re. LADO:</a:t>
            </a:r>
          </a:p>
        </p:txBody>
      </p:sp>
      <p:sp>
        <p:nvSpPr>
          <p:cNvPr id="3" name="Content Placeholder 2">
            <a:extLst>
              <a:ext uri="{FF2B5EF4-FFF2-40B4-BE49-F238E27FC236}">
                <a16:creationId xmlns:a16="http://schemas.microsoft.com/office/drawing/2014/main" id="{1273C1F6-33F6-FB62-E292-21259C7097AE}"/>
              </a:ext>
            </a:extLst>
          </p:cNvPr>
          <p:cNvSpPr>
            <a:spLocks noGrp="1"/>
          </p:cNvSpPr>
          <p:nvPr>
            <p:ph idx="1"/>
          </p:nvPr>
        </p:nvSpPr>
        <p:spPr/>
        <p:txBody>
          <a:bodyPr>
            <a:normAutofit lnSpcReduction="10000"/>
          </a:bodyPr>
          <a:lstStyle/>
          <a:p>
            <a:r>
              <a:rPr lang="en-US" dirty="0"/>
              <a:t>Directors of children’s services are expected to confirm that they have taken these steps in a report to their DfE regional improvement support lead by the end of this month, as well as reporting findings to local safeguarding partners.</a:t>
            </a:r>
          </a:p>
          <a:p>
            <a:endParaRPr lang="en-US" dirty="0"/>
          </a:p>
          <a:p>
            <a:r>
              <a:rPr lang="en-US" dirty="0"/>
              <a:t>Ongoing Panel / </a:t>
            </a:r>
            <a:r>
              <a:rPr lang="en-US" dirty="0" err="1"/>
              <a:t>Hesley</a:t>
            </a:r>
            <a:r>
              <a:rPr lang="en-US" dirty="0"/>
              <a:t> phase 2 to look at systemic issues</a:t>
            </a:r>
          </a:p>
          <a:p>
            <a:r>
              <a:rPr lang="en-US" dirty="0"/>
              <a:t>Point of reflection for </a:t>
            </a:r>
            <a:r>
              <a:rPr lang="en-US" dirty="0" err="1"/>
              <a:t>RM’s</a:t>
            </a:r>
            <a:r>
              <a:rPr lang="en-US" dirty="0"/>
              <a:t> / RI’s re. their contact with </a:t>
            </a:r>
            <a:r>
              <a:rPr lang="en-US" dirty="0" err="1"/>
              <a:t>LADO’s</a:t>
            </a:r>
            <a:r>
              <a:rPr lang="en-US" dirty="0"/>
              <a:t> , responses and outcomes.</a:t>
            </a:r>
          </a:p>
          <a:p>
            <a:endParaRPr lang="en-GB" dirty="0"/>
          </a:p>
        </p:txBody>
      </p:sp>
    </p:spTree>
    <p:extLst>
      <p:ext uri="{BB962C8B-B14F-4D97-AF65-F5344CB8AC3E}">
        <p14:creationId xmlns:p14="http://schemas.microsoft.com/office/powerpoint/2010/main" val="465637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1571</Words>
  <Application>Microsoft Office PowerPoint</Application>
  <PresentationFormat>Widescreen</PresentationFormat>
  <Paragraphs>95</Paragraphs>
  <Slides>15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Baskerville Old Face</vt:lpstr>
      <vt:lpstr>Calibri</vt:lpstr>
      <vt:lpstr>Century Gothic</vt:lpstr>
      <vt:lpstr>Courier New</vt:lpstr>
      <vt:lpstr>Ebrima</vt:lpstr>
      <vt:lpstr>My Underwood</vt:lpstr>
      <vt:lpstr>Palatino Linotype</vt:lpstr>
      <vt:lpstr>Dialogue2014</vt:lpstr>
      <vt:lpstr>updates</vt:lpstr>
      <vt:lpstr>Current situation re. Covid 19</vt:lpstr>
      <vt:lpstr>Current situation</vt:lpstr>
      <vt:lpstr>What has been published? </vt:lpstr>
      <vt:lpstr>Hesley phase 1 report </vt:lpstr>
      <vt:lpstr>LADO role criticisms</vt:lpstr>
      <vt:lpstr>LADO role criticisms:</vt:lpstr>
      <vt:lpstr>Urgent actions re. LADO:</vt:lpstr>
      <vt:lpstr>Urgent actions re. LADO:</vt:lpstr>
      <vt:lpstr>Final report of the Commission for Young Lives/ Anne Longfield</vt:lpstr>
      <vt:lpstr>Final report of the Commission for Young Lives- recommendations</vt:lpstr>
      <vt:lpstr>Final report of the Commission for Young Lives- recommendations</vt:lpstr>
      <vt:lpstr>Final report of the Commission for Young Lives- recommendations</vt:lpstr>
      <vt:lpstr>Final report of the Commission for Young Lives- recommendations</vt:lpstr>
      <vt:lpstr>Other reports awaiting responses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Reg44 Independent Person Network</dc:title>
  <dc:creator>Christine Freestone</dc:creator>
  <cp:lastModifiedBy>Christine Freestone</cp:lastModifiedBy>
  <cp:revision>4</cp:revision>
  <dcterms:created xsi:type="dcterms:W3CDTF">2022-06-12T14:07:36Z</dcterms:created>
  <dcterms:modified xsi:type="dcterms:W3CDTF">2022-12-11T12:00:28Z</dcterms:modified>
</cp:coreProperties>
</file>