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70" r:id="rId2"/>
    <p:sldId id="272" r:id="rId3"/>
    <p:sldId id="274" r:id="rId4"/>
    <p:sldId id="273" r:id="rId5"/>
    <p:sldId id="275" r:id="rId6"/>
    <p:sldId id="276"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557" autoAdjust="0"/>
  </p:normalViewPr>
  <p:slideViewPr>
    <p:cSldViewPr snapToGrid="0">
      <p:cViewPr varScale="1">
        <p:scale>
          <a:sx n="72" d="100"/>
          <a:sy n="72" d="100"/>
        </p:scale>
        <p:origin x="45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01/04/2023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 of the 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 “Community Care “ 11.11.22</a:t>
            </a:r>
          </a:p>
        </p:txBody>
      </p:sp>
      <p:sp>
        <p:nvSpPr>
          <p:cNvPr id="4" name="Slide Number Placeholder 3"/>
          <p:cNvSpPr>
            <a:spLocks noGrp="1"/>
          </p:cNvSpPr>
          <p:nvPr>
            <p:ph type="sldNum" sz="quarter" idx="5"/>
          </p:nvPr>
        </p:nvSpPr>
        <p:spPr/>
        <p:txBody>
          <a:bodyPr/>
          <a:lstStyle/>
          <a:p>
            <a:fld id="{304CECEC-6B71-470A-9AAF-E6F2F8E6411C}" type="slidenum">
              <a:rPr lang="en-GB" smtClean="0"/>
              <a:t>3</a:t>
            </a:fld>
            <a:endParaRPr lang="en-GB"/>
          </a:p>
        </p:txBody>
      </p:sp>
    </p:spTree>
    <p:extLst>
      <p:ext uri="{BB962C8B-B14F-4D97-AF65-F5344CB8AC3E}">
        <p14:creationId xmlns:p14="http://schemas.microsoft.com/office/powerpoint/2010/main" val="22765621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4/1/2023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28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02450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4/1/2023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4/1/2023</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GB"/>
              <a:t>Hesley</a:t>
            </a:r>
            <a:r>
              <a:rPr lang="en-GB" dirty="0"/>
              <a:t> / LADO follow up </a:t>
            </a:r>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 </a:t>
            </a:r>
            <a:r>
              <a:rPr lang="en-GB"/>
              <a:t>March 2023</a:t>
            </a:r>
            <a:r>
              <a:rPr lang="en-GB" dirty="0"/>
              <a:t>.  </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FB40-C94B-94DD-8C34-1ACD1718C9BD}"/>
              </a:ext>
            </a:extLst>
          </p:cNvPr>
          <p:cNvSpPr>
            <a:spLocks noGrp="1"/>
          </p:cNvSpPr>
          <p:nvPr>
            <p:ph type="title"/>
          </p:nvPr>
        </p:nvSpPr>
        <p:spPr/>
        <p:txBody>
          <a:bodyPr/>
          <a:lstStyle/>
          <a:p>
            <a:r>
              <a:rPr lang="en-GB" dirty="0" err="1"/>
              <a:t>Hesley</a:t>
            </a:r>
            <a:r>
              <a:rPr lang="en-GB" dirty="0"/>
              <a:t> phase 1 report </a:t>
            </a:r>
          </a:p>
        </p:txBody>
      </p:sp>
      <p:sp>
        <p:nvSpPr>
          <p:cNvPr id="3" name="Content Placeholder 2">
            <a:extLst>
              <a:ext uri="{FF2B5EF4-FFF2-40B4-BE49-F238E27FC236}">
                <a16:creationId xmlns:a16="http://schemas.microsoft.com/office/drawing/2014/main" id="{47D5DE01-1F99-F8DB-0DEA-CCBB0B850358}"/>
              </a:ext>
            </a:extLst>
          </p:cNvPr>
          <p:cNvSpPr>
            <a:spLocks noGrp="1"/>
          </p:cNvSpPr>
          <p:nvPr>
            <p:ph idx="1"/>
          </p:nvPr>
        </p:nvSpPr>
        <p:spPr/>
        <p:txBody>
          <a:bodyPr/>
          <a:lstStyle/>
          <a:p>
            <a:r>
              <a:rPr lang="en-GB" dirty="0"/>
              <a:t>Following on from the findings of this report ( as at our last meeting ) the government has ordered a review of the LADO structure and function.</a:t>
            </a:r>
          </a:p>
          <a:p>
            <a:r>
              <a:rPr lang="en-GB" dirty="0"/>
              <a:t>This was announced by the Education Minister and will involve the DfE and other departments .</a:t>
            </a:r>
          </a:p>
          <a:p>
            <a:r>
              <a:rPr lang="en-GB" dirty="0"/>
              <a:t>The </a:t>
            </a:r>
            <a:r>
              <a:rPr lang="en-GB" dirty="0" err="1"/>
              <a:t>Hesley</a:t>
            </a:r>
            <a:r>
              <a:rPr lang="en-GB" dirty="0"/>
              <a:t> group has now closed all three residential special schools and their associated children’s homes ( Doncaster area)  </a:t>
            </a:r>
          </a:p>
        </p:txBody>
      </p:sp>
    </p:spTree>
    <p:extLst>
      <p:ext uri="{BB962C8B-B14F-4D97-AF65-F5344CB8AC3E}">
        <p14:creationId xmlns:p14="http://schemas.microsoft.com/office/powerpoint/2010/main" val="289517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C8D6-170B-CF8B-CFE4-FFAF33E3D00D}"/>
              </a:ext>
            </a:extLst>
          </p:cNvPr>
          <p:cNvSpPr>
            <a:spLocks noGrp="1"/>
          </p:cNvSpPr>
          <p:nvPr>
            <p:ph type="title"/>
          </p:nvPr>
        </p:nvSpPr>
        <p:spPr/>
        <p:txBody>
          <a:bodyPr/>
          <a:lstStyle/>
          <a:p>
            <a:r>
              <a:rPr lang="en-GB" dirty="0"/>
              <a:t>LADO role criticisms</a:t>
            </a:r>
          </a:p>
        </p:txBody>
      </p:sp>
      <p:sp>
        <p:nvSpPr>
          <p:cNvPr id="3" name="Content Placeholder 2">
            <a:extLst>
              <a:ext uri="{FF2B5EF4-FFF2-40B4-BE49-F238E27FC236}">
                <a16:creationId xmlns:a16="http://schemas.microsoft.com/office/drawing/2014/main" id="{6983D46A-E235-AF85-FE4D-88452F46FE9B}"/>
              </a:ext>
            </a:extLst>
          </p:cNvPr>
          <p:cNvSpPr>
            <a:spLocks noGrp="1"/>
          </p:cNvSpPr>
          <p:nvPr>
            <p:ph idx="1"/>
          </p:nvPr>
        </p:nvSpPr>
        <p:spPr/>
        <p:txBody>
          <a:bodyPr>
            <a:normAutofit fontScale="85000" lnSpcReduction="20000"/>
          </a:bodyPr>
          <a:lstStyle/>
          <a:p>
            <a:r>
              <a:rPr lang="en-US" dirty="0"/>
              <a:t>The review found that the LADO function in Doncaster did not effectively collate information from different sources to </a:t>
            </a:r>
            <a:r>
              <a:rPr lang="en-US" dirty="0" err="1"/>
              <a:t>analyse</a:t>
            </a:r>
            <a:r>
              <a:rPr lang="en-US" dirty="0"/>
              <a:t> patterns of concerns about staff at the settings, meaning children were not adequately safeguarded.</a:t>
            </a:r>
          </a:p>
          <a:p>
            <a:endParaRPr lang="en-US" dirty="0"/>
          </a:p>
          <a:p>
            <a:r>
              <a:rPr lang="en-US" dirty="0"/>
              <a:t>It said there was a lack of communication about staff conduct between the Doncaster LADO function and those of the placing authorities for the children in the schools.</a:t>
            </a:r>
          </a:p>
          <a:p>
            <a:endParaRPr lang="en-US" dirty="0"/>
          </a:p>
          <a:p>
            <a:r>
              <a:rPr lang="en-US" dirty="0"/>
              <a:t>Child Safeguarding Practice Review Panel chair Annie Hudson said the report’s findings showed that the “system of checks and balances which should have detected that things were going wrong simply did not work”.</a:t>
            </a:r>
          </a:p>
          <a:p>
            <a:endParaRPr lang="en-US" dirty="0"/>
          </a:p>
          <a:p>
            <a:endParaRPr lang="en-US" dirty="0"/>
          </a:p>
          <a:p>
            <a:endParaRPr lang="en-GB" dirty="0"/>
          </a:p>
        </p:txBody>
      </p:sp>
    </p:spTree>
    <p:extLst>
      <p:ext uri="{BB962C8B-B14F-4D97-AF65-F5344CB8AC3E}">
        <p14:creationId xmlns:p14="http://schemas.microsoft.com/office/powerpoint/2010/main" val="2376416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84E0E-A7F0-B2AB-BB37-7CF2AD5C4B3F}"/>
              </a:ext>
            </a:extLst>
          </p:cNvPr>
          <p:cNvSpPr>
            <a:spLocks noGrp="1"/>
          </p:cNvSpPr>
          <p:nvPr>
            <p:ph type="title"/>
          </p:nvPr>
        </p:nvSpPr>
        <p:spPr/>
        <p:txBody>
          <a:bodyPr/>
          <a:lstStyle/>
          <a:p>
            <a:r>
              <a:rPr lang="en-GB" dirty="0"/>
              <a:t>LADO role criticisms:</a:t>
            </a:r>
          </a:p>
        </p:txBody>
      </p:sp>
      <p:sp>
        <p:nvSpPr>
          <p:cNvPr id="3" name="Content Placeholder 2">
            <a:extLst>
              <a:ext uri="{FF2B5EF4-FFF2-40B4-BE49-F238E27FC236}">
                <a16:creationId xmlns:a16="http://schemas.microsoft.com/office/drawing/2014/main" id="{8E48420B-F66C-392E-F002-D97EEC83CEC3}"/>
              </a:ext>
            </a:extLst>
          </p:cNvPr>
          <p:cNvSpPr>
            <a:spLocks noGrp="1"/>
          </p:cNvSpPr>
          <p:nvPr>
            <p:ph idx="1"/>
          </p:nvPr>
        </p:nvSpPr>
        <p:spPr/>
        <p:txBody>
          <a:bodyPr>
            <a:normAutofit fontScale="85000" lnSpcReduction="20000"/>
          </a:bodyPr>
          <a:lstStyle/>
          <a:p>
            <a:r>
              <a:rPr lang="en-US" dirty="0"/>
              <a:t>Before the national review was initiated, Doncaster council commissioned an independent review of the town’s LADO service – then run by the now defunct Doncaster Children’s Services Trust – which recommended a number of improvements.</a:t>
            </a:r>
          </a:p>
          <a:p>
            <a:endParaRPr lang="en-US" dirty="0"/>
          </a:p>
          <a:p>
            <a:r>
              <a:rPr lang="en-US" dirty="0"/>
              <a:t>These included multi-agency training to raise the service’s profile, more consistent applications of thresholds for referral to it and strengthened governance by the Doncaster Children’s Safeguarding Partnership. The council told the review these actions had all been completed, and that the review also provided assurance about the current effectiveness of the service.</a:t>
            </a:r>
          </a:p>
          <a:p>
            <a:endParaRPr lang="en-US" dirty="0"/>
          </a:p>
          <a:p>
            <a:endParaRPr lang="en-US" dirty="0"/>
          </a:p>
          <a:p>
            <a:endParaRPr lang="en-GB" dirty="0"/>
          </a:p>
        </p:txBody>
      </p:sp>
    </p:spTree>
    <p:extLst>
      <p:ext uri="{BB962C8B-B14F-4D97-AF65-F5344CB8AC3E}">
        <p14:creationId xmlns:p14="http://schemas.microsoft.com/office/powerpoint/2010/main" val="2529855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79EE-9730-6332-C96A-06F17D23931E}"/>
              </a:ext>
            </a:extLst>
          </p:cNvPr>
          <p:cNvSpPr>
            <a:spLocks noGrp="1"/>
          </p:cNvSpPr>
          <p:nvPr>
            <p:ph type="title"/>
          </p:nvPr>
        </p:nvSpPr>
        <p:spPr/>
        <p:txBody>
          <a:bodyPr/>
          <a:lstStyle/>
          <a:p>
            <a:r>
              <a:rPr lang="en-GB" dirty="0"/>
              <a:t>Urgent actions re. LADO:</a:t>
            </a:r>
          </a:p>
        </p:txBody>
      </p:sp>
      <p:sp>
        <p:nvSpPr>
          <p:cNvPr id="3" name="Content Placeholder 2">
            <a:extLst>
              <a:ext uri="{FF2B5EF4-FFF2-40B4-BE49-F238E27FC236}">
                <a16:creationId xmlns:a16="http://schemas.microsoft.com/office/drawing/2014/main" id="{C109F5B3-AED8-362B-F272-C78303F25E85}"/>
              </a:ext>
            </a:extLst>
          </p:cNvPr>
          <p:cNvSpPr>
            <a:spLocks noGrp="1"/>
          </p:cNvSpPr>
          <p:nvPr>
            <p:ph idx="1"/>
          </p:nvPr>
        </p:nvSpPr>
        <p:spPr/>
        <p:txBody>
          <a:bodyPr>
            <a:normAutofit fontScale="77500" lnSpcReduction="20000"/>
          </a:bodyPr>
          <a:lstStyle/>
          <a:p>
            <a:r>
              <a:rPr lang="en-US" dirty="0"/>
              <a:t>The investigating / review panel wrote to directors of children’s services in August 2022, urging them to carry out a series of actions to provide assurance around the care of disabled children placed in residential special schools registered as children’s homes. These were for:</a:t>
            </a:r>
          </a:p>
          <a:p>
            <a:endParaRPr lang="en-US" dirty="0"/>
          </a:p>
          <a:p>
            <a:r>
              <a:rPr lang="en-US" dirty="0" err="1"/>
              <a:t>LADOs</a:t>
            </a:r>
            <a:r>
              <a:rPr lang="en-US" dirty="0"/>
              <a:t> to urgently review all referrals, complaints or concerns regarding these settings over the past three years to ensure they have been appropriately dealt with. As part of this, they must inform placing local authorities of any outstanding enquiries regarding staff still working in these establishments.</a:t>
            </a:r>
          </a:p>
          <a:p>
            <a:r>
              <a:rPr lang="en-US" dirty="0"/>
              <a:t>Directors of placing authorities to ensure that reviews are carried out of children in these settings to ensure they are in safe placements, with any concerns being shared with the local LADO if the threshold for referral is met.</a:t>
            </a:r>
          </a:p>
          <a:p>
            <a:endParaRPr lang="en-US" dirty="0"/>
          </a:p>
          <a:p>
            <a:endParaRPr lang="en-GB" dirty="0"/>
          </a:p>
        </p:txBody>
      </p:sp>
    </p:spTree>
    <p:extLst>
      <p:ext uri="{BB962C8B-B14F-4D97-AF65-F5344CB8AC3E}">
        <p14:creationId xmlns:p14="http://schemas.microsoft.com/office/powerpoint/2010/main" val="425672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3E81A-8D77-C2F7-A6B9-B5C6C5299A2D}"/>
              </a:ext>
            </a:extLst>
          </p:cNvPr>
          <p:cNvSpPr>
            <a:spLocks noGrp="1"/>
          </p:cNvSpPr>
          <p:nvPr>
            <p:ph type="title"/>
          </p:nvPr>
        </p:nvSpPr>
        <p:spPr/>
        <p:txBody>
          <a:bodyPr/>
          <a:lstStyle/>
          <a:p>
            <a:r>
              <a:rPr lang="en-GB" dirty="0"/>
              <a:t>Urgent actions re. LADO:</a:t>
            </a:r>
          </a:p>
        </p:txBody>
      </p:sp>
      <p:sp>
        <p:nvSpPr>
          <p:cNvPr id="3" name="Content Placeholder 2">
            <a:extLst>
              <a:ext uri="{FF2B5EF4-FFF2-40B4-BE49-F238E27FC236}">
                <a16:creationId xmlns:a16="http://schemas.microsoft.com/office/drawing/2014/main" id="{1273C1F6-33F6-FB62-E292-21259C7097AE}"/>
              </a:ext>
            </a:extLst>
          </p:cNvPr>
          <p:cNvSpPr>
            <a:spLocks noGrp="1"/>
          </p:cNvSpPr>
          <p:nvPr>
            <p:ph idx="1"/>
          </p:nvPr>
        </p:nvSpPr>
        <p:spPr/>
        <p:txBody>
          <a:bodyPr>
            <a:normAutofit lnSpcReduction="10000"/>
          </a:bodyPr>
          <a:lstStyle/>
          <a:p>
            <a:r>
              <a:rPr lang="en-US" dirty="0"/>
              <a:t>Directors of children’s services are expected to confirm that they have taken these steps in a report to their DfE regional improvement support lead by the end of this month, as well as reporting findings to local safeguarding partners.</a:t>
            </a:r>
          </a:p>
          <a:p>
            <a:endParaRPr lang="en-US" dirty="0"/>
          </a:p>
          <a:p>
            <a:r>
              <a:rPr lang="en-US" dirty="0"/>
              <a:t>Ongoing Panel / </a:t>
            </a:r>
            <a:r>
              <a:rPr lang="en-US" dirty="0" err="1"/>
              <a:t>Hesley</a:t>
            </a:r>
            <a:r>
              <a:rPr lang="en-US" dirty="0"/>
              <a:t> phase 2 to look at systemic issues</a:t>
            </a:r>
          </a:p>
          <a:p>
            <a:r>
              <a:rPr lang="en-US" dirty="0"/>
              <a:t>Point of reflection for </a:t>
            </a:r>
            <a:r>
              <a:rPr lang="en-US" dirty="0" err="1"/>
              <a:t>RM’s</a:t>
            </a:r>
            <a:r>
              <a:rPr lang="en-US" dirty="0"/>
              <a:t> / RI’s re. their contact with </a:t>
            </a:r>
            <a:r>
              <a:rPr lang="en-US" dirty="0" err="1"/>
              <a:t>LADO’s</a:t>
            </a:r>
            <a:r>
              <a:rPr lang="en-US" dirty="0"/>
              <a:t> , responses and outcomes.</a:t>
            </a:r>
          </a:p>
          <a:p>
            <a:endParaRPr lang="en-GB" dirty="0"/>
          </a:p>
        </p:txBody>
      </p:sp>
    </p:spTree>
    <p:extLst>
      <p:ext uri="{BB962C8B-B14F-4D97-AF65-F5344CB8AC3E}">
        <p14:creationId xmlns:p14="http://schemas.microsoft.com/office/powerpoint/2010/main" val="46563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5D264-B454-B192-59D3-9F9884B7B873}"/>
              </a:ext>
            </a:extLst>
          </p:cNvPr>
          <p:cNvSpPr>
            <a:spLocks noGrp="1"/>
          </p:cNvSpPr>
          <p:nvPr>
            <p:ph type="title"/>
          </p:nvPr>
        </p:nvSpPr>
        <p:spPr/>
        <p:txBody>
          <a:bodyPr/>
          <a:lstStyle/>
          <a:p>
            <a:r>
              <a:rPr lang="en-GB" dirty="0"/>
              <a:t>Any thoughts here….</a:t>
            </a:r>
          </a:p>
        </p:txBody>
      </p:sp>
      <p:sp>
        <p:nvSpPr>
          <p:cNvPr id="3" name="Content Placeholder 2">
            <a:extLst>
              <a:ext uri="{FF2B5EF4-FFF2-40B4-BE49-F238E27FC236}">
                <a16:creationId xmlns:a16="http://schemas.microsoft.com/office/drawing/2014/main" id="{A4E6998D-B67D-0BAC-EBE3-E578E2EAD6E4}"/>
              </a:ext>
            </a:extLst>
          </p:cNvPr>
          <p:cNvSpPr>
            <a:spLocks noGrp="1"/>
          </p:cNvSpPr>
          <p:nvPr>
            <p:ph idx="1"/>
          </p:nvPr>
        </p:nvSpPr>
        <p:spPr/>
        <p:txBody>
          <a:bodyPr/>
          <a:lstStyle/>
          <a:p>
            <a:r>
              <a:rPr lang="en-GB" dirty="0"/>
              <a:t>What is your experience of the LADO structure?</a:t>
            </a:r>
          </a:p>
          <a:p>
            <a:r>
              <a:rPr lang="en-GB" dirty="0"/>
              <a:t>Any key issues </a:t>
            </a:r>
            <a:r>
              <a:rPr lang="en-GB"/>
              <a:t>or concerns?</a:t>
            </a:r>
          </a:p>
        </p:txBody>
      </p:sp>
    </p:spTree>
    <p:extLst>
      <p:ext uri="{BB962C8B-B14F-4D97-AF65-F5344CB8AC3E}">
        <p14:creationId xmlns:p14="http://schemas.microsoft.com/office/powerpoint/2010/main" val="37785994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530</Words>
  <Application>Microsoft Office PowerPoint</Application>
  <PresentationFormat>Widescreen</PresentationFormat>
  <Paragraphs>35</Paragraphs>
  <Slides>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Baskerville Old Face</vt:lpstr>
      <vt:lpstr>Calibri</vt:lpstr>
      <vt:lpstr>Century Gothic</vt:lpstr>
      <vt:lpstr>Courier New</vt:lpstr>
      <vt:lpstr>Ebrima</vt:lpstr>
      <vt:lpstr>My Underwood</vt:lpstr>
      <vt:lpstr>Palatino Linotype</vt:lpstr>
      <vt:lpstr>Dialogue2014</vt:lpstr>
      <vt:lpstr>Hesley / LADO follow up </vt:lpstr>
      <vt:lpstr>Hesley phase 1 report </vt:lpstr>
      <vt:lpstr>LADO role criticisms</vt:lpstr>
      <vt:lpstr>LADO role criticisms:</vt:lpstr>
      <vt:lpstr>Urgent actions re. LADO:</vt:lpstr>
      <vt:lpstr>Urgent actions re. LADO:</vt:lpstr>
      <vt:lpstr>Any thoughts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Christine Freestone</cp:lastModifiedBy>
  <cp:revision>13</cp:revision>
  <dcterms:created xsi:type="dcterms:W3CDTF">2022-06-12T14:07:36Z</dcterms:created>
  <dcterms:modified xsi:type="dcterms:W3CDTF">2023-04-01T15:37:59Z</dcterms:modified>
</cp:coreProperties>
</file>