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4"/>
  </p:sldMasterIdLst>
  <p:notesMasterIdLst>
    <p:notesMasterId r:id="rId14"/>
  </p:notesMasterIdLst>
  <p:sldIdLst>
    <p:sldId id="256" r:id="rId5"/>
    <p:sldId id="265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988"/>
    <a:srgbClr val="94BEC9"/>
    <a:srgbClr val="527E2A"/>
    <a:srgbClr val="576642"/>
    <a:srgbClr val="B7D49C"/>
    <a:srgbClr val="6076B4"/>
    <a:srgbClr val="5999AB"/>
    <a:srgbClr val="2E525C"/>
    <a:srgbClr val="FF990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A75E51-9162-475E-AB38-DA68486C2A90}" v="1" dt="2025-05-03T15:56:08.7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715" autoAdjust="0"/>
  </p:normalViewPr>
  <p:slideViewPr>
    <p:cSldViewPr snapToGrid="0">
      <p:cViewPr varScale="1">
        <p:scale>
          <a:sx n="87" d="100"/>
          <a:sy n="87" d="100"/>
        </p:scale>
        <p:origin x="147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EF05F-77BD-4328-AE69-DCC95854308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A42B0-1994-4742-B319-9BD5902D2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341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https://www.gov.uk/government/publications/social-care-common-inspection-framework-sccif-children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A42B0-1994-4742-B319-9BD5902D203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838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Resource: https://learning.nspcc.org.uk/research-resources/templates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A42B0-1994-4742-B319-9BD5902D203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860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Paste the link to the SCIFF in chat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A42B0-1994-4742-B319-9BD5902D203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939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"Every interaction is an intervention." – Social Work Core Principle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A42B0-1994-4742-B319-9BD5902D203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368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743" y="5657190"/>
            <a:ext cx="2319614" cy="10752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609606"/>
            <a:ext cx="10363200" cy="4187551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3FF3-4C6A-4D38-BFBC-BCD2B889874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A26DDA-0127-4072-9CDE-5C5B5B473E8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850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980" y="4421288"/>
            <a:ext cx="5889855" cy="3439965"/>
          </a:xfrm>
          <a:prstGeom prst="rect">
            <a:avLst/>
          </a:prstGeom>
          <a:effectLst>
            <a:reflection endPos="0" dir="5400000" sy="-100000" algn="bl" rotWithShape="0"/>
          </a:effectLst>
        </p:spPr>
      </p:pic>
      <p:sp>
        <p:nvSpPr>
          <p:cNvPr id="12" name="Rectangle 11"/>
          <p:cNvSpPr/>
          <p:nvPr/>
        </p:nvSpPr>
        <p:spPr>
          <a:xfrm>
            <a:off x="6503670" y="4329848"/>
            <a:ext cx="9769460" cy="2931877"/>
          </a:xfrm>
          <a:prstGeom prst="rect">
            <a:avLst/>
          </a:prstGeom>
          <a:solidFill>
            <a:srgbClr val="FFFFFF">
              <a:alpha val="3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6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6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6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3FF3-4C6A-4D38-BFBC-BCD2B889874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6DDA-0127-4072-9CDE-5C5B5B473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10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3FF3-4C6A-4D38-BFBC-BCD2B889874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6DDA-0127-4072-9CDE-5C5B5B473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427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3FF3-4C6A-4D38-BFBC-BCD2B889874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6DDA-0127-4072-9CDE-5C5B5B473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032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980" y="4371893"/>
            <a:ext cx="5889855" cy="3439965"/>
          </a:xfrm>
          <a:prstGeom prst="rect">
            <a:avLst/>
          </a:prstGeom>
          <a:effectLst>
            <a:reflection endPos="0" dir="5400000" sy="-100000" algn="bl" rotWithShape="0"/>
          </a:effectLst>
        </p:spPr>
      </p:pic>
      <p:sp>
        <p:nvSpPr>
          <p:cNvPr id="12" name="Rectangle 11"/>
          <p:cNvSpPr/>
          <p:nvPr/>
        </p:nvSpPr>
        <p:spPr>
          <a:xfrm>
            <a:off x="6503670" y="4371893"/>
            <a:ext cx="9769460" cy="2931877"/>
          </a:xfrm>
          <a:prstGeom prst="rect">
            <a:avLst/>
          </a:prstGeom>
          <a:solidFill>
            <a:srgbClr val="FFFFFF">
              <a:alpha val="3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3FF3-4C6A-4D38-BFBC-BCD2B889874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6DDA-0127-4072-9CDE-5C5B5B473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027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o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980" y="4421288"/>
            <a:ext cx="5889855" cy="3439965"/>
          </a:xfrm>
          <a:prstGeom prst="rect">
            <a:avLst/>
          </a:prstGeom>
          <a:effectLst>
            <a:reflection endPos="0" dir="5400000" sy="-100000" algn="bl" rotWithShape="0"/>
          </a:effectLst>
        </p:spPr>
      </p:pic>
      <p:sp>
        <p:nvSpPr>
          <p:cNvPr id="15" name="Rectangle 14"/>
          <p:cNvSpPr/>
          <p:nvPr/>
        </p:nvSpPr>
        <p:spPr>
          <a:xfrm>
            <a:off x="6503670" y="4329848"/>
            <a:ext cx="9769460" cy="2931877"/>
          </a:xfrm>
          <a:prstGeom prst="rect">
            <a:avLst/>
          </a:prstGeom>
          <a:solidFill>
            <a:srgbClr val="FFFFFF">
              <a:alpha val="3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2" name="TextBox 11"/>
          <p:cNvSpPr txBox="1"/>
          <p:nvPr/>
        </p:nvSpPr>
        <p:spPr>
          <a:xfrm rot="10800000" flipH="1" flipV="1">
            <a:off x="9784903" y="2420888"/>
            <a:ext cx="216775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4400">
                <a:solidFill>
                  <a:schemeClr val="bg1">
                    <a:lumMod val="65000"/>
                  </a:schemeClr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”</a:t>
            </a:r>
            <a:endParaRPr lang="en-GB" sz="3200">
              <a:solidFill>
                <a:schemeClr val="bg1">
                  <a:lumMod val="65000"/>
                </a:schemeClr>
              </a:solidFill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0800000" flipH="1" flipV="1">
            <a:off x="183835" y="275158"/>
            <a:ext cx="216775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4400">
                <a:solidFill>
                  <a:schemeClr val="bg1">
                    <a:lumMod val="65000"/>
                  </a:schemeClr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“</a:t>
            </a:r>
            <a:endParaRPr lang="en-GB" sz="3200">
              <a:solidFill>
                <a:schemeClr val="bg1">
                  <a:lumMod val="65000"/>
                </a:schemeClr>
              </a:solidFill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07435" y="1593543"/>
            <a:ext cx="10258328" cy="2736305"/>
          </a:xfrm>
          <a:solidFill>
            <a:srgbClr val="95BECA">
              <a:alpha val="30196"/>
            </a:srgbClr>
          </a:solidFill>
          <a:ln>
            <a:noFill/>
          </a:ln>
        </p:spPr>
        <p:txBody>
          <a:bodyPr anchor="ctr"/>
          <a:lstStyle>
            <a:lvl1pPr marL="0" indent="0">
              <a:buNone/>
              <a:defRPr>
                <a:solidFill>
                  <a:srgbClr val="498091"/>
                </a:solidFill>
                <a:latin typeface="My Underwood" pitchFamily="2" charset="0"/>
                <a:ea typeface="My Underwood" pitchFamily="2" charset="0"/>
              </a:defRPr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3FF3-4C6A-4D38-BFBC-BCD2B889874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6DDA-0127-4072-9CDE-5C5B5B473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040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00194" y="2039135"/>
            <a:ext cx="10363200" cy="2505075"/>
          </a:xfrm>
        </p:spPr>
        <p:txBody>
          <a:bodyPr anchor="b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4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00194" y="4736298"/>
            <a:ext cx="10363200" cy="1131887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3FF3-4C6A-4D38-BFBC-BCD2B889874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6DDA-0127-4072-9CDE-5C5B5B473E88}" type="slidenum">
              <a:rPr lang="en-GB" smtClean="0"/>
              <a:t>‹#›</a:t>
            </a:fld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8310" y="354018"/>
            <a:ext cx="2582209" cy="1196948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>
            <a:off x="800194" y="4640580"/>
            <a:ext cx="10363200" cy="11430"/>
          </a:xfrm>
          <a:prstGeom prst="line">
            <a:avLst/>
          </a:prstGeom>
          <a:ln>
            <a:solidFill>
              <a:srgbClr val="8EBC64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5007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262" y="6103308"/>
            <a:ext cx="5889855" cy="3439965"/>
          </a:xfrm>
          <a:prstGeom prst="rect">
            <a:avLst/>
          </a:prstGeom>
          <a:effectLst>
            <a:reflection endPos="0" dir="5400000" sy="-100000" algn="bl" rotWithShape="0"/>
          </a:effectLst>
        </p:spPr>
      </p:pic>
      <p:sp>
        <p:nvSpPr>
          <p:cNvPr id="13" name="Rectangle 12"/>
          <p:cNvSpPr/>
          <p:nvPr/>
        </p:nvSpPr>
        <p:spPr>
          <a:xfrm>
            <a:off x="2895952" y="6011868"/>
            <a:ext cx="9769460" cy="2931877"/>
          </a:xfrm>
          <a:prstGeom prst="rect">
            <a:avLst/>
          </a:prstGeom>
          <a:solidFill>
            <a:srgbClr val="FFFFFF">
              <a:alpha val="3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3FF3-4C6A-4D38-BFBC-BCD2B889874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6DDA-0127-4072-9CDE-5C5B5B473E8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22571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589" y="6126040"/>
            <a:ext cx="5889855" cy="3439965"/>
          </a:xfrm>
          <a:prstGeom prst="rect">
            <a:avLst/>
          </a:prstGeom>
          <a:effectLst>
            <a:reflection endPos="0" dir="5400000" sy="-100000" algn="bl" rotWithShape="0"/>
          </a:effectLst>
        </p:spPr>
      </p:pic>
      <p:sp>
        <p:nvSpPr>
          <p:cNvPr id="16" name="Rectangle 15"/>
          <p:cNvSpPr/>
          <p:nvPr/>
        </p:nvSpPr>
        <p:spPr>
          <a:xfrm>
            <a:off x="2895952" y="6011868"/>
            <a:ext cx="9769460" cy="2931877"/>
          </a:xfrm>
          <a:prstGeom prst="rect">
            <a:avLst/>
          </a:prstGeom>
          <a:solidFill>
            <a:srgbClr val="FFFFFF">
              <a:alpha val="3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97604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3FF3-4C6A-4D38-BFBC-BCD2B889874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6DDA-0127-4072-9CDE-5C5B5B473E8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 hasCustomPrompt="1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 hasCustomPrompt="1"/>
          </p:nvPr>
        </p:nvSpPr>
        <p:spPr>
          <a:xfrm>
            <a:off x="6230112" y="2212853"/>
            <a:ext cx="5388864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7265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980" y="4421288"/>
            <a:ext cx="5889855" cy="3439965"/>
          </a:xfrm>
          <a:prstGeom prst="rect">
            <a:avLst/>
          </a:prstGeom>
          <a:effectLst>
            <a:reflection endPos="0" dir="5400000" sy="-100000" algn="bl" rotWithShape="0"/>
          </a:effectLst>
        </p:spPr>
      </p:pic>
      <p:sp>
        <p:nvSpPr>
          <p:cNvPr id="10" name="Rectangle 9"/>
          <p:cNvSpPr/>
          <p:nvPr/>
        </p:nvSpPr>
        <p:spPr>
          <a:xfrm>
            <a:off x="6503670" y="4329848"/>
            <a:ext cx="9769460" cy="2931877"/>
          </a:xfrm>
          <a:prstGeom prst="rect">
            <a:avLst/>
          </a:prstGeom>
          <a:solidFill>
            <a:srgbClr val="FFFFFF">
              <a:alpha val="3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3FF3-4C6A-4D38-BFBC-BCD2B889874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6DDA-0127-4072-9CDE-5C5B5B473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9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3FF3-4C6A-4D38-BFBC-BCD2B889874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6DDA-0127-4072-9CDE-5C5B5B473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828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980" y="4465166"/>
            <a:ext cx="5889855" cy="3439965"/>
          </a:xfrm>
          <a:prstGeom prst="rect">
            <a:avLst/>
          </a:prstGeom>
          <a:effectLst>
            <a:reflection endPos="0" dir="5400000" sy="-100000" algn="bl" rotWithShape="0"/>
          </a:effectLst>
        </p:spPr>
      </p:pic>
      <p:sp>
        <p:nvSpPr>
          <p:cNvPr id="12" name="Rectangle 11"/>
          <p:cNvSpPr/>
          <p:nvPr/>
        </p:nvSpPr>
        <p:spPr>
          <a:xfrm>
            <a:off x="6503670" y="4282286"/>
            <a:ext cx="9769460" cy="2931877"/>
          </a:xfrm>
          <a:prstGeom prst="rect">
            <a:avLst/>
          </a:prstGeom>
          <a:solidFill>
            <a:srgbClr val="FFFFFF">
              <a:alpha val="3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876119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58853" y="273055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876119" y="2438405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3FF3-4C6A-4D38-BFBC-BCD2B889874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6DDA-0127-4072-9CDE-5C5B5B473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343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16024"/>
            <a:ext cx="10972800" cy="7647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24747"/>
            <a:ext cx="1097280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5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3AE3FF3-4C6A-4D38-BFBC-BCD2B889874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5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9" y="6356355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4A26DDA-0127-4072-9CDE-5C5B5B473E8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1127701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8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96144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ts val="5800"/>
        </a:lnSpc>
        <a:spcBef>
          <a:spcPct val="0"/>
        </a:spcBef>
        <a:buNone/>
        <a:defRPr sz="4000" kern="1200">
          <a:solidFill>
            <a:srgbClr val="04A034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4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-169328"/>
            <a:ext cx="10363200" cy="4187551"/>
          </a:xfrm>
        </p:spPr>
        <p:txBody>
          <a:bodyPr/>
          <a:lstStyle/>
          <a:p>
            <a:r>
              <a:t>Striving for Outstanding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174066"/>
            <a:ext cx="8534400" cy="1219200"/>
          </a:xfrm>
        </p:spPr>
        <p:txBody>
          <a:bodyPr/>
          <a:lstStyle/>
          <a:p>
            <a:r>
              <a:rPr dirty="0"/>
              <a:t>Anne-Marie Tabor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2F24B-9A3B-6B51-87C0-87541ACB7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8587E-572F-C8A9-15A1-928E16AEC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/>
              <a:t>Excellence is not an act, but a </a:t>
            </a:r>
            <a:r>
              <a:rPr lang="en-GB" sz="4000" b="1" dirty="0"/>
              <a:t>habit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EFE073-0746-8398-37CC-EABC5106486D}"/>
              </a:ext>
            </a:extLst>
          </p:cNvPr>
          <p:cNvSpPr txBox="1"/>
          <p:nvPr/>
        </p:nvSpPr>
        <p:spPr>
          <a:xfrm>
            <a:off x="1007435" y="6351118"/>
            <a:ext cx="92572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Aristotle</a:t>
            </a:r>
          </a:p>
        </p:txBody>
      </p:sp>
    </p:spTree>
    <p:extLst>
      <p:ext uri="{BB962C8B-B14F-4D97-AF65-F5344CB8AC3E}">
        <p14:creationId xmlns:p14="http://schemas.microsoft.com/office/powerpoint/2010/main" val="172401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Outstanding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Outstanding is more than </a:t>
            </a:r>
            <a:r>
              <a:rPr lang="en-GB" dirty="0"/>
              <a:t>just </a:t>
            </a:r>
            <a:r>
              <a:rPr dirty="0"/>
              <a:t>a rating </a:t>
            </a:r>
            <a:endParaRPr lang="en-GB" dirty="0"/>
          </a:p>
          <a:p>
            <a:pPr marL="0" indent="0" algn="r">
              <a:buNone/>
            </a:pPr>
            <a:r>
              <a:rPr dirty="0"/>
              <a:t>– it reflects </a:t>
            </a:r>
            <a:r>
              <a:rPr b="1" dirty="0"/>
              <a:t>consistent, exceptional care</a:t>
            </a:r>
          </a:p>
          <a:p>
            <a:endParaRPr lang="en-GB" dirty="0"/>
          </a:p>
          <a:p>
            <a:r>
              <a:rPr lang="en-GB" dirty="0"/>
              <a:t>Built</a:t>
            </a:r>
            <a:r>
              <a:rPr dirty="0"/>
              <a:t> on </a:t>
            </a:r>
            <a:r>
              <a:rPr b="1" dirty="0"/>
              <a:t>teamwork, accountability </a:t>
            </a:r>
            <a:r>
              <a:rPr lang="en-GB" b="1" dirty="0"/>
              <a:t>&amp;</a:t>
            </a:r>
            <a:r>
              <a:rPr b="1" dirty="0"/>
              <a:t> children first</a:t>
            </a:r>
          </a:p>
          <a:p>
            <a:r>
              <a:rPr lang="en-GB" b="1" dirty="0"/>
              <a:t>Me</a:t>
            </a:r>
            <a:r>
              <a:rPr b="1" dirty="0" err="1"/>
              <a:t>asurable</a:t>
            </a:r>
            <a:r>
              <a:rPr lang="en-GB" dirty="0"/>
              <a:t>…</a:t>
            </a:r>
            <a:r>
              <a:rPr dirty="0"/>
              <a:t> </a:t>
            </a:r>
            <a:endParaRPr lang="en-GB" dirty="0"/>
          </a:p>
          <a:p>
            <a:pPr lvl="3"/>
            <a:r>
              <a:rPr sz="2800" dirty="0"/>
              <a:t>in every interaction, </a:t>
            </a:r>
            <a:endParaRPr lang="en-GB" sz="2800" dirty="0"/>
          </a:p>
          <a:p>
            <a:pPr lvl="3"/>
            <a:r>
              <a:rPr sz="2800" dirty="0"/>
              <a:t>every record, </a:t>
            </a:r>
            <a:endParaRPr lang="en-GB" sz="2800" dirty="0"/>
          </a:p>
          <a:p>
            <a:pPr lvl="3"/>
            <a:r>
              <a:rPr sz="2800" dirty="0"/>
              <a:t>every decision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Ofsted</a:t>
            </a:r>
            <a:r>
              <a:rPr lang="en-GB" dirty="0"/>
              <a:t>’s</a:t>
            </a:r>
            <a:r>
              <a:rPr dirty="0"/>
              <a:t> </a:t>
            </a:r>
            <a:r>
              <a:rPr lang="en-GB" dirty="0"/>
              <a:t>view…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/>
              <a:t>Care consistently exceeds standards.</a:t>
            </a:r>
          </a:p>
          <a:p>
            <a:r>
              <a:rPr dirty="0"/>
              <a:t>Children thrive and make exceptional progress.</a:t>
            </a:r>
          </a:p>
          <a:p>
            <a:r>
              <a:rPr dirty="0"/>
              <a:t>Staff demonstrate relentless commitment.</a:t>
            </a:r>
          </a:p>
          <a:p>
            <a:r>
              <a:rPr dirty="0"/>
              <a:t>Leadership is visionary and responsive.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SCCIF – </a:t>
            </a:r>
            <a:r>
              <a:rPr lang="en-GB" dirty="0"/>
              <a:t>w</a:t>
            </a:r>
            <a:r>
              <a:rPr dirty="0"/>
              <a:t>hat </a:t>
            </a:r>
            <a:r>
              <a:rPr lang="en-GB" dirty="0"/>
              <a:t>y</a:t>
            </a:r>
            <a:r>
              <a:rPr dirty="0" err="1"/>
              <a:t>ou</a:t>
            </a:r>
            <a:r>
              <a:rPr dirty="0"/>
              <a:t> </a:t>
            </a:r>
            <a:r>
              <a:rPr lang="en-GB" dirty="0"/>
              <a:t>m</a:t>
            </a:r>
            <a:r>
              <a:rPr dirty="0" err="1"/>
              <a:t>ust</a:t>
            </a:r>
            <a:r>
              <a:rPr dirty="0"/>
              <a:t> </a:t>
            </a:r>
            <a:r>
              <a:rPr lang="en-GB" dirty="0"/>
              <a:t>k</a:t>
            </a:r>
            <a:r>
              <a:rPr dirty="0"/>
              <a:t>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124747"/>
            <a:ext cx="11347269" cy="5001419"/>
          </a:xfrm>
        </p:spPr>
        <p:txBody>
          <a:bodyPr/>
          <a:lstStyle/>
          <a:p>
            <a:r>
              <a:rPr dirty="0"/>
              <a:t>Children’s </a:t>
            </a:r>
            <a:r>
              <a:rPr b="1" dirty="0"/>
              <a:t>progress and experiences</a:t>
            </a:r>
          </a:p>
          <a:p>
            <a:r>
              <a:rPr dirty="0"/>
              <a:t>How well children are </a:t>
            </a:r>
            <a:r>
              <a:rPr b="1" dirty="0"/>
              <a:t>helped and protected</a:t>
            </a:r>
          </a:p>
          <a:p>
            <a:r>
              <a:rPr dirty="0"/>
              <a:t>The </a:t>
            </a:r>
            <a:r>
              <a:rPr b="1" dirty="0"/>
              <a:t>effectiveness of leaders </a:t>
            </a:r>
            <a:r>
              <a:rPr dirty="0"/>
              <a:t>and managers</a:t>
            </a:r>
          </a:p>
          <a:p>
            <a:endParaRPr dirty="0"/>
          </a:p>
          <a:p>
            <a:pPr marL="0" indent="0">
              <a:buNone/>
            </a:pPr>
            <a:r>
              <a:rPr dirty="0"/>
              <a:t>Each theme has </a:t>
            </a:r>
            <a:r>
              <a:rPr b="1" dirty="0"/>
              <a:t>descriptors</a:t>
            </a:r>
            <a:r>
              <a:rPr dirty="0"/>
              <a:t> for Good and</a:t>
            </a:r>
            <a:r>
              <a:rPr lang="en-GB" dirty="0"/>
              <a:t> </a:t>
            </a:r>
            <a:r>
              <a:rPr dirty="0"/>
              <a:t>Outstanding. Use these as your guide!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How to Evidence Against the SCCIF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/>
              <a:t>Daily records: progress, achievements, child's voice</a:t>
            </a:r>
          </a:p>
          <a:p>
            <a:r>
              <a:rPr dirty="0"/>
              <a:t>Risk assessments and responses</a:t>
            </a:r>
          </a:p>
          <a:p>
            <a:r>
              <a:rPr dirty="0"/>
              <a:t>Supervision records and staff development</a:t>
            </a:r>
          </a:p>
          <a:p>
            <a:r>
              <a:rPr dirty="0"/>
              <a:t>Case tracking and impact stories</a:t>
            </a:r>
          </a:p>
          <a:p>
            <a:r>
              <a:rPr dirty="0"/>
              <a:t>Consistency across logs, care plans, and reports</a:t>
            </a:r>
          </a:p>
          <a:p>
            <a:pPr marL="0" indent="0">
              <a:buNone/>
            </a:pPr>
            <a:endParaRPr dirty="0"/>
          </a:p>
          <a:p>
            <a:r>
              <a:rPr dirty="0"/>
              <a:t>Inspectors don’t just want to </a:t>
            </a:r>
            <a:r>
              <a:rPr b="1" dirty="0"/>
              <a:t>read</a:t>
            </a:r>
            <a:r>
              <a:rPr dirty="0"/>
              <a:t> your evidence—they want to see it </a:t>
            </a:r>
            <a:r>
              <a:rPr b="1" dirty="0"/>
              <a:t>lived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Tools That Help Evidence 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/>
              <a:t>Impact logs</a:t>
            </a:r>
          </a:p>
          <a:p>
            <a:r>
              <a:rPr dirty="0"/>
              <a:t>Voice of the child trackers</a:t>
            </a:r>
          </a:p>
          <a:p>
            <a:r>
              <a:rPr dirty="0"/>
              <a:t>Keywork session templates</a:t>
            </a:r>
          </a:p>
          <a:p>
            <a:r>
              <a:rPr dirty="0"/>
              <a:t>Outcome trackers</a:t>
            </a:r>
          </a:p>
          <a:p>
            <a:r>
              <a:rPr dirty="0"/>
              <a:t>Reflective logs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Exercise: Audit Your 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In small </a:t>
            </a:r>
            <a:r>
              <a:rPr lang="en-GB" dirty="0"/>
              <a:t>groups</a:t>
            </a:r>
            <a:r>
              <a:rPr dirty="0"/>
              <a:t>, </a:t>
            </a:r>
            <a:r>
              <a:rPr b="1" dirty="0"/>
              <a:t>pick one SCCIF area </a:t>
            </a:r>
            <a:r>
              <a:rPr dirty="0"/>
              <a:t>(e.g., protection or progress).</a:t>
            </a:r>
          </a:p>
          <a:p>
            <a:r>
              <a:rPr dirty="0"/>
              <a:t>What do you currently record?</a:t>
            </a:r>
          </a:p>
          <a:p>
            <a:r>
              <a:rPr dirty="0"/>
              <a:t>How strong is your evidence?</a:t>
            </a:r>
          </a:p>
          <a:p>
            <a:r>
              <a:rPr dirty="0"/>
              <a:t>What could be improved or added?</a:t>
            </a:r>
          </a:p>
          <a:p>
            <a:endParaRPr lang="en-GB" dirty="0"/>
          </a:p>
          <a:p>
            <a:r>
              <a:rPr lang="en-GB" b="1" dirty="0"/>
              <a:t>F</a:t>
            </a:r>
            <a:r>
              <a:rPr b="1" dirty="0" err="1"/>
              <a:t>eedback</a:t>
            </a:r>
            <a:r>
              <a:rPr b="1" dirty="0"/>
              <a:t> </a:t>
            </a:r>
            <a:r>
              <a:rPr dirty="0"/>
              <a:t>3 key points to the group.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Words to Inspire Our Journey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"Every interaction is an intervention." – Social Work Core Principle</a:t>
            </a:r>
          </a:p>
          <a:p>
            <a:r>
              <a:rPr dirty="0"/>
              <a:t>"Children don’t care how much you know until they know how much you care."</a:t>
            </a:r>
          </a:p>
          <a:p>
            <a:r>
              <a:rPr dirty="0"/>
              <a:t>"Leadership is not about titles—it’s about impact."</a:t>
            </a:r>
            <a:endParaRPr lang="en-GB" dirty="0"/>
          </a:p>
          <a:p>
            <a:r>
              <a:rPr lang="en-GB" dirty="0"/>
              <a:t>"Let’s not aim for compliance—let’s aim for transformation."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alogue2017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alogue2017" id="{55624863-D28A-40F4-977B-6ADEABB5BE03}" vid="{9A48DF82-79AB-4D9B-B6D0-2E94934359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9A2359C9C05B4F9B5B009E16A9C9D5" ma:contentTypeVersion="17" ma:contentTypeDescription="Create a new document." ma:contentTypeScope="" ma:versionID="59a1c4b70fba18ee352c0ee8e7231c28">
  <xsd:schema xmlns:xsd="http://www.w3.org/2001/XMLSchema" xmlns:xs="http://www.w3.org/2001/XMLSchema" xmlns:p="http://schemas.microsoft.com/office/2006/metadata/properties" xmlns:ns3="91eed9d8-6e65-4685-9d16-8775b0ea0b1a" xmlns:ns4="c7d27352-1b05-467a-a153-02ffa4b52866" targetNamespace="http://schemas.microsoft.com/office/2006/metadata/properties" ma:root="true" ma:fieldsID="23375af9ef0516da1cc2f421802738f0" ns3:_="" ns4:_="">
    <xsd:import namespace="91eed9d8-6e65-4685-9d16-8775b0ea0b1a"/>
    <xsd:import namespace="c7d27352-1b05-467a-a153-02ffa4b5286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eed9d8-6e65-4685-9d16-8775b0ea0b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27352-1b05-467a-a153-02ffa4b5286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1eed9d8-6e65-4685-9d16-8775b0ea0b1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96A2C83-DD57-4CFC-92D1-EBA95703FC33}">
  <ds:schemaRefs>
    <ds:schemaRef ds:uri="91eed9d8-6e65-4685-9d16-8775b0ea0b1a"/>
    <ds:schemaRef ds:uri="c7d27352-1b05-467a-a153-02ffa4b5286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2E21078-D791-4374-A24B-C2CD72C8F8D1}">
  <ds:schemaRefs>
    <ds:schemaRef ds:uri="91eed9d8-6e65-4685-9d16-8775b0ea0b1a"/>
    <ds:schemaRef ds:uri="c7d27352-1b05-467a-a153-02ffa4b5286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E60E09C-66CD-40AA-8345-9961635F41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dialogue2017</Template>
  <TotalTime>497</TotalTime>
  <Words>349</Words>
  <Application>Microsoft Office PowerPoint</Application>
  <PresentationFormat>Widescreen</PresentationFormat>
  <Paragraphs>58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Baskerville Old Face</vt:lpstr>
      <vt:lpstr>Calibri</vt:lpstr>
      <vt:lpstr>Century Gothic</vt:lpstr>
      <vt:lpstr>Courier New</vt:lpstr>
      <vt:lpstr>Ebrima</vt:lpstr>
      <vt:lpstr>My Underwood</vt:lpstr>
      <vt:lpstr>Palatino Linotype</vt:lpstr>
      <vt:lpstr>dialogue2017</vt:lpstr>
      <vt:lpstr>Striving for Outstanding</vt:lpstr>
      <vt:lpstr>PowerPoint Presentation</vt:lpstr>
      <vt:lpstr>Outstanding</vt:lpstr>
      <vt:lpstr>Ofsted’s view…</vt:lpstr>
      <vt:lpstr>SCCIF – what you must know</vt:lpstr>
      <vt:lpstr>How to Evidence Against the SCCIF</vt:lpstr>
      <vt:lpstr>Tools That Help Evidence Quality</vt:lpstr>
      <vt:lpstr>Exercise: Audit Your Evidence</vt:lpstr>
      <vt:lpstr>Words to Inspire Our Journey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Safeguarding and additional needs.</dc:title>
  <dc:creator>Christine Freestone</dc:creator>
  <cp:lastModifiedBy>Jen Bean</cp:lastModifiedBy>
  <cp:revision>6</cp:revision>
  <dcterms:created xsi:type="dcterms:W3CDTF">2018-11-12T15:25:17Z</dcterms:created>
  <dcterms:modified xsi:type="dcterms:W3CDTF">2025-05-06T06:59:45Z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0x010100D09A2359C9C05B4F9B5B009E16A9C9D5</vt:lpwstr>
  </property>
</Properties>
</file>