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1"/>
  </p:notesMasterIdLst>
  <p:sldIdLst>
    <p:sldId id="270" r:id="rId3"/>
    <p:sldId id="264" r:id="rId4"/>
    <p:sldId id="271" r:id="rId5"/>
    <p:sldId id="284" r:id="rId6"/>
    <p:sldId id="285" r:id="rId7"/>
    <p:sldId id="287" r:id="rId8"/>
    <p:sldId id="286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557" autoAdjust="0"/>
  </p:normalViewPr>
  <p:slideViewPr>
    <p:cSldViewPr snapToGrid="0">
      <p:cViewPr varScale="1">
        <p:scale>
          <a:sx n="60" d="100"/>
          <a:sy n="60" d="100"/>
        </p:scale>
        <p:origin x="90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Freestone" userId="8e2e7b49388b5c82" providerId="LiveId" clId="{FB705FB9-92F6-4DF5-8C8C-1043A66B2DCF}"/>
    <pc:docChg chg="custSel addSld delSld modSld">
      <pc:chgData name="Christine Freestone" userId="8e2e7b49388b5c82" providerId="LiveId" clId="{FB705FB9-92F6-4DF5-8C8C-1043A66B2DCF}" dt="2022-10-15T15:53:02.317" v="1593" actId="20577"/>
      <pc:docMkLst>
        <pc:docMk/>
      </pc:docMkLst>
      <pc:sldChg chg="del">
        <pc:chgData name="Christine Freestone" userId="8e2e7b49388b5c82" providerId="LiveId" clId="{FB705FB9-92F6-4DF5-8C8C-1043A66B2DCF}" dt="2022-10-15T15:29:47.459" v="317" actId="47"/>
        <pc:sldMkLst>
          <pc:docMk/>
          <pc:sldMk cId="192239806" sldId="263"/>
        </pc:sldMkLst>
      </pc:sldChg>
      <pc:sldChg chg="modSp mod">
        <pc:chgData name="Christine Freestone" userId="8e2e7b49388b5c82" providerId="LiveId" clId="{FB705FB9-92F6-4DF5-8C8C-1043A66B2DCF}" dt="2022-10-15T15:28:02.113" v="113" actId="20577"/>
        <pc:sldMkLst>
          <pc:docMk/>
          <pc:sldMk cId="1170321091" sldId="264"/>
        </pc:sldMkLst>
        <pc:spChg chg="mod">
          <ac:chgData name="Christine Freestone" userId="8e2e7b49388b5c82" providerId="LiveId" clId="{FB705FB9-92F6-4DF5-8C8C-1043A66B2DCF}" dt="2022-10-15T15:21:43.722" v="28" actId="20577"/>
          <ac:spMkLst>
            <pc:docMk/>
            <pc:sldMk cId="1170321091" sldId="264"/>
            <ac:spMk id="2" creationId="{97DF9B53-5E76-42A1-AD7F-515821E913B4}"/>
          </ac:spMkLst>
        </pc:spChg>
        <pc:spChg chg="mod">
          <ac:chgData name="Christine Freestone" userId="8e2e7b49388b5c82" providerId="LiveId" clId="{FB705FB9-92F6-4DF5-8C8C-1043A66B2DCF}" dt="2022-10-15T15:28:02.113" v="113" actId="20577"/>
          <ac:spMkLst>
            <pc:docMk/>
            <pc:sldMk cId="1170321091" sldId="264"/>
            <ac:spMk id="3" creationId="{0152967E-8070-4456-8764-56411EFEB75C}"/>
          </ac:spMkLst>
        </pc:spChg>
      </pc:sldChg>
      <pc:sldChg chg="modSp mod">
        <pc:chgData name="Christine Freestone" userId="8e2e7b49388b5c82" providerId="LiveId" clId="{FB705FB9-92F6-4DF5-8C8C-1043A66B2DCF}" dt="2022-10-15T15:21:29.416" v="15" actId="5793"/>
        <pc:sldMkLst>
          <pc:docMk/>
          <pc:sldMk cId="3491484641" sldId="270"/>
        </pc:sldMkLst>
        <pc:spChg chg="mod">
          <ac:chgData name="Christine Freestone" userId="8e2e7b49388b5c82" providerId="LiveId" clId="{FB705FB9-92F6-4DF5-8C8C-1043A66B2DCF}" dt="2022-10-15T15:21:29.416" v="15" actId="5793"/>
          <ac:spMkLst>
            <pc:docMk/>
            <pc:sldMk cId="3491484641" sldId="270"/>
            <ac:spMk id="3" creationId="{0C897DFB-C3FB-49CA-9B86-C28222222739}"/>
          </ac:spMkLst>
        </pc:spChg>
      </pc:sldChg>
      <pc:sldChg chg="modSp mod">
        <pc:chgData name="Christine Freestone" userId="8e2e7b49388b5c82" providerId="LiveId" clId="{FB705FB9-92F6-4DF5-8C8C-1043A66B2DCF}" dt="2022-10-15T15:29:42.017" v="316" actId="20577"/>
        <pc:sldMkLst>
          <pc:docMk/>
          <pc:sldMk cId="297672514" sldId="271"/>
        </pc:sldMkLst>
        <pc:spChg chg="mod">
          <ac:chgData name="Christine Freestone" userId="8e2e7b49388b5c82" providerId="LiveId" clId="{FB705FB9-92F6-4DF5-8C8C-1043A66B2DCF}" dt="2022-10-15T15:29:42.017" v="316" actId="20577"/>
          <ac:spMkLst>
            <pc:docMk/>
            <pc:sldMk cId="297672514" sldId="271"/>
            <ac:spMk id="3" creationId="{0CD91689-057F-E4B7-64A9-E026244019D8}"/>
          </ac:spMkLst>
        </pc:spChg>
      </pc:sldChg>
      <pc:sldChg chg="del">
        <pc:chgData name="Christine Freestone" userId="8e2e7b49388b5c82" providerId="LiveId" clId="{FB705FB9-92F6-4DF5-8C8C-1043A66B2DCF}" dt="2022-10-15T15:30:01.176" v="320" actId="47"/>
        <pc:sldMkLst>
          <pc:docMk/>
          <pc:sldMk cId="1808459438" sldId="278"/>
        </pc:sldMkLst>
      </pc:sldChg>
      <pc:sldChg chg="del">
        <pc:chgData name="Christine Freestone" userId="8e2e7b49388b5c82" providerId="LiveId" clId="{FB705FB9-92F6-4DF5-8C8C-1043A66B2DCF}" dt="2022-10-15T15:30:03.251" v="321" actId="47"/>
        <pc:sldMkLst>
          <pc:docMk/>
          <pc:sldMk cId="299762585" sldId="279"/>
        </pc:sldMkLst>
      </pc:sldChg>
      <pc:sldChg chg="del">
        <pc:chgData name="Christine Freestone" userId="8e2e7b49388b5c82" providerId="LiveId" clId="{FB705FB9-92F6-4DF5-8C8C-1043A66B2DCF}" dt="2022-10-15T15:30:05.629" v="322" actId="47"/>
        <pc:sldMkLst>
          <pc:docMk/>
          <pc:sldMk cId="3021161484" sldId="280"/>
        </pc:sldMkLst>
      </pc:sldChg>
      <pc:sldChg chg="del">
        <pc:chgData name="Christine Freestone" userId="8e2e7b49388b5c82" providerId="LiveId" clId="{FB705FB9-92F6-4DF5-8C8C-1043A66B2DCF}" dt="2022-10-15T15:29:50.024" v="318" actId="47"/>
        <pc:sldMkLst>
          <pc:docMk/>
          <pc:sldMk cId="2220838556" sldId="281"/>
        </pc:sldMkLst>
      </pc:sldChg>
      <pc:sldChg chg="del">
        <pc:chgData name="Christine Freestone" userId="8e2e7b49388b5c82" providerId="LiveId" clId="{FB705FB9-92F6-4DF5-8C8C-1043A66B2DCF}" dt="2022-10-15T15:29:57.544" v="319" actId="47"/>
        <pc:sldMkLst>
          <pc:docMk/>
          <pc:sldMk cId="3755172442" sldId="282"/>
        </pc:sldMkLst>
      </pc:sldChg>
      <pc:sldChg chg="modSp new mod">
        <pc:chgData name="Christine Freestone" userId="8e2e7b49388b5c82" providerId="LiveId" clId="{FB705FB9-92F6-4DF5-8C8C-1043A66B2DCF}" dt="2022-10-15T15:38:44.672" v="815" actId="20577"/>
        <pc:sldMkLst>
          <pc:docMk/>
          <pc:sldMk cId="3425401815" sldId="284"/>
        </pc:sldMkLst>
        <pc:spChg chg="mod">
          <ac:chgData name="Christine Freestone" userId="8e2e7b49388b5c82" providerId="LiveId" clId="{FB705FB9-92F6-4DF5-8C8C-1043A66B2DCF}" dt="2022-10-15T15:30:16.678" v="344" actId="20577"/>
          <ac:spMkLst>
            <pc:docMk/>
            <pc:sldMk cId="3425401815" sldId="284"/>
            <ac:spMk id="2" creationId="{082DF5F6-42E6-4788-D674-7B2E4FAC3B8C}"/>
          </ac:spMkLst>
        </pc:spChg>
        <pc:spChg chg="mod">
          <ac:chgData name="Christine Freestone" userId="8e2e7b49388b5c82" providerId="LiveId" clId="{FB705FB9-92F6-4DF5-8C8C-1043A66B2DCF}" dt="2022-10-15T15:38:44.672" v="815" actId="20577"/>
          <ac:spMkLst>
            <pc:docMk/>
            <pc:sldMk cId="3425401815" sldId="284"/>
            <ac:spMk id="3" creationId="{C0C1BC6D-54C7-4CCC-82BF-33DF2538AEC4}"/>
          </ac:spMkLst>
        </pc:spChg>
      </pc:sldChg>
      <pc:sldChg chg="modSp new mod modNotesTx">
        <pc:chgData name="Christine Freestone" userId="8e2e7b49388b5c82" providerId="LiveId" clId="{FB705FB9-92F6-4DF5-8C8C-1043A66B2DCF}" dt="2022-10-15T15:39:16.241" v="884" actId="313"/>
        <pc:sldMkLst>
          <pc:docMk/>
          <pc:sldMk cId="3809147145" sldId="285"/>
        </pc:sldMkLst>
        <pc:spChg chg="mod">
          <ac:chgData name="Christine Freestone" userId="8e2e7b49388b5c82" providerId="LiveId" clId="{FB705FB9-92F6-4DF5-8C8C-1043A66B2DCF}" dt="2022-10-15T15:39:12.430" v="882" actId="20577"/>
          <ac:spMkLst>
            <pc:docMk/>
            <pc:sldMk cId="3809147145" sldId="285"/>
            <ac:spMk id="2" creationId="{01096D99-70AE-49E0-4709-619E90FCE0E6}"/>
          </ac:spMkLst>
        </pc:spChg>
        <pc:spChg chg="mod">
          <ac:chgData name="Christine Freestone" userId="8e2e7b49388b5c82" providerId="LiveId" clId="{FB705FB9-92F6-4DF5-8C8C-1043A66B2DCF}" dt="2022-10-15T15:39:16.241" v="884" actId="313"/>
          <ac:spMkLst>
            <pc:docMk/>
            <pc:sldMk cId="3809147145" sldId="285"/>
            <ac:spMk id="3" creationId="{5124D3C7-F458-1E34-1DBA-D0ADD4139432}"/>
          </ac:spMkLst>
        </pc:spChg>
      </pc:sldChg>
      <pc:sldChg chg="modSp new mod">
        <pc:chgData name="Christine Freestone" userId="8e2e7b49388b5c82" providerId="LiveId" clId="{FB705FB9-92F6-4DF5-8C8C-1043A66B2DCF}" dt="2022-10-15T15:53:02.317" v="1593" actId="20577"/>
        <pc:sldMkLst>
          <pc:docMk/>
          <pc:sldMk cId="1428323363" sldId="286"/>
        </pc:sldMkLst>
        <pc:spChg chg="mod">
          <ac:chgData name="Christine Freestone" userId="8e2e7b49388b5c82" providerId="LiveId" clId="{FB705FB9-92F6-4DF5-8C8C-1043A66B2DCF}" dt="2022-10-15T15:40:38.085" v="992" actId="20577"/>
          <ac:spMkLst>
            <pc:docMk/>
            <pc:sldMk cId="1428323363" sldId="286"/>
            <ac:spMk id="2" creationId="{490CD7EE-2013-8372-B1EC-D0DDCD04F301}"/>
          </ac:spMkLst>
        </pc:spChg>
        <pc:spChg chg="mod">
          <ac:chgData name="Christine Freestone" userId="8e2e7b49388b5c82" providerId="LiveId" clId="{FB705FB9-92F6-4DF5-8C8C-1043A66B2DCF}" dt="2022-10-15T15:53:02.317" v="1593" actId="20577"/>
          <ac:spMkLst>
            <pc:docMk/>
            <pc:sldMk cId="1428323363" sldId="286"/>
            <ac:spMk id="3" creationId="{0E269971-9CC1-EBA4-2E03-919313522267}"/>
          </ac:spMkLst>
        </pc:spChg>
      </pc:sldChg>
      <pc:sldChg chg="new del">
        <pc:chgData name="Christine Freestone" userId="8e2e7b49388b5c82" providerId="LiveId" clId="{FB705FB9-92F6-4DF5-8C8C-1043A66B2DCF}" dt="2022-10-15T15:38:22.428" v="813" actId="47"/>
        <pc:sldMkLst>
          <pc:docMk/>
          <pc:sldMk cId="3247379596" sldId="286"/>
        </pc:sldMkLst>
      </pc:sldChg>
      <pc:sldChg chg="modSp new mod">
        <pc:chgData name="Christine Freestone" userId="8e2e7b49388b5c82" providerId="LiveId" clId="{FB705FB9-92F6-4DF5-8C8C-1043A66B2DCF}" dt="2022-10-15T15:47:36.679" v="1296" actId="20577"/>
        <pc:sldMkLst>
          <pc:docMk/>
          <pc:sldMk cId="976666470" sldId="287"/>
        </pc:sldMkLst>
        <pc:spChg chg="mod">
          <ac:chgData name="Christine Freestone" userId="8e2e7b49388b5c82" providerId="LiveId" clId="{FB705FB9-92F6-4DF5-8C8C-1043A66B2DCF}" dt="2022-10-15T15:41:03.357" v="1005" actId="5793"/>
          <ac:spMkLst>
            <pc:docMk/>
            <pc:sldMk cId="976666470" sldId="287"/>
            <ac:spMk id="2" creationId="{D97CC0A3-1179-C8EC-B8DF-BE99307D4C42}"/>
          </ac:spMkLst>
        </pc:spChg>
        <pc:spChg chg="mod">
          <ac:chgData name="Christine Freestone" userId="8e2e7b49388b5c82" providerId="LiveId" clId="{FB705FB9-92F6-4DF5-8C8C-1043A66B2DCF}" dt="2022-10-15T15:47:36.679" v="1296" actId="20577"/>
          <ac:spMkLst>
            <pc:docMk/>
            <pc:sldMk cId="976666470" sldId="287"/>
            <ac:spMk id="3" creationId="{6801CC67-F28B-3A87-C9AF-BCDFB7B0601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87791-0575-43DC-8B4A-64FA9F67A4BD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CECEC-6B71-470A-9AAF-E6F2F8E64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766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Structure of </a:t>
            </a:r>
            <a:r>
              <a:rPr lang="en-GB"/>
              <a:t>the day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E41272-03A1-46CE-9AC9-CF721C2AFB6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425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Nicknamed “ </a:t>
            </a:r>
            <a:r>
              <a:rPr lang="en-GB" dirty="0" err="1"/>
              <a:t>centaurus</a:t>
            </a:r>
            <a:r>
              <a:rPr lang="en-GB" dirty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CECEC-6B71-470A-9AAF-E6F2F8E6411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835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Some criticism of the chair of the review having this role 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CECEC-6B71-470A-9AAF-E6F2F8E6411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830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825" y="89522"/>
            <a:ext cx="4821233" cy="21214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2"/>
            <a:ext cx="10363200" cy="418755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54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02340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0" name="Rectangle 9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0895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29479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2405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607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80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30DE4-08DC-4D46-A4DF-9989993BC5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19984-D883-4626-8E39-A3490A1324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9643C-D174-44BB-A113-3895FBF7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FD736-A873-4C03-8B9D-3B2ADA6C8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F091E-1B1F-481B-9085-E70B9DCC3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659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44F83-6784-4488-AB3E-3BDDF295E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5BB1F-8A53-4E7C-BD88-171E07652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87149-2BBD-47FD-946C-31A03014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6DAA9-E3FD-4AAC-87EF-DA90A1BB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882FB-B21A-4561-892B-9697538EF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0971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42BB5-E4EA-4E5D-91F6-2E15918C8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E1975-6929-4338-9D25-E53BD1921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CC880-3A35-4C9A-816C-CD68152E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8336F-4E3D-41A4-A278-38463B03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3DA17-7777-4100-924A-0F4ADA09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7978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4766E-F624-4BBC-BC65-C6223E9BD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2AFB1-B20E-4D4F-8E67-943B9B7FA5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E4C3F-6271-4C62-AC3E-EE80FED9A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9F1B6-580C-4AAB-B32A-648314E8D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11963-75EB-4E2E-B6E2-5D8667799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39D9D-78D5-40F5-BE53-A191757ED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1224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177E-61C2-4F52-8B09-AB8C50540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B770F-F51B-4CA4-8EB9-139F91E04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FFD457-2045-4FC6-AF4E-241C37EBE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1DE8CC-7F37-49BC-99F9-7D982D6B1B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524C3F-E568-4653-B6E3-C3AE84DE8A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3A73BD-EBAA-435C-BE0F-A3892189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7D18BD-3957-4E64-AA98-2F9293E32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898CEE-F4B2-4315-A14F-099923DF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18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8022979" y="5170761"/>
            <a:ext cx="4976995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24500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E809D-B3F1-4550-9236-67CDEA451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71D2A1-E07E-4084-9D33-E480617BC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A14915-4EA0-4E95-9D09-86EF4948F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383A52-DFA4-407E-A1B1-11E1BE2FD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0362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C1FBA-CE5E-4FB1-945E-4D178680E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FD9A0C-8865-4F62-A812-01707A999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077D3-8362-402D-84FC-B5FAA5B04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3207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3DD60-5715-4580-8C6E-88B4C9C91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15618-7A42-4E5F-B7DB-21DE7EABA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632F76-7942-4859-8A8C-54FD9A7AA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E4207C-47D7-4540-8959-F34C1FCB1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172F24-C919-4FFA-B408-283ED961C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FF0E4A-F7CD-4C23-9663-51D723DA1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5580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C277F-5495-43E7-BB68-515BB4E04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50071D-650E-450A-A644-16DA26CD21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7068F-236C-493D-AF75-3F5308DA9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8B9B6-6916-42EA-A1EC-57A79D9C8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AD764-E540-4291-8E2C-AD32EB798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E0038-A09B-4EBE-9D0F-1FC3AB14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565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132BB-A8AA-4BF1-B937-93F35AB08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26121E-29ED-4DC7-B0A8-4D1A288C67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2A2D6-42EA-486A-9BB2-46A17672C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62D15-C97C-45ED-9C3F-031258BF8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E06F1-4805-49FE-A62E-80D4FFCDC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0742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1CDA1E-FF1D-4225-BC71-EC3926317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0A64D-B9C9-4B62-B904-3CC0EB81E3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1ED63-EE52-4E7D-BCFA-E67911E68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B9076-E90F-463A-98B5-CEA4391C6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AB186-43DF-425F-8901-D22FEDBA9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06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12" name="TextBox 11"/>
          <p:cNvSpPr txBox="1"/>
          <p:nvPr userDrawn="1"/>
        </p:nvSpPr>
        <p:spPr>
          <a:xfrm rot="10800000" flipH="1" flipV="1">
            <a:off x="9784901" y="2420888"/>
            <a:ext cx="216775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400" dirty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”</a:t>
            </a:r>
            <a:endParaRPr lang="en-GB" sz="3200" dirty="0">
              <a:solidFill>
                <a:schemeClr val="bg1">
                  <a:lumMod val="65000"/>
                </a:schemeClr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 rot="10800000" flipH="1" flipV="1">
            <a:off x="183833" y="275158"/>
            <a:ext cx="216775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400" dirty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“</a:t>
            </a:r>
            <a:endParaRPr lang="en-GB" sz="3200" dirty="0">
              <a:solidFill>
                <a:schemeClr val="bg1">
                  <a:lumMod val="65000"/>
                </a:schemeClr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7435" y="1593539"/>
            <a:ext cx="10258328" cy="2736305"/>
          </a:xfrm>
          <a:solidFill>
            <a:srgbClr val="95BECA">
              <a:alpha val="30196"/>
            </a:srgbClr>
          </a:solidFill>
          <a:ln>
            <a:noFill/>
          </a:ln>
        </p:spPr>
        <p:txBody>
          <a:bodyPr anchor="ctr"/>
          <a:lstStyle>
            <a:lvl1pPr marL="0" indent="0">
              <a:buNone/>
              <a:defRPr>
                <a:solidFill>
                  <a:srgbClr val="498091"/>
                </a:solidFill>
                <a:latin typeface="My Underwood" pitchFamily="2" charset="0"/>
                <a:ea typeface="My Underwood" pitchFamily="2" charset="0"/>
              </a:defRPr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6953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3217035" y="-787930"/>
            <a:ext cx="19490165" cy="8537410"/>
            <a:chOff x="6012160" y="4437112"/>
            <a:chExt cx="4685058" cy="2736304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2" name="Rectangle 11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4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17294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927648" y="6021288"/>
            <a:ext cx="6246744" cy="2736304"/>
            <a:chOff x="6012160" y="4437112"/>
            <a:chExt cx="4685058" cy="2736304"/>
          </a:xfrm>
        </p:grpSpPr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1" name="Rectangle 10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3405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927648" y="6021288"/>
            <a:ext cx="6246744" cy="2736304"/>
            <a:chOff x="6012160" y="4437112"/>
            <a:chExt cx="4685058" cy="2736304"/>
          </a:xfrm>
        </p:grpSpPr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4" name="Rectangle 13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0648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12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5187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0" name="Rectangle 9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0839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16024"/>
            <a:ext cx="10972800" cy="7647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24745"/>
            <a:ext cx="109728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t>10/15/2022</a:t>
            </a:fld>
            <a:endParaRPr lang="en-US" sz="1200" dirty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kumimoji="0" lang="en-US" sz="1200" dirty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 dirty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5844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rgbClr val="04A034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F96364-D870-4574-A9CE-6C5A80B68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981EF-C7C5-4112-B166-57246F484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B603A-3FBD-4408-A846-5C9802CC19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2F2F1-ABCE-4C88-B5D4-49B50AB4855C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CD55E-B30A-47E8-B540-4010CA08F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0E7F4-61AF-4813-85F4-023C8264B7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E83D8-E9AD-431A-A857-FBA0261F5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96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CCD11-208E-48CE-B5FB-5EEFEC9C37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updates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97DFB-C3FB-49CA-9B86-C282222227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Chris Freestone</a:t>
            </a:r>
          </a:p>
          <a:p>
            <a:r>
              <a:rPr lang="en-GB" dirty="0"/>
              <a:t>RM Forum – October 18</a:t>
            </a:r>
            <a:r>
              <a:rPr lang="en-GB" baseline="30000" dirty="0"/>
              <a:t>th</a:t>
            </a:r>
            <a:r>
              <a:rPr lang="en-GB" dirty="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3491484641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F9B53-5E76-42A1-AD7F-515821E91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situation re. Covid 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2967E-8070-4456-8764-56411EFEB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24745"/>
            <a:ext cx="10972800" cy="5517231"/>
          </a:xfrm>
        </p:spPr>
        <p:txBody>
          <a:bodyPr>
            <a:normAutofit/>
          </a:bodyPr>
          <a:lstStyle/>
          <a:p>
            <a:r>
              <a:rPr lang="en-GB" dirty="0"/>
              <a:t>R rate in the UK is currently 1.1-1.3 in the SW.</a:t>
            </a:r>
          </a:p>
          <a:p>
            <a:r>
              <a:rPr lang="en-GB" dirty="0"/>
              <a:t>Vaccination rate- 88.3%</a:t>
            </a:r>
          </a:p>
          <a:p>
            <a:r>
              <a:rPr lang="en-GB" dirty="0"/>
              <a:t>Booster / 3</a:t>
            </a:r>
            <a:r>
              <a:rPr lang="en-GB" baseline="30000" dirty="0"/>
              <a:t>rd</a:t>
            </a:r>
            <a:r>
              <a:rPr lang="en-GB" dirty="0"/>
              <a:t>/4</a:t>
            </a:r>
            <a:r>
              <a:rPr lang="en-GB" baseline="30000" dirty="0"/>
              <a:t>th</a:t>
            </a:r>
            <a:r>
              <a:rPr lang="en-GB" dirty="0"/>
              <a:t> Vaccination -69.5%</a:t>
            </a:r>
          </a:p>
          <a:p>
            <a:r>
              <a:rPr lang="en-GB" dirty="0"/>
              <a:t>Cases-61,809(per 7 rolling days ) </a:t>
            </a:r>
          </a:p>
          <a:p>
            <a:r>
              <a:rPr lang="en-GB" dirty="0"/>
              <a:t>Deaths 631</a:t>
            </a:r>
          </a:p>
          <a:p>
            <a:r>
              <a:rPr lang="en-GB" dirty="0"/>
              <a:t>Admissions-8,198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0321091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C2BCE-AF56-ABD5-E66B-2E252AEBB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91689-057F-E4B7-64A9-E02624401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24745"/>
            <a:ext cx="10972800" cy="5626929"/>
          </a:xfrm>
        </p:spPr>
        <p:txBody>
          <a:bodyPr>
            <a:normAutofit/>
          </a:bodyPr>
          <a:lstStyle/>
          <a:p>
            <a:r>
              <a:rPr lang="en-GB" dirty="0"/>
              <a:t>Hospitals putting mask wearing back into place as well as some restrictions on visitors</a:t>
            </a:r>
          </a:p>
          <a:p>
            <a:r>
              <a:rPr lang="en-GB" dirty="0"/>
              <a:t>Booster roll out on the go ( slow for some age groups).  </a:t>
            </a:r>
          </a:p>
          <a:p>
            <a:r>
              <a:rPr lang="en-GB" dirty="0"/>
              <a:t>Be alert to the data</a:t>
            </a:r>
          </a:p>
          <a:p>
            <a:r>
              <a:rPr lang="en-GB" dirty="0"/>
              <a:t>Maintain your contingency planning- especially around staffing </a:t>
            </a:r>
          </a:p>
          <a:p>
            <a:r>
              <a:rPr lang="en-GB" dirty="0"/>
              <a:t>Likely post Christmas increase which is likely to be compounded by ‘flu cases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672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DF5F6-42E6-4788-D674-7B2E4FAC3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coming up 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1BC6D-54C7-4CCC-82BF-33DF2538A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IICSA</a:t>
            </a:r>
            <a:r>
              <a:rPr lang="en-GB" dirty="0"/>
              <a:t> final report 20.10.22- given the indicators and responses in specific reports already published this is likely to be damning. Safegaurding , protection of children ,culture , practice is likely to come into a sharp focus …..</a:t>
            </a:r>
          </a:p>
        </p:txBody>
      </p:sp>
    </p:spTree>
    <p:extLst>
      <p:ext uri="{BB962C8B-B14F-4D97-AF65-F5344CB8AC3E}">
        <p14:creationId xmlns:p14="http://schemas.microsoft.com/office/powerpoint/2010/main" val="3425401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96D99-70AE-49E0-4709-619E90FCE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What is coming up ?     Community Care September 1</a:t>
            </a:r>
            <a:r>
              <a:rPr lang="en-GB" sz="2800" baseline="30000" dirty="0"/>
              <a:t>st</a:t>
            </a:r>
            <a:r>
              <a:rPr lang="en-GB" sz="2800" dirty="0"/>
              <a:t> 2022: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4D3C7-F458-1E34-1DBA-D0ADD4139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“The DfE has pledged to issue its response to </a:t>
            </a:r>
            <a:r>
              <a:rPr lang="en-US" dirty="0" err="1"/>
              <a:t>MacAlister’s</a:t>
            </a:r>
            <a:r>
              <a:rPr lang="en-US" dirty="0"/>
              <a:t> review – and those of the Child Safeguarding Practice Review Panel’s into the murders of Arthur </a:t>
            </a:r>
            <a:r>
              <a:rPr lang="en-US" dirty="0" err="1"/>
              <a:t>Labinjo</a:t>
            </a:r>
            <a:r>
              <a:rPr lang="en-US" dirty="0"/>
              <a:t>-Hughes and Star Hobson, and the Competition and Markets Authority’s into the children’s social care market – before the end of the year, alongside an implementation strategy. It is unclear whether this timetable will be affected by the imminent change of prime minister.</a:t>
            </a:r>
          </a:p>
          <a:p>
            <a:endParaRPr lang="en-US" dirty="0"/>
          </a:p>
          <a:p>
            <a:r>
              <a:rPr lang="en-US" dirty="0" err="1"/>
              <a:t>MacAlister’s</a:t>
            </a:r>
            <a:r>
              <a:rPr lang="en-US" dirty="0"/>
              <a:t> role involves supporting the transition of the review’s work, relationships with stakeholders – including people with lived experience of children’s social care – and learning to the DfE, while working through the recommendations in detail with officials and supporting them to carry out a thorough assessment of his conclusions.</a:t>
            </a:r>
          </a:p>
          <a:p>
            <a:endParaRPr lang="en-US" dirty="0"/>
          </a:p>
          <a:p>
            <a:r>
              <a:rPr lang="en-US" dirty="0"/>
              <a:t>He will also advise on the contents of the implementation strategy, support the work of the implementation board – also set up to advise the DfE on the strategy – and provide “ongoing challenge and scrutiny on delivery and implementation plans”.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147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CC0A3-1179-C8EC-B8DF-BE99307D4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Continued: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1CC67-F28B-3A87-C9AF-BCDFB7B06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Ofsted reviewing the relevant areas and working with the DfE re:</a:t>
            </a:r>
          </a:p>
          <a:p>
            <a:pPr>
              <a:buFontTx/>
              <a:buChar char="-"/>
            </a:pPr>
            <a:r>
              <a:rPr lang="en-GB" sz="2800" dirty="0"/>
              <a:t>Regulation</a:t>
            </a:r>
          </a:p>
          <a:p>
            <a:pPr>
              <a:buFontTx/>
              <a:buChar char="-"/>
            </a:pPr>
            <a:r>
              <a:rPr lang="en-GB" sz="2800" dirty="0"/>
              <a:t>Standards</a:t>
            </a:r>
          </a:p>
          <a:p>
            <a:pPr>
              <a:buFontTx/>
              <a:buChar char="-"/>
            </a:pPr>
            <a:r>
              <a:rPr lang="en-GB" sz="2800" dirty="0"/>
              <a:t>Role of the Regulation 44 Visitor</a:t>
            </a:r>
          </a:p>
          <a:p>
            <a:pPr>
              <a:buFontTx/>
              <a:buChar char="-"/>
            </a:pPr>
            <a:r>
              <a:rPr lang="en-GB" sz="2800" dirty="0"/>
              <a:t>Fiscal / financial due diligence model</a:t>
            </a:r>
          </a:p>
          <a:p>
            <a:pPr marL="0" indent="0">
              <a:buNone/>
            </a:pPr>
            <a:r>
              <a:rPr lang="en-GB" sz="2800" dirty="0"/>
              <a:t>Ofsted very aware of the need for primary legislation change especially in respect of the Care Standards Act 2000 </a:t>
            </a:r>
          </a:p>
        </p:txBody>
      </p:sp>
    </p:spTree>
    <p:extLst>
      <p:ext uri="{BB962C8B-B14F-4D97-AF65-F5344CB8AC3E}">
        <p14:creationId xmlns:p14="http://schemas.microsoft.com/office/powerpoint/2010/main" val="976666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CD7EE-2013-8372-B1EC-D0DDCD04F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What is ongoing / coming up 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69971-9CC1-EBA4-2E03-919313522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/>
              <a:t>Ongoing BBC and Guardian newspaper investigations re. the sector.</a:t>
            </a:r>
          </a:p>
          <a:p>
            <a:r>
              <a:rPr lang="en-US" sz="2800" dirty="0"/>
              <a:t>Local government funding :unlike central government, local authorities cannot borrow to finance day-to-day spending, and so they must either run balanced budgets or draw down reserves – money built up by underspending in earlier years – to ensure that their annual spending does not exceed their annual revenue. But reserves can only be used once. Once reserves are spent, they cannot be spent again.</a:t>
            </a:r>
            <a:r>
              <a:rPr lang="en-GB" sz="2800" dirty="0"/>
              <a:t> </a:t>
            </a:r>
          </a:p>
          <a:p>
            <a:r>
              <a:rPr lang="en-GB" sz="2800" dirty="0"/>
              <a:t>At present the LA spend has been impacted by many factors- C19, adult social care , children’s services , greater demand across the board , cost of living crisis- this IS going to impact children’s services budgets going forward and thus the sector </a:t>
            </a:r>
          </a:p>
        </p:txBody>
      </p:sp>
    </p:spTree>
    <p:extLst>
      <p:ext uri="{BB962C8B-B14F-4D97-AF65-F5344CB8AC3E}">
        <p14:creationId xmlns:p14="http://schemas.microsoft.com/office/powerpoint/2010/main" val="1428323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B8141-A6E4-9832-3EF4-EFF5F4FF6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other updates-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EF0A4-9967-FC1B-78E3-F6BFE533D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Any updates or information for sharing with colleagues?</a:t>
            </a:r>
          </a:p>
          <a:p>
            <a:endParaRPr lang="en-GB" dirty="0"/>
          </a:p>
          <a:p>
            <a:endParaRPr lang="en-GB" dirty="0"/>
          </a:p>
          <a:p>
            <a:r>
              <a:rPr lang="en-GB"/>
              <a:t>Thanks Chris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614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alogue2014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548</Words>
  <Application>Microsoft Office PowerPoint</Application>
  <PresentationFormat>Widescreen</PresentationFormat>
  <Paragraphs>46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Baskerville Old Face</vt:lpstr>
      <vt:lpstr>Calibri</vt:lpstr>
      <vt:lpstr>Calibri Light</vt:lpstr>
      <vt:lpstr>Century Gothic</vt:lpstr>
      <vt:lpstr>Courier New</vt:lpstr>
      <vt:lpstr>Ebrima</vt:lpstr>
      <vt:lpstr>My Underwood</vt:lpstr>
      <vt:lpstr>Palatino Linotype</vt:lpstr>
      <vt:lpstr>Dialogue2014</vt:lpstr>
      <vt:lpstr>Office Theme</vt:lpstr>
      <vt:lpstr>updates</vt:lpstr>
      <vt:lpstr>Current situation re. Covid 19</vt:lpstr>
      <vt:lpstr>Current situation</vt:lpstr>
      <vt:lpstr>What is coming up ? </vt:lpstr>
      <vt:lpstr>What is coming up ?     Community Care September 1st 2022:</vt:lpstr>
      <vt:lpstr>Continued:</vt:lpstr>
      <vt:lpstr>What is ongoing / coming up ? </vt:lpstr>
      <vt:lpstr>Any other updates-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Reg44 Independent Person Network</dc:title>
  <dc:creator>Christine Freestone</dc:creator>
  <cp:lastModifiedBy>Christine Freestone</cp:lastModifiedBy>
  <cp:revision>8</cp:revision>
  <dcterms:created xsi:type="dcterms:W3CDTF">2022-06-12T14:07:36Z</dcterms:created>
  <dcterms:modified xsi:type="dcterms:W3CDTF">2022-10-15T15:53:09Z</dcterms:modified>
</cp:coreProperties>
</file>