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notesMasterIdLst>
    <p:notesMasterId r:id="rId13"/>
  </p:notesMasterIdLst>
  <p:sldIdLst>
    <p:sldId id="270" r:id="rId3"/>
    <p:sldId id="264" r:id="rId4"/>
    <p:sldId id="271" r:id="rId5"/>
    <p:sldId id="263" r:id="rId6"/>
    <p:sldId id="281" r:id="rId7"/>
    <p:sldId id="282" r:id="rId8"/>
    <p:sldId id="278" r:id="rId9"/>
    <p:sldId id="279" r:id="rId10"/>
    <p:sldId id="280" r:id="rId11"/>
    <p:sldId id="28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EE0D14-9962-4283-A42B-5EEBB43000C9}" v="4" dt="2022-07-14T16:24:31.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557" autoAdjust="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087791-0575-43DC-8B4A-64FA9F67A4BD}" type="datetimeFigureOut">
              <a:rPr lang="en-GB" smtClean="0"/>
              <a:t>18/07/2022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4CECEC-6B71-470A-9AAF-E6F2F8E6411C}" type="slidenum">
              <a:rPr lang="en-GB" smtClean="0"/>
              <a:t>‹#›</a:t>
            </a:fld>
            <a:endParaRPr lang="en-GB"/>
          </a:p>
        </p:txBody>
      </p:sp>
    </p:spTree>
    <p:extLst>
      <p:ext uri="{BB962C8B-B14F-4D97-AF65-F5344CB8AC3E}">
        <p14:creationId xmlns:p14="http://schemas.microsoft.com/office/powerpoint/2010/main" val="2347766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Structure of </a:t>
            </a:r>
            <a:r>
              <a:rPr lang="en-GB"/>
              <a:t>the day</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E41272-03A1-46CE-9AC9-CF721C2AFB6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425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Nicknamed “ </a:t>
            </a:r>
            <a:r>
              <a:rPr lang="en-GB" dirty="0" err="1"/>
              <a:t>centaurus</a:t>
            </a:r>
            <a:r>
              <a:rPr lang="en-GB" dirty="0"/>
              <a:t>”</a:t>
            </a:r>
          </a:p>
        </p:txBody>
      </p:sp>
      <p:sp>
        <p:nvSpPr>
          <p:cNvPr id="4" name="Slide Number Placeholder 3"/>
          <p:cNvSpPr>
            <a:spLocks noGrp="1"/>
          </p:cNvSpPr>
          <p:nvPr>
            <p:ph type="sldNum" sz="quarter" idx="5"/>
          </p:nvPr>
        </p:nvSpPr>
        <p:spPr/>
        <p:txBody>
          <a:bodyPr/>
          <a:lstStyle/>
          <a:p>
            <a:fld id="{304CECEC-6B71-470A-9AAF-E6F2F8E6411C}" type="slidenum">
              <a:rPr lang="en-GB" smtClean="0"/>
              <a:t>2</a:t>
            </a:fld>
            <a:endParaRPr lang="en-GB"/>
          </a:p>
        </p:txBody>
      </p:sp>
    </p:spTree>
    <p:extLst>
      <p:ext uri="{BB962C8B-B14F-4D97-AF65-F5344CB8AC3E}">
        <p14:creationId xmlns:p14="http://schemas.microsoft.com/office/powerpoint/2010/main" val="2993835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430491-8597-4880-BCD7-1BB7644541DD}" type="slidenum">
              <a:rPr lang="en-GB" smtClean="0"/>
              <a:t>4</a:t>
            </a:fld>
            <a:endParaRPr lang="en-GB"/>
          </a:p>
        </p:txBody>
      </p:sp>
    </p:spTree>
    <p:extLst>
      <p:ext uri="{BB962C8B-B14F-4D97-AF65-F5344CB8AC3E}">
        <p14:creationId xmlns:p14="http://schemas.microsoft.com/office/powerpoint/2010/main" val="2369500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7430491-8597-4880-BCD7-1BB7644541DD}" type="slidenum">
              <a:rPr lang="en-GB" smtClean="0"/>
              <a:t>5</a:t>
            </a:fld>
            <a:endParaRPr lang="en-GB"/>
          </a:p>
        </p:txBody>
      </p:sp>
    </p:spTree>
    <p:extLst>
      <p:ext uri="{BB962C8B-B14F-4D97-AF65-F5344CB8AC3E}">
        <p14:creationId xmlns:p14="http://schemas.microsoft.com/office/powerpoint/2010/main" val="123499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Community care link cited for reference / reading- overarching article and reflection of Ofsted’s findings.  </a:t>
            </a:r>
          </a:p>
        </p:txBody>
      </p:sp>
      <p:sp>
        <p:nvSpPr>
          <p:cNvPr id="4" name="Slide Number Placeholder 3"/>
          <p:cNvSpPr>
            <a:spLocks noGrp="1"/>
          </p:cNvSpPr>
          <p:nvPr>
            <p:ph type="sldNum" sz="quarter" idx="5"/>
          </p:nvPr>
        </p:nvSpPr>
        <p:spPr/>
        <p:txBody>
          <a:bodyPr/>
          <a:lstStyle/>
          <a:p>
            <a:fld id="{E7430491-8597-4880-BCD7-1BB7644541DD}" type="slidenum">
              <a:rPr lang="en-GB" smtClean="0"/>
              <a:t>6</a:t>
            </a:fld>
            <a:endParaRPr lang="en-GB"/>
          </a:p>
        </p:txBody>
      </p:sp>
    </p:spTree>
    <p:extLst>
      <p:ext uri="{BB962C8B-B14F-4D97-AF65-F5344CB8AC3E}">
        <p14:creationId xmlns:p14="http://schemas.microsoft.com/office/powerpoint/2010/main" val="19875065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26825" y="89522"/>
            <a:ext cx="4821233" cy="2121408"/>
          </a:xfrm>
          <a:prstGeom prst="rect">
            <a:avLst/>
          </a:prstGeom>
        </p:spPr>
      </p:pic>
      <p:sp>
        <p:nvSpPr>
          <p:cNvPr id="2" name="Title 1"/>
          <p:cNvSpPr>
            <a:spLocks noGrp="1"/>
          </p:cNvSpPr>
          <p:nvPr>
            <p:ph type="ctrTitle"/>
          </p:nvPr>
        </p:nvSpPr>
        <p:spPr>
          <a:xfrm>
            <a:off x="914400" y="609602"/>
            <a:ext cx="10363200" cy="4187551"/>
          </a:xfrm>
        </p:spPr>
        <p:txBody>
          <a:bodyPr anchor="b">
            <a:noAutofit/>
          </a:bodyPr>
          <a:lstStyle>
            <a:lvl1pPr algn="ctr">
              <a:lnSpc>
                <a:spcPct val="100000"/>
              </a:lnSpc>
              <a:defRPr sz="5400"/>
            </a:lvl1pPr>
          </a:lstStyle>
          <a:p>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7" name="Date Placeholder 6"/>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8" name="Slide Number Placeholder 7"/>
          <p:cNvSpPr>
            <a:spLocks noGrp="1"/>
          </p:cNvSpPr>
          <p:nvPr>
            <p:ph type="sldNum" sz="quarter" idx="11"/>
          </p:nvPr>
        </p:nvSpPr>
        <p:spPr/>
        <p:txBody>
          <a:bodyPr/>
          <a:lstStyle/>
          <a:p>
            <a:fld id="{6294C92D-0306-4E69-9CD3-20855E849650}" type="slidenum">
              <a:rPr kumimoji="0" lang="en-US" smtClean="0"/>
              <a:t>‹#›</a:t>
            </a:fld>
            <a:endParaRPr kumimoji="0" lang="en-US" dirty="0"/>
          </a:p>
        </p:txBody>
      </p:sp>
      <p:sp>
        <p:nvSpPr>
          <p:cNvPr id="9" name="Footer Placeholder 8"/>
          <p:cNvSpPr>
            <a:spLocks noGrp="1"/>
          </p:cNvSpPr>
          <p:nvPr>
            <p:ph type="ftr" sz="quarter" idx="12"/>
          </p:nvPr>
        </p:nvSpPr>
        <p:spPr/>
        <p:txBody>
          <a:bodyPr/>
          <a:lstStyle/>
          <a:p>
            <a:endParaRPr kumimoji="0" lang="en-US" dirty="0"/>
          </a:p>
        </p:txBody>
      </p:sp>
    </p:spTree>
    <p:extLst>
      <p:ext uri="{BB962C8B-B14F-4D97-AF65-F5344CB8AC3E}">
        <p14:creationId xmlns:p14="http://schemas.microsoft.com/office/powerpoint/2010/main" val="902340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6762024" y="4437112"/>
            <a:ext cx="6246744" cy="2736304"/>
            <a:chOff x="6012160" y="4437112"/>
            <a:chExt cx="4685058" cy="2736304"/>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0" name="Rectangle 9"/>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360895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2429479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3624059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4607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7/18/2022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52806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30DE4-08DC-4D46-A4DF-9989993BC5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2119984-D883-4626-8E39-A3490A1324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F89643C-D174-44BB-A113-3895FBF728E1}"/>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5" name="Footer Placeholder 4">
            <a:extLst>
              <a:ext uri="{FF2B5EF4-FFF2-40B4-BE49-F238E27FC236}">
                <a16:creationId xmlns:a16="http://schemas.microsoft.com/office/drawing/2014/main" id="{47FFD736-A873-4C03-8B9D-3B2ADA6C8A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EF091E-1B1F-481B-9085-E70B9DCC3A63}"/>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20506594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44F83-6784-4488-AB3E-3BDDF295EA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15BB1F-8A53-4E7C-BD88-171E076526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287149-2BBD-47FD-946C-31A0301494F3}"/>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5" name="Footer Placeholder 4">
            <a:extLst>
              <a:ext uri="{FF2B5EF4-FFF2-40B4-BE49-F238E27FC236}">
                <a16:creationId xmlns:a16="http://schemas.microsoft.com/office/drawing/2014/main" id="{AF16DAA9-E3FD-4AAC-87EF-DA90A1BBD1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9882FB-B21A-4561-892B-9697538EFFA5}"/>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42480971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42BB5-E4EA-4E5D-91F6-2E15918C8E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61E1975-6929-4338-9D25-E53BD19216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DCC880-3A35-4C9A-816C-CD68152EC986}"/>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5" name="Footer Placeholder 4">
            <a:extLst>
              <a:ext uri="{FF2B5EF4-FFF2-40B4-BE49-F238E27FC236}">
                <a16:creationId xmlns:a16="http://schemas.microsoft.com/office/drawing/2014/main" id="{8308336F-4E3D-41A4-A278-38463B0385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B3DA17-7777-4100-924A-0F4ADA094418}"/>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3140797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4766E-F624-4BBC-BC65-C6223E9BD0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B2AFB1-B20E-4D4F-8E67-943B9B7FA5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D9E4C3F-6271-4C62-AC3E-EE80FED9A4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629F1B6-580C-4AAB-B32A-648314E8DB0D}"/>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6" name="Footer Placeholder 5">
            <a:extLst>
              <a:ext uri="{FF2B5EF4-FFF2-40B4-BE49-F238E27FC236}">
                <a16:creationId xmlns:a16="http://schemas.microsoft.com/office/drawing/2014/main" id="{22111963-75EB-4E2E-B6E2-5D86677991F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639D9D-78D5-40F5-BE53-A191757EDB27}"/>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38171224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4177E-61C2-4F52-8B09-AB8C50540EC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9B770F-F51B-4CA4-8EB9-139F91E046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FFD457-2045-4FC6-AF4E-241C37EBEF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81DE8CC-7F37-49BC-99F9-7D982D6B1B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524C3F-E568-4653-B6E3-C3AE84DE8A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03A73BD-EBAA-435C-BE0F-A389218998A7}"/>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8" name="Footer Placeholder 7">
            <a:extLst>
              <a:ext uri="{FF2B5EF4-FFF2-40B4-BE49-F238E27FC236}">
                <a16:creationId xmlns:a16="http://schemas.microsoft.com/office/drawing/2014/main" id="{2F7D18BD-3957-4E64-AA98-2F9293E32D4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E898CEE-F4B2-4315-A14F-099923DF19B8}"/>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2453184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p:txBody>
          <a:bodyPr/>
          <a:lstStyle>
            <a:lvl5pPr>
              <a:defRPr/>
            </a:lvl5pPr>
            <a:lvl6pPr>
              <a:defRPr/>
            </a:lvl6pPr>
            <a:lvl7pPr>
              <a:defRPr/>
            </a:lvl7pPr>
            <a:lvl8pPr>
              <a:defRPr/>
            </a:lvl8pPr>
            <a:lvl9pPr>
              <a:buFont typeface="Arial" pitchFamily="34" charset="0"/>
              <a:buChar cha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grpSp>
        <p:nvGrpSpPr>
          <p:cNvPr id="9" name="Group 8"/>
          <p:cNvGrpSpPr/>
          <p:nvPr/>
        </p:nvGrpSpPr>
        <p:grpSpPr>
          <a:xfrm>
            <a:off x="8022979" y="5170761"/>
            <a:ext cx="4976995"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20245008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E809D-B3F1-4550-9236-67CDEA4514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C71D2A1-E07E-4084-9D33-E480617BCAFE}"/>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4" name="Footer Placeholder 3">
            <a:extLst>
              <a:ext uri="{FF2B5EF4-FFF2-40B4-BE49-F238E27FC236}">
                <a16:creationId xmlns:a16="http://schemas.microsoft.com/office/drawing/2014/main" id="{6EA14915-4EA0-4E95-9D09-86EF4948F60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3383A52-DFA4-407E-A1B1-11E1BE2FD786}"/>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35610362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C1FBA-CE5E-4FB1-945E-4D178680E34A}"/>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3" name="Footer Placeholder 2">
            <a:extLst>
              <a:ext uri="{FF2B5EF4-FFF2-40B4-BE49-F238E27FC236}">
                <a16:creationId xmlns:a16="http://schemas.microsoft.com/office/drawing/2014/main" id="{72FD9A0C-8865-4F62-A812-01707A99928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C7077D3-8362-402D-84FC-B5FAA5B04051}"/>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27193207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3DD60-5715-4580-8C6E-88B4C9C912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9E15618-7A42-4E5F-B7DB-21DE7EABAC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3632F76-7942-4859-8A8C-54FD9A7AAE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E4207C-47D7-4540-8959-F34C1FCB1B5A}"/>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6" name="Footer Placeholder 5">
            <a:extLst>
              <a:ext uri="{FF2B5EF4-FFF2-40B4-BE49-F238E27FC236}">
                <a16:creationId xmlns:a16="http://schemas.microsoft.com/office/drawing/2014/main" id="{45172F24-C919-4FFA-B408-283ED961C5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4FF0E4A-F7CD-4C23-9663-51D723DA19AC}"/>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7595580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C277F-5495-43E7-BB68-515BB4E04D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B50071D-650E-450A-A644-16DA26CD21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BD7068F-236C-493D-AF75-3F5308DA91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08B9B6-6916-42EA-A1EC-57A79D9C8F2F}"/>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6" name="Footer Placeholder 5">
            <a:extLst>
              <a:ext uri="{FF2B5EF4-FFF2-40B4-BE49-F238E27FC236}">
                <a16:creationId xmlns:a16="http://schemas.microsoft.com/office/drawing/2014/main" id="{31FAD764-E540-4291-8E2C-AD32EB7986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1E0038-A09B-4EBE-9D0F-1FC3AB148CE5}"/>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4097565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132BB-A8AA-4BF1-B937-93F35AB08EA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26121E-29ED-4DC7-B0A8-4D1A288C67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52A2D6-42EA-486A-9BB2-46A17672CA06}"/>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5" name="Footer Placeholder 4">
            <a:extLst>
              <a:ext uri="{FF2B5EF4-FFF2-40B4-BE49-F238E27FC236}">
                <a16:creationId xmlns:a16="http://schemas.microsoft.com/office/drawing/2014/main" id="{AB462D15-C97C-45ED-9C3F-031258BF89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0E06F1-4805-49FE-A62E-80D4FFCDC4EB}"/>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17880742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1CDA1E-FF1D-4225-BC71-EC3926317B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20A64D-B9C9-4B62-B904-3CC0EB81E3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F1ED63-EE52-4E7D-BCFA-E67911E68464}"/>
              </a:ext>
            </a:extLst>
          </p:cNvPr>
          <p:cNvSpPr>
            <a:spLocks noGrp="1"/>
          </p:cNvSpPr>
          <p:nvPr>
            <p:ph type="dt" sz="half" idx="10"/>
          </p:nvPr>
        </p:nvSpPr>
        <p:spPr/>
        <p:txBody>
          <a:bodyPr/>
          <a:lstStyle/>
          <a:p>
            <a:fld id="{2622F2F1-ABCE-4C88-B5D4-49B50AB4855C}" type="datetimeFigureOut">
              <a:rPr lang="en-GB" smtClean="0"/>
              <a:t>18/07/2022</a:t>
            </a:fld>
            <a:endParaRPr lang="en-GB"/>
          </a:p>
        </p:txBody>
      </p:sp>
      <p:sp>
        <p:nvSpPr>
          <p:cNvPr id="5" name="Footer Placeholder 4">
            <a:extLst>
              <a:ext uri="{FF2B5EF4-FFF2-40B4-BE49-F238E27FC236}">
                <a16:creationId xmlns:a16="http://schemas.microsoft.com/office/drawing/2014/main" id="{4A2B9076-E90F-463A-98B5-CEA4391C66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7AB186-43DF-425F-8901-D22FEDBA9162}"/>
              </a:ext>
            </a:extLst>
          </p:cNvPr>
          <p:cNvSpPr>
            <a:spLocks noGrp="1"/>
          </p:cNvSpPr>
          <p:nvPr>
            <p:ph type="sldNum" sz="quarter" idx="12"/>
          </p:nvPr>
        </p:nvSpPr>
        <p:spPr/>
        <p:txBody>
          <a:bodyPr/>
          <a:lstStyle/>
          <a:p>
            <a:fld id="{515E83D8-E9AD-431A-A857-FBA0261F5DC8}" type="slidenum">
              <a:rPr lang="en-GB" smtClean="0"/>
              <a:t>‹#›</a:t>
            </a:fld>
            <a:endParaRPr lang="en-GB"/>
          </a:p>
        </p:txBody>
      </p:sp>
    </p:spTree>
    <p:extLst>
      <p:ext uri="{BB962C8B-B14F-4D97-AF65-F5344CB8AC3E}">
        <p14:creationId xmlns:p14="http://schemas.microsoft.com/office/powerpoint/2010/main" val="3173064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quotation">
    <p:spTree>
      <p:nvGrpSpPr>
        <p:cNvPr id="1" name=""/>
        <p:cNvGrpSpPr/>
        <p:nvPr/>
      </p:nvGrpSpPr>
      <p:grpSpPr>
        <a:xfrm>
          <a:off x="0" y="0"/>
          <a:ext cx="0" cy="0"/>
          <a:chOff x="0" y="0"/>
          <a:chExt cx="0" cy="0"/>
        </a:xfrm>
      </p:grpSpPr>
      <p:grpSp>
        <p:nvGrpSpPr>
          <p:cNvPr id="9" name="Group 8"/>
          <p:cNvGrpSpPr/>
          <p:nvPr/>
        </p:nvGrpSpPr>
        <p:grpSpPr>
          <a:xfrm>
            <a:off x="6762024" y="4437112"/>
            <a:ext cx="6246744"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12" name="TextBox 11"/>
          <p:cNvSpPr txBox="1"/>
          <p:nvPr userDrawn="1"/>
        </p:nvSpPr>
        <p:spPr>
          <a:xfrm rot="10800000" flipH="1" flipV="1">
            <a:off x="9784901" y="2420888"/>
            <a:ext cx="2167751" cy="5386090"/>
          </a:xfrm>
          <a:prstGeom prst="rect">
            <a:avLst/>
          </a:prstGeom>
          <a:noFill/>
        </p:spPr>
        <p:txBody>
          <a:bodyPr wrap="square" rtlCol="0">
            <a:spAutoFit/>
          </a:bodyPr>
          <a:lstStyle/>
          <a:p>
            <a:pPr algn="ctr"/>
            <a:r>
              <a:rPr lang="en-GB" sz="34400" dirty="0">
                <a:solidFill>
                  <a:schemeClr val="bg1">
                    <a:lumMod val="65000"/>
                  </a:schemeClr>
                </a:solidFill>
                <a:latin typeface="Baskerville Old Face" panose="02020602080505020303" pitchFamily="18" charset="0"/>
                <a:cs typeface="Times New Roman" panose="02020603050405020304" pitchFamily="18" charset="0"/>
              </a:rPr>
              <a:t>”</a:t>
            </a:r>
            <a:endParaRPr lang="en-GB" sz="3200" dirty="0">
              <a:solidFill>
                <a:schemeClr val="bg1">
                  <a:lumMod val="65000"/>
                </a:schemeClr>
              </a:solidFill>
              <a:latin typeface="Baskerville Old Face" panose="02020602080505020303" pitchFamily="18" charset="0"/>
              <a:cs typeface="Times New Roman" panose="02020603050405020304" pitchFamily="18" charset="0"/>
            </a:endParaRPr>
          </a:p>
        </p:txBody>
      </p:sp>
      <p:sp>
        <p:nvSpPr>
          <p:cNvPr id="10" name="TextBox 9"/>
          <p:cNvSpPr txBox="1"/>
          <p:nvPr userDrawn="1"/>
        </p:nvSpPr>
        <p:spPr>
          <a:xfrm rot="10800000" flipH="1" flipV="1">
            <a:off x="183833" y="275158"/>
            <a:ext cx="2167751" cy="5386090"/>
          </a:xfrm>
          <a:prstGeom prst="rect">
            <a:avLst/>
          </a:prstGeom>
          <a:noFill/>
        </p:spPr>
        <p:txBody>
          <a:bodyPr wrap="square" rtlCol="0">
            <a:spAutoFit/>
          </a:bodyPr>
          <a:lstStyle/>
          <a:p>
            <a:pPr algn="ctr"/>
            <a:r>
              <a:rPr lang="en-GB" sz="34400" dirty="0">
                <a:solidFill>
                  <a:schemeClr val="bg1">
                    <a:lumMod val="65000"/>
                  </a:schemeClr>
                </a:solidFill>
                <a:latin typeface="Baskerville Old Face" panose="02020602080505020303" pitchFamily="18" charset="0"/>
                <a:cs typeface="Times New Roman" panose="02020603050405020304" pitchFamily="18" charset="0"/>
              </a:rPr>
              <a:t>“</a:t>
            </a:r>
            <a:endParaRPr lang="en-GB" sz="3200" dirty="0">
              <a:solidFill>
                <a:schemeClr val="bg1">
                  <a:lumMod val="65000"/>
                </a:schemeClr>
              </a:solidFill>
              <a:latin typeface="Baskerville Old Face" panose="02020602080505020303" pitchFamily="18" charset="0"/>
              <a:cs typeface="Times New Roman" panose="02020603050405020304" pitchFamily="18" charset="0"/>
            </a:endParaRPr>
          </a:p>
        </p:txBody>
      </p:sp>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a:xfrm>
            <a:off x="1007435" y="1593539"/>
            <a:ext cx="10258328" cy="2736305"/>
          </a:xfrm>
          <a:solidFill>
            <a:srgbClr val="95BECA">
              <a:alpha val="30196"/>
            </a:srgbClr>
          </a:solidFill>
          <a:ln>
            <a:noFill/>
          </a:ln>
        </p:spPr>
        <p:txBody>
          <a:bodyPr anchor="ctr"/>
          <a:lstStyle>
            <a:lvl1pPr marL="0" indent="0">
              <a:buNone/>
              <a:defRPr>
                <a:solidFill>
                  <a:srgbClr val="498091"/>
                </a:solidFill>
                <a:latin typeface="My Underwood" pitchFamily="2" charset="0"/>
                <a:ea typeface="My Underwood" pitchFamily="2" charset="0"/>
              </a:defRPr>
            </a:lvl1pPr>
            <a:lvl5pPr>
              <a:defRPr/>
            </a:lvl5pPr>
            <a:lvl6pPr>
              <a:defRPr/>
            </a:lvl6pPr>
            <a:lvl7pPr>
              <a:defRPr/>
            </a:lvl7pPr>
            <a:lvl8pPr>
              <a:defRPr/>
            </a:lvl8pPr>
            <a:lvl9pPr>
              <a:buFont typeface="Arial" pitchFamily="34" charset="0"/>
              <a:buChar char="•"/>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3569535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3217035" y="-787930"/>
            <a:ext cx="19490165" cy="8537410"/>
            <a:chOff x="6012160" y="4437112"/>
            <a:chExt cx="4685058" cy="2736304"/>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2" name="Rectangle 11"/>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400" kern="1200" dirty="0" smtClean="0">
                <a:solidFill>
                  <a:schemeClr val="tx2"/>
                </a:solidFill>
                <a:effectLst>
                  <a:outerShdw blurRad="63500" dist="38100" dir="5400000" algn="t" rotWithShape="0">
                    <a:prstClr val="black">
                      <a:alpha val="25000"/>
                    </a:prstClr>
                  </a:outerShdw>
                </a:effectLst>
                <a:latin typeface="Ebrima" panose="02000000000000000000" pitchFamily="2" charset="0"/>
                <a:ea typeface="Ebrima" panose="02000000000000000000" pitchFamily="2" charset="0"/>
                <a:cs typeface="Ebrima" panose="02000000000000000000" pitchFamily="2" charset="0"/>
              </a:defRPr>
            </a:lvl1pPr>
          </a:lstStyle>
          <a:p>
            <a:r>
              <a:rPr lang="en-US" dirty="0"/>
              <a:t>click to edit Master title style</a:t>
            </a:r>
          </a:p>
        </p:txBody>
      </p:sp>
      <p:sp>
        <p:nvSpPr>
          <p:cNvPr id="3" name="Text Placeholder 2"/>
          <p:cNvSpPr>
            <a:spLocks noGrp="1"/>
          </p:cNvSpPr>
          <p:nvPr>
            <p:ph type="body" idx="1" hasCustomPrompt="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3417294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4" name="Content Placeholder 3"/>
          <p:cNvSpPr>
            <a:spLocks noGrp="1"/>
          </p:cNvSpPr>
          <p:nvPr>
            <p:ph sz="half" idx="2" hasCustomPrompt="1"/>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9" name="Content Placeholder 8"/>
          <p:cNvSpPr>
            <a:spLocks noGrp="1"/>
          </p:cNvSpPr>
          <p:nvPr>
            <p:ph sz="quarter" idx="13" hasCustomPrompt="1"/>
          </p:nvPr>
        </p:nvSpPr>
        <p:spPr>
          <a:xfrm>
            <a:off x="487680" y="1600200"/>
            <a:ext cx="5388864" cy="4526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p:nvGrpSpPr>
        <p:grpSpPr>
          <a:xfrm>
            <a:off x="2927648" y="6021288"/>
            <a:ext cx="6246744" cy="2736304"/>
            <a:chOff x="6012160" y="4437112"/>
            <a:chExt cx="4685058" cy="2736304"/>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1" name="Rectangle 10"/>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423405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style</a:t>
            </a:r>
          </a:p>
        </p:txBody>
      </p:sp>
      <p:sp>
        <p:nvSpPr>
          <p:cNvPr id="3" name="Text Placeholder 2"/>
          <p:cNvSpPr>
            <a:spLocks noGrp="1"/>
          </p:cNvSpPr>
          <p:nvPr>
            <p:ph type="body" idx="1" hasCustomPrompt="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hasCustomPrompt="1"/>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Date Placeholder 6"/>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11" name="Content Placeholder 10"/>
          <p:cNvSpPr>
            <a:spLocks noGrp="1"/>
          </p:cNvSpPr>
          <p:nvPr>
            <p:ph sz="quarter" idx="13" hasCustomPrompt="1"/>
          </p:nvPr>
        </p:nvSpPr>
        <p:spPr>
          <a:xfrm>
            <a:off x="609600" y="2212848"/>
            <a:ext cx="5388864" cy="39136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4" hasCustomPrompt="1"/>
          </p:nvPr>
        </p:nvSpPr>
        <p:spPr>
          <a:xfrm>
            <a:off x="6230112" y="2212849"/>
            <a:ext cx="5388864" cy="39131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 name="Group 9"/>
          <p:cNvGrpSpPr/>
          <p:nvPr/>
        </p:nvGrpSpPr>
        <p:grpSpPr>
          <a:xfrm>
            <a:off x="2927648" y="6021288"/>
            <a:ext cx="6246744" cy="2736304"/>
            <a:chOff x="6012160" y="4437112"/>
            <a:chExt cx="4685058" cy="2736304"/>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4" name="Rectangle 13"/>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3006487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6762024" y="4437112"/>
            <a:ext cx="6246744"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p:txBody>
          <a:bodyPr/>
          <a:lstStyle>
            <a:lvl1pPr>
              <a:defRPr baseline="0"/>
            </a:lvl1pPr>
          </a:lstStyle>
          <a:p>
            <a:r>
              <a:rPr lang="en-US" dirty="0"/>
              <a:t>click to edit Master title style</a:t>
            </a:r>
          </a:p>
        </p:txBody>
      </p:sp>
      <p:sp>
        <p:nvSpPr>
          <p:cNvPr id="3" name="Date Placeholder 2"/>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91291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375187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6762024" y="4437112"/>
            <a:ext cx="6246744" cy="2736304"/>
            <a:chOff x="6012160" y="4437112"/>
            <a:chExt cx="4685058" cy="2736304"/>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0" name="Rectangle 9"/>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dirty="0"/>
              <a:t>click to edit Master title style</a:t>
            </a:r>
          </a:p>
        </p:txBody>
      </p:sp>
      <p:sp>
        <p:nvSpPr>
          <p:cNvPr id="3" name="Content Placeholder 2"/>
          <p:cNvSpPr>
            <a:spLocks noGrp="1"/>
          </p:cNvSpPr>
          <p:nvPr>
            <p:ph idx="1" hasCustomPrompt="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hasCustomPrompt="1"/>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54AB02A5-4FE5-49D9-9E24-09F23B90C450}" type="datetimeFigureOut">
              <a:rPr lang="en-US" smtClean="0"/>
              <a:t>7/18/2022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1208394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6024"/>
            <a:ext cx="10972800" cy="764704"/>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9600" y="1124745"/>
            <a:ext cx="10972800" cy="500141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lgn="r" eaLnBrk="1" latinLnBrk="0" hangingPunct="1"/>
            <a:fld id="{54AB02A5-4FE5-49D9-9E24-09F23B90C450}" type="datetimeFigureOut">
              <a:rPr lang="en-US" smtClean="0"/>
              <a:t>7/18/2022</a:t>
            </a:fld>
            <a:endParaRPr lang="en-US" sz="1200" dirty="0">
              <a:solidFill>
                <a:schemeClr val="bg2">
                  <a:shade val="50000"/>
                </a:schemeClr>
              </a:solidFill>
            </a:endParaRPr>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kumimoji="0" lang="en-US" sz="1200" dirty="0">
              <a:solidFill>
                <a:schemeClr val="bg2">
                  <a:shade val="50000"/>
                </a:schemeClr>
              </a:solidFill>
              <a:effectLst/>
            </a:endParaRPr>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lgn="ctr" eaLnBrk="1" latinLnBrk="0" hangingPunct="1"/>
            <a:fld id="{6294C92D-0306-4E69-9CD3-20855E849650}" type="slidenum">
              <a:rPr kumimoji="0" lang="en-US" smtClean="0"/>
              <a:t>‹#›</a:t>
            </a:fld>
            <a:endParaRPr kumimoji="0" lang="en-US" sz="1200" dirty="0">
              <a:solidFill>
                <a:schemeClr val="bg2">
                  <a:shade val="50000"/>
                </a:schemeClr>
              </a:solidFill>
              <a:effectLst/>
            </a:endParaRPr>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3584408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ts val="5800"/>
        </a:lnSpc>
        <a:spcBef>
          <a:spcPct val="0"/>
        </a:spcBef>
        <a:buNone/>
        <a:defRPr sz="4000" kern="1200">
          <a:solidFill>
            <a:srgbClr val="04A034"/>
          </a:solidFill>
          <a:effectLst>
            <a:outerShdw blurRad="63500" dist="38100" dir="5400000" algn="t" rotWithShape="0">
              <a:prstClr val="black">
                <a:alpha val="25000"/>
              </a:prstClr>
            </a:outerShdw>
          </a:effectLst>
          <a:latin typeface="Ebrima" panose="02000000000000000000" pitchFamily="2" charset="0"/>
          <a:ea typeface="Ebrima" panose="02000000000000000000" pitchFamily="2" charset="0"/>
          <a:cs typeface="Ebrima" panose="02000000000000000000" pitchFamily="2"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65000"/>
              <a:lumOff val="35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2400" kern="1200">
          <a:solidFill>
            <a:schemeClr val="tx1">
              <a:lumMod val="65000"/>
              <a:lumOff val="35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2000" kern="1200">
          <a:solidFill>
            <a:schemeClr val="tx1">
              <a:lumMod val="65000"/>
              <a:lumOff val="35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F96364-D870-4574-A9CE-6C5A80B68E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12981EF-C7C5-4112-B166-57246F484C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5B603A-3FBD-4408-A846-5C9802CC19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2F2F1-ABCE-4C88-B5D4-49B50AB4855C}" type="datetimeFigureOut">
              <a:rPr lang="en-GB" smtClean="0"/>
              <a:t>18/07/2022</a:t>
            </a:fld>
            <a:endParaRPr lang="en-GB"/>
          </a:p>
        </p:txBody>
      </p:sp>
      <p:sp>
        <p:nvSpPr>
          <p:cNvPr id="5" name="Footer Placeholder 4">
            <a:extLst>
              <a:ext uri="{FF2B5EF4-FFF2-40B4-BE49-F238E27FC236}">
                <a16:creationId xmlns:a16="http://schemas.microsoft.com/office/drawing/2014/main" id="{A07CD55E-B30A-47E8-B540-4010CA08F7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240E7F4-61AF-4813-85F4-023C8264B7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E83D8-E9AD-431A-A857-FBA0261F5DC8}" type="slidenum">
              <a:rPr lang="en-GB" smtClean="0"/>
              <a:t>‹#›</a:t>
            </a:fld>
            <a:endParaRPr lang="en-GB"/>
          </a:p>
        </p:txBody>
      </p:sp>
    </p:spTree>
    <p:extLst>
      <p:ext uri="{BB962C8B-B14F-4D97-AF65-F5344CB8AC3E}">
        <p14:creationId xmlns:p14="http://schemas.microsoft.com/office/powerpoint/2010/main" val="402096445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ov.uk/government/publications/what-types-of-needs-do-childrens-homes-offer-care-for/what-types-of-needs-do-childrens-homes-offer-care-for"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communitycare.co.uk/2022/07/13/number-of-unregistered-childrens-homes-doubled-last-year-finds-ofste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CCD11-208E-48CE-B5FB-5EEFEC9C3782}"/>
              </a:ext>
            </a:extLst>
          </p:cNvPr>
          <p:cNvSpPr>
            <a:spLocks noGrp="1"/>
          </p:cNvSpPr>
          <p:nvPr>
            <p:ph type="ctrTitle"/>
          </p:nvPr>
        </p:nvSpPr>
        <p:spPr/>
        <p:txBody>
          <a:bodyPr/>
          <a:lstStyle/>
          <a:p>
            <a:r>
              <a:rPr lang="en-US" dirty="0"/>
              <a:t>updates</a:t>
            </a:r>
            <a:endParaRPr lang="en-GB" dirty="0"/>
          </a:p>
        </p:txBody>
      </p:sp>
      <p:sp>
        <p:nvSpPr>
          <p:cNvPr id="3" name="Subtitle 2">
            <a:extLst>
              <a:ext uri="{FF2B5EF4-FFF2-40B4-BE49-F238E27FC236}">
                <a16:creationId xmlns:a16="http://schemas.microsoft.com/office/drawing/2014/main" id="{0C897DFB-C3FB-49CA-9B86-C28222222739}"/>
              </a:ext>
            </a:extLst>
          </p:cNvPr>
          <p:cNvSpPr>
            <a:spLocks noGrp="1"/>
          </p:cNvSpPr>
          <p:nvPr>
            <p:ph type="subTitle" idx="1"/>
          </p:nvPr>
        </p:nvSpPr>
        <p:spPr/>
        <p:txBody>
          <a:bodyPr/>
          <a:lstStyle/>
          <a:p>
            <a:r>
              <a:rPr lang="en-GB" dirty="0"/>
              <a:t>Chris Freestone</a:t>
            </a:r>
          </a:p>
          <a:p>
            <a:r>
              <a:rPr lang="en-GB" dirty="0"/>
              <a:t>RM Forum - July 19th 2022</a:t>
            </a:r>
          </a:p>
        </p:txBody>
      </p:sp>
    </p:spTree>
    <p:extLst>
      <p:ext uri="{BB962C8B-B14F-4D97-AF65-F5344CB8AC3E}">
        <p14:creationId xmlns:p14="http://schemas.microsoft.com/office/powerpoint/2010/main" val="3491484641"/>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B8141-A6E4-9832-3EF4-EFF5F4FF6EAF}"/>
              </a:ext>
            </a:extLst>
          </p:cNvPr>
          <p:cNvSpPr>
            <a:spLocks noGrp="1"/>
          </p:cNvSpPr>
          <p:nvPr>
            <p:ph type="title"/>
          </p:nvPr>
        </p:nvSpPr>
        <p:spPr/>
        <p:txBody>
          <a:bodyPr/>
          <a:lstStyle/>
          <a:p>
            <a:r>
              <a:rPr lang="en-GB" dirty="0"/>
              <a:t>Any other updates-</a:t>
            </a:r>
          </a:p>
        </p:txBody>
      </p:sp>
      <p:sp>
        <p:nvSpPr>
          <p:cNvPr id="3" name="Content Placeholder 2">
            <a:extLst>
              <a:ext uri="{FF2B5EF4-FFF2-40B4-BE49-F238E27FC236}">
                <a16:creationId xmlns:a16="http://schemas.microsoft.com/office/drawing/2014/main" id="{FD0EF0A4-9967-FC1B-78E3-F6BFE533DAB0}"/>
              </a:ext>
            </a:extLst>
          </p:cNvPr>
          <p:cNvSpPr>
            <a:spLocks noGrp="1"/>
          </p:cNvSpPr>
          <p:nvPr>
            <p:ph idx="1"/>
          </p:nvPr>
        </p:nvSpPr>
        <p:spPr/>
        <p:txBody>
          <a:bodyPr/>
          <a:lstStyle/>
          <a:p>
            <a:r>
              <a:rPr lang="en-GB" dirty="0"/>
              <a:t>Any updates or information for sharing with colleagues?</a:t>
            </a:r>
          </a:p>
          <a:p>
            <a:endParaRPr lang="en-GB" dirty="0"/>
          </a:p>
          <a:p>
            <a:endParaRPr lang="en-GB" dirty="0"/>
          </a:p>
          <a:p>
            <a:r>
              <a:rPr lang="en-GB"/>
              <a:t>Thanks Chris</a:t>
            </a:r>
            <a:endParaRPr lang="en-GB" dirty="0"/>
          </a:p>
        </p:txBody>
      </p:sp>
    </p:spTree>
    <p:extLst>
      <p:ext uri="{BB962C8B-B14F-4D97-AF65-F5344CB8AC3E}">
        <p14:creationId xmlns:p14="http://schemas.microsoft.com/office/powerpoint/2010/main" val="4209614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F9B53-5E76-42A1-AD7F-515821E913B4}"/>
              </a:ext>
            </a:extLst>
          </p:cNvPr>
          <p:cNvSpPr>
            <a:spLocks noGrp="1"/>
          </p:cNvSpPr>
          <p:nvPr>
            <p:ph type="title"/>
          </p:nvPr>
        </p:nvSpPr>
        <p:spPr/>
        <p:txBody>
          <a:bodyPr/>
          <a:lstStyle/>
          <a:p>
            <a:r>
              <a:rPr lang="en-GB" dirty="0"/>
              <a:t>Current situation</a:t>
            </a:r>
          </a:p>
        </p:txBody>
      </p:sp>
      <p:sp>
        <p:nvSpPr>
          <p:cNvPr id="3" name="Content Placeholder 2">
            <a:extLst>
              <a:ext uri="{FF2B5EF4-FFF2-40B4-BE49-F238E27FC236}">
                <a16:creationId xmlns:a16="http://schemas.microsoft.com/office/drawing/2014/main" id="{0152967E-8070-4456-8764-56411EFEB75C}"/>
              </a:ext>
            </a:extLst>
          </p:cNvPr>
          <p:cNvSpPr>
            <a:spLocks noGrp="1"/>
          </p:cNvSpPr>
          <p:nvPr>
            <p:ph idx="1"/>
          </p:nvPr>
        </p:nvSpPr>
        <p:spPr>
          <a:xfrm>
            <a:off x="609600" y="1124745"/>
            <a:ext cx="10972800" cy="5517231"/>
          </a:xfrm>
        </p:spPr>
        <p:txBody>
          <a:bodyPr>
            <a:normAutofit fontScale="92500"/>
          </a:bodyPr>
          <a:lstStyle/>
          <a:p>
            <a:r>
              <a:rPr lang="en-GB" dirty="0"/>
              <a:t>R rate in the UK is currently 1.1-1.5 across areas</a:t>
            </a:r>
          </a:p>
          <a:p>
            <a:r>
              <a:rPr lang="en-GB" dirty="0"/>
              <a:t>Surge is due to Omicron variants BA.4, BA.5. new variation of BA.2 </a:t>
            </a:r>
            <a:r>
              <a:rPr lang="en-GB" u="sng" dirty="0"/>
              <a:t>under investigation </a:t>
            </a:r>
            <a:r>
              <a:rPr lang="en-GB" dirty="0"/>
              <a:t>currently. Appears to be easily transmissible- noted India, Australia, far east , USA, UK , some European countries  </a:t>
            </a:r>
          </a:p>
          <a:p>
            <a:r>
              <a:rPr lang="en-GB" dirty="0"/>
              <a:t>Vaccination rate- 87.4%</a:t>
            </a:r>
          </a:p>
          <a:p>
            <a:r>
              <a:rPr lang="en-GB" dirty="0"/>
              <a:t>Booster / 3</a:t>
            </a:r>
            <a:r>
              <a:rPr lang="en-GB" baseline="30000" dirty="0"/>
              <a:t>rd</a:t>
            </a:r>
            <a:r>
              <a:rPr lang="en-GB" dirty="0"/>
              <a:t>/4</a:t>
            </a:r>
            <a:r>
              <a:rPr lang="en-GB" baseline="30000" dirty="0"/>
              <a:t>th</a:t>
            </a:r>
            <a:r>
              <a:rPr lang="en-GB" dirty="0"/>
              <a:t> Vaccination -68.8%</a:t>
            </a:r>
          </a:p>
          <a:p>
            <a:r>
              <a:rPr lang="en-GB" dirty="0"/>
              <a:t>Cases-139,272 -up 29%</a:t>
            </a:r>
          </a:p>
          <a:p>
            <a:r>
              <a:rPr lang="en-GB" dirty="0"/>
              <a:t>Deaths 454 – up 13.2%</a:t>
            </a:r>
          </a:p>
          <a:p>
            <a:r>
              <a:rPr lang="en-GB" dirty="0"/>
              <a:t>Admissions-11028 – up 32.9%( all data 7 day rolling totals)</a:t>
            </a:r>
          </a:p>
          <a:p>
            <a:endParaRPr lang="en-GB" dirty="0"/>
          </a:p>
          <a:p>
            <a:endParaRPr lang="en-GB" dirty="0"/>
          </a:p>
        </p:txBody>
      </p:sp>
    </p:spTree>
    <p:extLst>
      <p:ext uri="{BB962C8B-B14F-4D97-AF65-F5344CB8AC3E}">
        <p14:creationId xmlns:p14="http://schemas.microsoft.com/office/powerpoint/2010/main" val="1170321091"/>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C2BCE-AF56-ABD5-E66B-2E252AEBBA67}"/>
              </a:ext>
            </a:extLst>
          </p:cNvPr>
          <p:cNvSpPr>
            <a:spLocks noGrp="1"/>
          </p:cNvSpPr>
          <p:nvPr>
            <p:ph type="title"/>
          </p:nvPr>
        </p:nvSpPr>
        <p:spPr/>
        <p:txBody>
          <a:bodyPr/>
          <a:lstStyle/>
          <a:p>
            <a:r>
              <a:rPr lang="en-GB" dirty="0"/>
              <a:t>Current situation</a:t>
            </a:r>
          </a:p>
        </p:txBody>
      </p:sp>
      <p:sp>
        <p:nvSpPr>
          <p:cNvPr id="3" name="Content Placeholder 2">
            <a:extLst>
              <a:ext uri="{FF2B5EF4-FFF2-40B4-BE49-F238E27FC236}">
                <a16:creationId xmlns:a16="http://schemas.microsoft.com/office/drawing/2014/main" id="{0CD91689-057F-E4B7-64A9-E026244019D8}"/>
              </a:ext>
            </a:extLst>
          </p:cNvPr>
          <p:cNvSpPr>
            <a:spLocks noGrp="1"/>
          </p:cNvSpPr>
          <p:nvPr>
            <p:ph idx="1"/>
          </p:nvPr>
        </p:nvSpPr>
        <p:spPr>
          <a:xfrm>
            <a:off x="609600" y="1124745"/>
            <a:ext cx="10972800" cy="5626929"/>
          </a:xfrm>
        </p:spPr>
        <p:txBody>
          <a:bodyPr>
            <a:normAutofit fontScale="85000" lnSpcReduction="20000"/>
          </a:bodyPr>
          <a:lstStyle/>
          <a:p>
            <a:r>
              <a:rPr lang="en-GB" dirty="0"/>
              <a:t>41% hospitals in England putting mask wearing back into place as well as some restrictions on visitors</a:t>
            </a:r>
          </a:p>
          <a:p>
            <a:r>
              <a:rPr lang="en-GB" dirty="0"/>
              <a:t>Wider consideration of mask wearing specially on public transport- health review with feedback to Government/ SAGE(scientific advisory group for emergencies) </a:t>
            </a:r>
          </a:p>
          <a:p>
            <a:r>
              <a:rPr lang="en-GB" dirty="0"/>
              <a:t>Move in European countries to firm up guidance to “must” wear masks on public transport in particular</a:t>
            </a:r>
          </a:p>
          <a:p>
            <a:r>
              <a:rPr lang="en-GB" dirty="0"/>
              <a:t>Covid figures are now rising- c.2million people in the UK have symptoms ( combination of self reporting and medical diagnosis). This is 3% of the population </a:t>
            </a:r>
          </a:p>
          <a:p>
            <a:r>
              <a:rPr lang="en-GB" dirty="0" err="1"/>
              <a:t>JCVI</a:t>
            </a:r>
            <a:r>
              <a:rPr lang="en-GB" dirty="0"/>
              <a:t>-everyone over 50 years of age to be offered a booster in the autumn and some over 5’s with complex needs or living with an immune suppressed person. </a:t>
            </a:r>
          </a:p>
          <a:p>
            <a:r>
              <a:rPr lang="en-GB" dirty="0"/>
              <a:t>Be alert to the data</a:t>
            </a:r>
          </a:p>
          <a:p>
            <a:r>
              <a:rPr lang="en-GB" dirty="0"/>
              <a:t>Maintain your contingency planning</a:t>
            </a:r>
          </a:p>
          <a:p>
            <a:pPr marL="0" indent="0">
              <a:buNone/>
            </a:pPr>
            <a:endParaRPr lang="en-GB" dirty="0"/>
          </a:p>
        </p:txBody>
      </p:sp>
    </p:spTree>
    <p:extLst>
      <p:ext uri="{BB962C8B-B14F-4D97-AF65-F5344CB8AC3E}">
        <p14:creationId xmlns:p14="http://schemas.microsoft.com/office/powerpoint/2010/main" val="297672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84218-2102-4A29-8FA7-FB94809F1EBE}"/>
              </a:ext>
            </a:extLst>
          </p:cNvPr>
          <p:cNvSpPr>
            <a:spLocks noGrp="1"/>
          </p:cNvSpPr>
          <p:nvPr>
            <p:ph type="title"/>
          </p:nvPr>
        </p:nvSpPr>
        <p:spPr>
          <a:xfrm>
            <a:off x="777240" y="731520"/>
            <a:ext cx="2845191" cy="3064304"/>
          </a:xfrm>
        </p:spPr>
        <p:txBody>
          <a:bodyPr>
            <a:normAutofit/>
          </a:bodyPr>
          <a:lstStyle/>
          <a:p>
            <a:r>
              <a:rPr lang="en-GB" sz="3800" dirty="0">
                <a:solidFill>
                  <a:schemeClr val="tx1"/>
                </a:solidFill>
                <a:latin typeface="Century Gothic" panose="020B0502020202020204" pitchFamily="34" charset="0"/>
              </a:rPr>
              <a:t>Updates and headlines:</a:t>
            </a:r>
            <a:br>
              <a:rPr lang="en-GB" sz="3800" dirty="0">
                <a:solidFill>
                  <a:schemeClr val="tx1"/>
                </a:solidFill>
                <a:latin typeface="Century Gothic" panose="020B0502020202020204" pitchFamily="34" charset="0"/>
              </a:rPr>
            </a:br>
            <a:r>
              <a:rPr lang="en-GB" sz="3800" dirty="0">
                <a:solidFill>
                  <a:schemeClr val="tx1"/>
                </a:solidFill>
                <a:latin typeface="Century Gothic" panose="020B0502020202020204" pitchFamily="34" charset="0"/>
              </a:rPr>
              <a:t>KCSIE 2022</a:t>
            </a:r>
          </a:p>
        </p:txBody>
      </p:sp>
      <p:sp>
        <p:nvSpPr>
          <p:cNvPr id="11" name="Content Placeholder 2">
            <a:extLst>
              <a:ext uri="{FF2B5EF4-FFF2-40B4-BE49-F238E27FC236}">
                <a16:creationId xmlns:a16="http://schemas.microsoft.com/office/drawing/2014/main" id="{049F7FBF-38FF-44B3-8B8D-8F27DDBF9F17}"/>
              </a:ext>
            </a:extLst>
          </p:cNvPr>
          <p:cNvSpPr>
            <a:spLocks noGrp="1"/>
          </p:cNvSpPr>
          <p:nvPr>
            <p:ph idx="1"/>
          </p:nvPr>
        </p:nvSpPr>
        <p:spPr>
          <a:xfrm>
            <a:off x="4379709" y="0"/>
            <a:ext cx="7037591" cy="6161991"/>
          </a:xfrm>
        </p:spPr>
        <p:txBody>
          <a:bodyPr anchor="ctr">
            <a:normAutofit fontScale="85000" lnSpcReduction="20000"/>
          </a:bodyPr>
          <a:lstStyle/>
          <a:p>
            <a:pPr marL="0" indent="0">
              <a:buNone/>
            </a:pPr>
            <a:r>
              <a:rPr lang="en-GB" sz="2400" dirty="0"/>
              <a:t> </a:t>
            </a:r>
          </a:p>
          <a:p>
            <a:endParaRPr lang="en-GB" sz="2400" dirty="0"/>
          </a:p>
          <a:p>
            <a:pPr marL="0" marR="0" lvl="0" indent="0" algn="l" defTabSz="914400" rtl="0" eaLnBrk="1" fontAlgn="auto" latinLnBrk="0" hangingPunct="1">
              <a:lnSpc>
                <a:spcPct val="100000"/>
              </a:lnSpc>
              <a:spcBef>
                <a:spcPct val="20000"/>
              </a:spcBef>
              <a:spcAft>
                <a:spcPts val="0"/>
              </a:spcAft>
              <a:buClrTx/>
              <a:buSzTx/>
              <a:buNone/>
              <a:tabLst/>
              <a:defRPr/>
            </a:pPr>
            <a:endPar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LGBTQ+ communities / safeguarding/ incorporation of understanding and information into the schools mandatory </a:t>
            </a:r>
            <a:r>
              <a:rPr kumimoji="0" lang="en-GB" sz="2700" b="0" i="0" u="none" strike="noStrike" kern="1200" cap="none" spc="0" normalizeH="0" baseline="0" noProof="0" dirty="0" err="1">
                <a:ln>
                  <a:noFill/>
                </a:ln>
                <a:solidFill>
                  <a:prstClr val="black">
                    <a:lumMod val="65000"/>
                    <a:lumOff val="35000"/>
                  </a:prstClr>
                </a:solidFill>
                <a:effectLst/>
                <a:uLnTx/>
                <a:uFillTx/>
                <a:latin typeface="Century Gothic"/>
                <a:ea typeface="+mn-ea"/>
                <a:cs typeface="+mn-cs"/>
              </a:rPr>
              <a:t>RSHE</a:t>
            </a: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 /PHSE curriculum.</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Clarity of school culture re. LGBTQ+ communities -   incorporated into pastoral policies and procedures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Governance / strategic direction and challenge / understanding of role/safeguarding governor training.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Internet safety / online safeguarding</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Sexual harm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Sexual violence- no separate guidance – incorporated into KCSIE 2022</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Disclosure- hesitancy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2700" b="0" i="0" u="none" strike="noStrike" kern="1200" cap="none" spc="0" normalizeH="0" baseline="0" noProof="0" dirty="0">
                <a:ln>
                  <a:noFill/>
                </a:ln>
                <a:solidFill>
                  <a:prstClr val="black">
                    <a:lumMod val="65000"/>
                    <a:lumOff val="35000"/>
                  </a:prstClr>
                </a:solidFill>
                <a:effectLst/>
                <a:uLnTx/>
                <a:uFillTx/>
                <a:latin typeface="Century Gothic"/>
                <a:ea typeface="+mn-ea"/>
                <a:cs typeface="+mn-cs"/>
              </a:rPr>
              <a:t>Governance- challenge , robust</a:t>
            </a:r>
            <a:endParaRPr lang="en-US" sz="27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p:txBody>
      </p:sp>
    </p:spTree>
    <p:extLst>
      <p:ext uri="{BB962C8B-B14F-4D97-AF65-F5344CB8AC3E}">
        <p14:creationId xmlns:p14="http://schemas.microsoft.com/office/powerpoint/2010/main" val="192239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84218-2102-4A29-8FA7-FB94809F1EBE}"/>
              </a:ext>
            </a:extLst>
          </p:cNvPr>
          <p:cNvSpPr>
            <a:spLocks noGrp="1"/>
          </p:cNvSpPr>
          <p:nvPr>
            <p:ph type="title"/>
          </p:nvPr>
        </p:nvSpPr>
        <p:spPr>
          <a:xfrm>
            <a:off x="777240" y="731520"/>
            <a:ext cx="2845191" cy="3181262"/>
          </a:xfrm>
        </p:spPr>
        <p:txBody>
          <a:bodyPr>
            <a:normAutofit/>
          </a:bodyPr>
          <a:lstStyle/>
          <a:p>
            <a:r>
              <a:rPr lang="en-GB" sz="3800" dirty="0">
                <a:solidFill>
                  <a:schemeClr val="tx1"/>
                </a:solidFill>
                <a:latin typeface="Century Gothic" panose="020B0502020202020204" pitchFamily="34" charset="0"/>
              </a:rPr>
              <a:t>Updates and headlines:</a:t>
            </a:r>
            <a:br>
              <a:rPr lang="en-GB" sz="3800" dirty="0">
                <a:solidFill>
                  <a:schemeClr val="tx1"/>
                </a:solidFill>
                <a:latin typeface="Century Gothic" panose="020B0502020202020204" pitchFamily="34" charset="0"/>
              </a:rPr>
            </a:br>
            <a:r>
              <a:rPr lang="en-GB" sz="3800" dirty="0">
                <a:solidFill>
                  <a:schemeClr val="tx1"/>
                </a:solidFill>
                <a:latin typeface="Century Gothic" panose="020B0502020202020204" pitchFamily="34" charset="0"/>
              </a:rPr>
              <a:t>KCSIE 2022</a:t>
            </a:r>
          </a:p>
        </p:txBody>
      </p:sp>
      <p:sp>
        <p:nvSpPr>
          <p:cNvPr id="11" name="Content Placeholder 2">
            <a:extLst>
              <a:ext uri="{FF2B5EF4-FFF2-40B4-BE49-F238E27FC236}">
                <a16:creationId xmlns:a16="http://schemas.microsoft.com/office/drawing/2014/main" id="{049F7FBF-38FF-44B3-8B8D-8F27DDBF9F17}"/>
              </a:ext>
            </a:extLst>
          </p:cNvPr>
          <p:cNvSpPr>
            <a:spLocks noGrp="1"/>
          </p:cNvSpPr>
          <p:nvPr>
            <p:ph idx="1"/>
          </p:nvPr>
        </p:nvSpPr>
        <p:spPr>
          <a:xfrm>
            <a:off x="4379709" y="0"/>
            <a:ext cx="7037591" cy="6161991"/>
          </a:xfrm>
        </p:spPr>
        <p:txBody>
          <a:bodyPr anchor="ctr">
            <a:normAutofit fontScale="70000" lnSpcReduction="20000"/>
          </a:bodyPr>
          <a:lstStyle/>
          <a:p>
            <a:pPr marL="0" indent="0">
              <a:buNone/>
            </a:pPr>
            <a:r>
              <a:rPr lang="en-GB" sz="2400" dirty="0"/>
              <a:t> </a:t>
            </a:r>
          </a:p>
          <a:p>
            <a:endParaRPr lang="en-GB" sz="2400" dirty="0"/>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ea typeface="+mn-ea"/>
                <a:cs typeface="+mn-cs"/>
              </a:rPr>
              <a:t>Education settings should consider conducting online searches as part of their due diligence during the recruitment process. The stated aim of this is that it “may help identify any incidents or issues that have happened, and are publicly available online, which the school or college might want to explore with the applicant at interview</a:t>
            </a:r>
            <a:r>
              <a:rPr kumimoji="0" lang="en-US" sz="2800" b="0" i="0" u="none" strike="noStrike" kern="1200" cap="none" spc="0" normalizeH="0" baseline="0" noProof="0" dirty="0">
                <a:ln>
                  <a:noFill/>
                </a:ln>
                <a:solidFill>
                  <a:srgbClr val="666666"/>
                </a:solidFill>
                <a:effectLst/>
                <a:uLnTx/>
                <a:uFillTx/>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ea typeface="+mn-ea"/>
                <a:cs typeface="+mn-cs"/>
              </a:rPr>
              <a:t>Learning from all allegations against staff investigations should be incorporated by schools and colleges, not just from those that are concluded and substantiated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ea typeface="+mn-ea"/>
                <a:cs typeface="+mn-cs"/>
              </a:rPr>
              <a:t>Schools and colleges can choose to whom low level concerns about staff are reported to, so long as it is clear in their policies. All staff should be aware of how to handle low level concerns, allegations against staff and whistleblowing, with KCSIE 2022 being clear that this information should be contained in the staff </a:t>
            </a:r>
            <a:r>
              <a:rPr kumimoji="0" lang="en-US" sz="2800" b="0" i="0" u="none" strike="noStrike" kern="1200" cap="none" spc="0" normalizeH="0" baseline="0" noProof="0" dirty="0" err="1">
                <a:ln>
                  <a:noFill/>
                </a:ln>
                <a:solidFill>
                  <a:prstClr val="black"/>
                </a:solidFill>
                <a:effectLst/>
                <a:uLnTx/>
                <a:uFillTx/>
                <a:ea typeface="+mn-ea"/>
                <a:cs typeface="+mn-cs"/>
              </a:rPr>
              <a:t>behaviour</a:t>
            </a:r>
            <a:r>
              <a:rPr kumimoji="0" lang="en-US" sz="2800" b="0" i="0" u="none" strike="noStrike" kern="1200" cap="none" spc="0" normalizeH="0" baseline="0" noProof="0" dirty="0">
                <a:ln>
                  <a:noFill/>
                </a:ln>
                <a:solidFill>
                  <a:prstClr val="black"/>
                </a:solidFill>
                <a:effectLst/>
                <a:uLnTx/>
                <a:uFillTx/>
                <a:ea typeface="+mn-ea"/>
                <a:cs typeface="+mn-cs"/>
              </a:rPr>
              <a:t> policy (also known as the code of conduct). </a:t>
            </a:r>
            <a:endParaRPr kumimoji="0" lang="en-GB" sz="2800" b="0" i="0" u="none" strike="noStrike" kern="1200" cap="none" spc="0" normalizeH="0" baseline="0" noProof="0" dirty="0">
              <a:ln>
                <a:noFill/>
              </a:ln>
              <a:solidFill>
                <a:prstClr val="black"/>
              </a:solidFill>
              <a:effectLst/>
              <a:uLnTx/>
              <a:uFillTx/>
              <a:ea typeface="+mn-ea"/>
              <a:cs typeface="+mn-cs"/>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p:txBody>
      </p:sp>
    </p:spTree>
    <p:extLst>
      <p:ext uri="{BB962C8B-B14F-4D97-AF65-F5344CB8AC3E}">
        <p14:creationId xmlns:p14="http://schemas.microsoft.com/office/powerpoint/2010/main" val="2220838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84218-2102-4A29-8FA7-FB94809F1EBE}"/>
              </a:ext>
            </a:extLst>
          </p:cNvPr>
          <p:cNvSpPr>
            <a:spLocks noGrp="1"/>
          </p:cNvSpPr>
          <p:nvPr>
            <p:ph type="title"/>
          </p:nvPr>
        </p:nvSpPr>
        <p:spPr>
          <a:xfrm>
            <a:off x="777240" y="276447"/>
            <a:ext cx="2845191" cy="3636335"/>
          </a:xfrm>
        </p:spPr>
        <p:txBody>
          <a:bodyPr>
            <a:normAutofit fontScale="90000"/>
          </a:bodyPr>
          <a:lstStyle/>
          <a:p>
            <a:r>
              <a:rPr lang="en-GB" sz="3800" dirty="0">
                <a:solidFill>
                  <a:schemeClr val="tx1"/>
                </a:solidFill>
                <a:latin typeface="Century Gothic" panose="020B0502020202020204" pitchFamily="34" charset="0"/>
              </a:rPr>
              <a:t>Updates </a:t>
            </a:r>
            <a:r>
              <a:rPr lang="en-GB" sz="3800">
                <a:solidFill>
                  <a:schemeClr val="tx1"/>
                </a:solidFill>
                <a:latin typeface="Century Gothic" panose="020B0502020202020204" pitchFamily="34" charset="0"/>
              </a:rPr>
              <a:t>and headlines /</a:t>
            </a:r>
            <a:br>
              <a:rPr lang="en-GB" sz="3800">
                <a:solidFill>
                  <a:schemeClr val="tx1"/>
                </a:solidFill>
                <a:latin typeface="Century Gothic" panose="020B0502020202020204" pitchFamily="34" charset="0"/>
              </a:rPr>
            </a:br>
            <a:r>
              <a:rPr lang="en-GB" sz="3800">
                <a:solidFill>
                  <a:schemeClr val="tx1"/>
                </a:solidFill>
                <a:latin typeface="Century Gothic" panose="020B0502020202020204" pitchFamily="34" charset="0"/>
              </a:rPr>
              <a:t>reading</a:t>
            </a:r>
            <a:r>
              <a:rPr lang="en-GB" sz="3800" dirty="0">
                <a:solidFill>
                  <a:schemeClr val="tx1"/>
                </a:solidFill>
                <a:latin typeface="Century Gothic" panose="020B0502020202020204" pitchFamily="34" charset="0"/>
              </a:rPr>
              <a:t>:</a:t>
            </a:r>
            <a:br>
              <a:rPr lang="en-GB" sz="3800" dirty="0">
                <a:solidFill>
                  <a:schemeClr val="tx1"/>
                </a:solidFill>
                <a:latin typeface="Century Gothic" panose="020B0502020202020204" pitchFamily="34" charset="0"/>
              </a:rPr>
            </a:br>
            <a:endParaRPr lang="en-GB" sz="3800" dirty="0">
              <a:solidFill>
                <a:schemeClr val="tx1"/>
              </a:solidFill>
              <a:latin typeface="Century Gothic" panose="020B0502020202020204" pitchFamily="34" charset="0"/>
            </a:endParaRPr>
          </a:p>
        </p:txBody>
      </p:sp>
      <p:sp>
        <p:nvSpPr>
          <p:cNvPr id="11" name="Content Placeholder 2">
            <a:extLst>
              <a:ext uri="{FF2B5EF4-FFF2-40B4-BE49-F238E27FC236}">
                <a16:creationId xmlns:a16="http://schemas.microsoft.com/office/drawing/2014/main" id="{049F7FBF-38FF-44B3-8B8D-8F27DDBF9F17}"/>
              </a:ext>
            </a:extLst>
          </p:cNvPr>
          <p:cNvSpPr>
            <a:spLocks noGrp="1"/>
          </p:cNvSpPr>
          <p:nvPr>
            <p:ph idx="1"/>
          </p:nvPr>
        </p:nvSpPr>
        <p:spPr>
          <a:xfrm>
            <a:off x="4379709" y="0"/>
            <a:ext cx="7037591" cy="6161991"/>
          </a:xfrm>
        </p:spPr>
        <p:txBody>
          <a:bodyPr anchor="ctr">
            <a:normAutofit fontScale="92500" lnSpcReduction="20000"/>
          </a:bodyPr>
          <a:lstStyle/>
          <a:p>
            <a:pPr marL="0" indent="0">
              <a:buNone/>
            </a:pPr>
            <a:r>
              <a:rPr lang="en-GB" sz="2400" dirty="0"/>
              <a:t> </a:t>
            </a:r>
          </a:p>
          <a:p>
            <a:endParaRPr lang="en-GB" sz="2400" dirty="0"/>
          </a:p>
          <a:p>
            <a:pPr marL="0" indent="0">
              <a:buNone/>
            </a:pPr>
            <a:endParaRPr lang="en-US" sz="2600" dirty="0">
              <a:latin typeface="Century Gothic" panose="020B0502020202020204" pitchFamily="34" charset="0"/>
            </a:endParaRPr>
          </a:p>
          <a:p>
            <a:pPr marL="0" indent="0">
              <a:buNone/>
            </a:pPr>
            <a:r>
              <a:rPr lang="en-US" sz="2600" dirty="0">
                <a:latin typeface="Century Gothic" panose="020B0502020202020204" pitchFamily="34" charset="0"/>
              </a:rPr>
              <a:t>1.</a:t>
            </a:r>
          </a:p>
          <a:p>
            <a:pPr marL="0" indent="0">
              <a:buNone/>
            </a:pPr>
            <a:r>
              <a:rPr lang="en-US" sz="2600" dirty="0">
                <a:solidFill>
                  <a:srgbClr val="3399FF"/>
                </a:solidFill>
                <a:latin typeface="Century Gothic" panose="020B0502020202020204" pitchFamily="34" charset="0"/>
                <a:hlinkClick r:id="rId3">
                  <a:extLst>
                    <a:ext uri="{A12FA001-AC4F-418D-AE19-62706E023703}">
                      <ahyp:hlinkClr xmlns:ahyp="http://schemas.microsoft.com/office/drawing/2018/hyperlinkcolor" val="tx"/>
                    </a:ext>
                  </a:extLst>
                </a:hlinkClick>
              </a:rPr>
              <a:t>https://www.gov.uk/government/publications/what-types-of-needs-do-childrens-homes-offer-care-for/what-types-of-needs-do-childrens-homes-offer-care-for</a:t>
            </a: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r>
              <a:rPr lang="en-US" sz="2600" dirty="0">
                <a:latin typeface="Century Gothic" panose="020B0502020202020204" pitchFamily="34" charset="0"/>
              </a:rPr>
              <a:t>2. </a:t>
            </a:r>
            <a:r>
              <a:rPr lang="en-US" sz="2600" dirty="0">
                <a:latin typeface="Century Gothic" panose="020B0502020202020204" pitchFamily="34" charset="0"/>
                <a:hlinkClick r:id="rId4"/>
              </a:rPr>
              <a:t>https://www.communitycare.co.uk/2022/07/13/number-of-unregistered-childrens-homes-doubled-last-year-finds-ofsted/</a:t>
            </a: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r>
              <a:rPr lang="en-US" sz="2600" dirty="0">
                <a:latin typeface="Century Gothic" panose="020B0502020202020204" pitchFamily="34" charset="0"/>
              </a:rPr>
              <a:t>3.</a:t>
            </a:r>
          </a:p>
          <a:p>
            <a:pPr marL="0" indent="0">
              <a:buNone/>
            </a:pPr>
            <a:r>
              <a:rPr lang="en-US" sz="2600" dirty="0">
                <a:latin typeface="Century Gothic" panose="020B0502020202020204" pitchFamily="34" charset="0"/>
              </a:rPr>
              <a:t>https://coramvoice.org.uk/wp-content/uploads/2022/05/2309-Staying-connected-Research-Report-0522.pdf</a:t>
            </a: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a:p>
            <a:pPr marL="0" indent="0">
              <a:buNone/>
            </a:pPr>
            <a:endParaRPr lang="en-US" sz="2600" dirty="0">
              <a:latin typeface="Century Gothic" panose="020B0502020202020204" pitchFamily="34" charset="0"/>
            </a:endParaRPr>
          </a:p>
        </p:txBody>
      </p:sp>
    </p:spTree>
    <p:extLst>
      <p:ext uri="{BB962C8B-B14F-4D97-AF65-F5344CB8AC3E}">
        <p14:creationId xmlns:p14="http://schemas.microsoft.com/office/powerpoint/2010/main" val="3755172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8FBC3-9605-77B5-5F0E-22793DA2ED93}"/>
              </a:ext>
            </a:extLst>
          </p:cNvPr>
          <p:cNvSpPr>
            <a:spLocks noGrp="1"/>
          </p:cNvSpPr>
          <p:nvPr>
            <p:ph type="title"/>
          </p:nvPr>
        </p:nvSpPr>
        <p:spPr/>
        <p:txBody>
          <a:bodyPr/>
          <a:lstStyle/>
          <a:p>
            <a:r>
              <a:rPr lang="en-GB" dirty="0"/>
              <a:t>Publications due/ published:</a:t>
            </a:r>
          </a:p>
        </p:txBody>
      </p:sp>
      <p:sp>
        <p:nvSpPr>
          <p:cNvPr id="3" name="Content Placeholder 2">
            <a:extLst>
              <a:ext uri="{FF2B5EF4-FFF2-40B4-BE49-F238E27FC236}">
                <a16:creationId xmlns:a16="http://schemas.microsoft.com/office/drawing/2014/main" id="{23483463-7F8A-F87E-908E-F568F9FFF7FE}"/>
              </a:ext>
            </a:extLst>
          </p:cNvPr>
          <p:cNvSpPr>
            <a:spLocks noGrp="1"/>
          </p:cNvSpPr>
          <p:nvPr>
            <p:ph idx="1"/>
          </p:nvPr>
        </p:nvSpPr>
        <p:spPr/>
        <p:txBody>
          <a:bodyPr/>
          <a:lstStyle/>
          <a:p>
            <a:r>
              <a:rPr lang="en-US" b="0" i="0" dirty="0">
                <a:solidFill>
                  <a:srgbClr val="0E0E0E"/>
                </a:solidFill>
                <a:effectLst/>
                <a:latin typeface="Lato" panose="020F0502020204030203" pitchFamily="34" charset="0"/>
              </a:rPr>
              <a:t>Self harm: assessment, management and preventing recurrence</a:t>
            </a:r>
          </a:p>
          <a:p>
            <a:pPr>
              <a:buFontTx/>
              <a:buChar char="-"/>
            </a:pPr>
            <a:r>
              <a:rPr lang="en-GB" i="1" dirty="0"/>
              <a:t>Publish July 2022  (NICE)</a:t>
            </a:r>
          </a:p>
          <a:p>
            <a:r>
              <a:rPr lang="en-US" b="0" i="0" dirty="0">
                <a:solidFill>
                  <a:srgbClr val="0E0E0E"/>
                </a:solidFill>
                <a:effectLst/>
                <a:latin typeface="Lato" panose="020F0502020204030203" pitchFamily="34" charset="0"/>
              </a:rPr>
              <a:t>Social, emotional and mental wellbeing in primary and secondary education</a:t>
            </a:r>
          </a:p>
          <a:p>
            <a:pPr marL="0" indent="0">
              <a:buNone/>
            </a:pPr>
            <a:r>
              <a:rPr lang="en-GB" i="1" dirty="0"/>
              <a:t>- Published 6</a:t>
            </a:r>
            <a:r>
              <a:rPr lang="en-GB" i="1" baseline="30000" dirty="0"/>
              <a:t>th</a:t>
            </a:r>
            <a:r>
              <a:rPr lang="en-GB" i="1" dirty="0"/>
              <a:t> July 2022 (NICE) as:</a:t>
            </a:r>
          </a:p>
          <a:p>
            <a:pPr marL="0" indent="0">
              <a:buNone/>
            </a:pPr>
            <a:r>
              <a:rPr lang="en-GB" i="1" dirty="0"/>
              <a:t>https://www.nice.org.uk/guidance/ng223</a:t>
            </a:r>
          </a:p>
        </p:txBody>
      </p:sp>
    </p:spTree>
    <p:extLst>
      <p:ext uri="{BB962C8B-B14F-4D97-AF65-F5344CB8AC3E}">
        <p14:creationId xmlns:p14="http://schemas.microsoft.com/office/powerpoint/2010/main" val="1808459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F842E-244E-EBBF-F53D-74EC85CDD30C}"/>
              </a:ext>
            </a:extLst>
          </p:cNvPr>
          <p:cNvSpPr>
            <a:spLocks noGrp="1"/>
          </p:cNvSpPr>
          <p:nvPr>
            <p:ph type="title"/>
          </p:nvPr>
        </p:nvSpPr>
        <p:spPr>
          <a:xfrm>
            <a:off x="838200" y="365125"/>
            <a:ext cx="10515600" cy="708763"/>
          </a:xfrm>
        </p:spPr>
        <p:txBody>
          <a:bodyPr/>
          <a:lstStyle/>
          <a:p>
            <a:r>
              <a:rPr lang="en-GB" dirty="0"/>
              <a:t>New:</a:t>
            </a:r>
          </a:p>
        </p:txBody>
      </p:sp>
      <p:sp>
        <p:nvSpPr>
          <p:cNvPr id="3" name="Content Placeholder 2">
            <a:extLst>
              <a:ext uri="{FF2B5EF4-FFF2-40B4-BE49-F238E27FC236}">
                <a16:creationId xmlns:a16="http://schemas.microsoft.com/office/drawing/2014/main" id="{191B42C0-F47B-0E4B-77B7-31413D16412B}"/>
              </a:ext>
            </a:extLst>
          </p:cNvPr>
          <p:cNvSpPr>
            <a:spLocks noGrp="1"/>
          </p:cNvSpPr>
          <p:nvPr>
            <p:ph idx="1"/>
          </p:nvPr>
        </p:nvSpPr>
        <p:spPr/>
        <p:txBody>
          <a:bodyPr/>
          <a:lstStyle/>
          <a:p>
            <a:pPr algn="l" fontAlgn="base"/>
            <a:r>
              <a:rPr lang="en-US" b="0" dirty="0">
                <a:solidFill>
                  <a:srgbClr val="333333"/>
                </a:solidFill>
                <a:effectLst/>
                <a:latin typeface="Open Sans" panose="020B0606030504020204" pitchFamily="34" charset="0"/>
              </a:rPr>
              <a:t>National </a:t>
            </a:r>
            <a:r>
              <a:rPr lang="en-US" b="0" dirty="0" err="1">
                <a:solidFill>
                  <a:srgbClr val="333333"/>
                </a:solidFill>
                <a:effectLst/>
                <a:latin typeface="Open Sans" panose="020B0606030504020204" pitchFamily="34" charset="0"/>
              </a:rPr>
              <a:t>DoLs</a:t>
            </a:r>
            <a:r>
              <a:rPr lang="en-US" b="0" dirty="0">
                <a:solidFill>
                  <a:srgbClr val="333333"/>
                </a:solidFill>
                <a:effectLst/>
                <a:latin typeface="Open Sans" panose="020B0606030504020204" pitchFamily="34" charset="0"/>
              </a:rPr>
              <a:t> court launched to handle children’s deprivation of liberty cases</a:t>
            </a:r>
          </a:p>
          <a:p>
            <a:pPr algn="l" fontAlgn="base"/>
            <a:r>
              <a:rPr lang="en-US" b="0" i="0" dirty="0">
                <a:solidFill>
                  <a:srgbClr val="666666"/>
                </a:solidFill>
                <a:effectLst/>
                <a:latin typeface="Open Sans" panose="020B0606030504020204" pitchFamily="34" charset="0"/>
              </a:rPr>
              <a:t>Court will hear all applications to deprive children of liberty, which rose by 462% from 2018-21.</a:t>
            </a:r>
          </a:p>
          <a:p>
            <a:pPr algn="l" fontAlgn="base"/>
            <a:r>
              <a:rPr lang="en-US" dirty="0">
                <a:solidFill>
                  <a:srgbClr val="666666"/>
                </a:solidFill>
                <a:latin typeface="Open Sans" panose="020B0606030504020204" pitchFamily="34" charset="0"/>
              </a:rPr>
              <a:t>This aligned to an average of 50 young people waiting for a bed in one of England’s 13 services within the </a:t>
            </a:r>
            <a:r>
              <a:rPr lang="en-US">
                <a:solidFill>
                  <a:srgbClr val="666666"/>
                </a:solidFill>
                <a:latin typeface="Open Sans" panose="020B0606030504020204" pitchFamily="34" charset="0"/>
              </a:rPr>
              <a:t>secure estate.  </a:t>
            </a:r>
            <a:endParaRPr lang="en-US" b="0" i="0" dirty="0">
              <a:solidFill>
                <a:srgbClr val="666666"/>
              </a:solidFill>
              <a:effectLst/>
              <a:latin typeface="Open Sans" panose="020B0606030504020204" pitchFamily="34" charset="0"/>
            </a:endParaRPr>
          </a:p>
          <a:p>
            <a:pPr algn="l" fontAlgn="base"/>
            <a:endParaRPr lang="en-US" dirty="0">
              <a:solidFill>
                <a:srgbClr val="666666"/>
              </a:solidFill>
              <a:latin typeface="Open Sans" panose="020B0606030504020204" pitchFamily="34" charset="0"/>
            </a:endParaRPr>
          </a:p>
          <a:p>
            <a:pPr algn="l" fontAlgn="base"/>
            <a:r>
              <a:rPr lang="en-US" b="0" i="0" dirty="0">
                <a:solidFill>
                  <a:srgbClr val="666666"/>
                </a:solidFill>
                <a:effectLst/>
                <a:latin typeface="Open Sans" panose="020B0606030504020204" pitchFamily="34" charset="0"/>
              </a:rPr>
              <a:t>Started 4.7.22.</a:t>
            </a:r>
          </a:p>
          <a:p>
            <a:endParaRPr lang="en-GB" dirty="0"/>
          </a:p>
        </p:txBody>
      </p:sp>
    </p:spTree>
    <p:extLst>
      <p:ext uri="{BB962C8B-B14F-4D97-AF65-F5344CB8AC3E}">
        <p14:creationId xmlns:p14="http://schemas.microsoft.com/office/powerpoint/2010/main" val="299762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15FF7-16D6-5850-2778-564D68D32843}"/>
              </a:ext>
            </a:extLst>
          </p:cNvPr>
          <p:cNvSpPr>
            <a:spLocks noGrp="1"/>
          </p:cNvSpPr>
          <p:nvPr>
            <p:ph type="title"/>
          </p:nvPr>
        </p:nvSpPr>
        <p:spPr>
          <a:xfrm>
            <a:off x="838200" y="365125"/>
            <a:ext cx="10515600" cy="1070269"/>
          </a:xfrm>
        </p:spPr>
        <p:txBody>
          <a:bodyPr>
            <a:normAutofit fontScale="90000"/>
          </a:bodyPr>
          <a:lstStyle/>
          <a:p>
            <a:r>
              <a:rPr lang="en-GB" dirty="0"/>
              <a:t>New consultation : separate judgment for care leavers…..</a:t>
            </a:r>
          </a:p>
        </p:txBody>
      </p:sp>
      <p:sp>
        <p:nvSpPr>
          <p:cNvPr id="3" name="Content Placeholder 2">
            <a:extLst>
              <a:ext uri="{FF2B5EF4-FFF2-40B4-BE49-F238E27FC236}">
                <a16:creationId xmlns:a16="http://schemas.microsoft.com/office/drawing/2014/main" id="{84B47FBF-A4DA-EFD3-A637-15F67011ED60}"/>
              </a:ext>
            </a:extLst>
          </p:cNvPr>
          <p:cNvSpPr>
            <a:spLocks noGrp="1"/>
          </p:cNvSpPr>
          <p:nvPr>
            <p:ph idx="1"/>
          </p:nvPr>
        </p:nvSpPr>
        <p:spPr/>
        <p:txBody>
          <a:bodyPr/>
          <a:lstStyle/>
          <a:p>
            <a:pPr algn="l" fontAlgn="base"/>
            <a:r>
              <a:rPr lang="en-US" b="0" dirty="0">
                <a:solidFill>
                  <a:srgbClr val="222222"/>
                </a:solidFill>
                <a:effectLst/>
                <a:latin typeface="Helvetica Neue"/>
              </a:rPr>
              <a:t>Yvette Stanley, </a:t>
            </a:r>
            <a:r>
              <a:rPr lang="en-US" b="0" dirty="0" err="1">
                <a:solidFill>
                  <a:srgbClr val="222222"/>
                </a:solidFill>
                <a:effectLst/>
                <a:latin typeface="Helvetica Neue"/>
              </a:rPr>
              <a:t>Ofsted’s</a:t>
            </a:r>
            <a:r>
              <a:rPr lang="en-US" b="0" dirty="0">
                <a:solidFill>
                  <a:srgbClr val="222222"/>
                </a:solidFill>
                <a:effectLst/>
                <a:latin typeface="Helvetica Neue"/>
              </a:rPr>
              <a:t> national director for social care, said that while </a:t>
            </a:r>
            <a:r>
              <a:rPr lang="en-US" b="0" dirty="0" err="1">
                <a:solidFill>
                  <a:srgbClr val="222222"/>
                </a:solidFill>
                <a:effectLst/>
                <a:latin typeface="Helvetica Neue"/>
              </a:rPr>
              <a:t>ILACS</a:t>
            </a:r>
            <a:r>
              <a:rPr lang="en-US" b="0" dirty="0">
                <a:solidFill>
                  <a:srgbClr val="222222"/>
                </a:solidFill>
                <a:effectLst/>
                <a:latin typeface="Helvetica Neue"/>
              </a:rPr>
              <a:t> inspections have done much to highlight the experiences of care leavers and the work by local authorities to support them, “we think we can do more”.</a:t>
            </a:r>
          </a:p>
          <a:p>
            <a:pPr algn="l" fontAlgn="base"/>
            <a:r>
              <a:rPr lang="en-US" b="0" dirty="0">
                <a:solidFill>
                  <a:srgbClr val="222222"/>
                </a:solidFill>
                <a:effectLst/>
                <a:latin typeface="Helvetica Neue"/>
              </a:rPr>
              <a:t>“Introducing a separate judgement reflects the priority we think should be given to providing high quality support to care leavers,” she added. “We encourage everyone to contribute their views through our consultation, to help us give [them] a clearer profile within these inspections.”</a:t>
            </a:r>
          </a:p>
          <a:p>
            <a:endParaRPr lang="en-GB" dirty="0"/>
          </a:p>
        </p:txBody>
      </p:sp>
    </p:spTree>
    <p:extLst>
      <p:ext uri="{BB962C8B-B14F-4D97-AF65-F5344CB8AC3E}">
        <p14:creationId xmlns:p14="http://schemas.microsoft.com/office/powerpoint/2010/main" val="3021161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alogue2014">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793</Words>
  <Application>Microsoft Office PowerPoint</Application>
  <PresentationFormat>Widescreen</PresentationFormat>
  <Paragraphs>88</Paragraphs>
  <Slides>10</Slides>
  <Notes>5</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10</vt:i4>
      </vt:variant>
    </vt:vector>
  </HeadingPairs>
  <TitlesOfParts>
    <vt:vector size="24" baseType="lpstr">
      <vt:lpstr>Arial</vt:lpstr>
      <vt:lpstr>Baskerville Old Face</vt:lpstr>
      <vt:lpstr>Calibri</vt:lpstr>
      <vt:lpstr>Calibri Light</vt:lpstr>
      <vt:lpstr>Century Gothic</vt:lpstr>
      <vt:lpstr>Courier New</vt:lpstr>
      <vt:lpstr>Ebrima</vt:lpstr>
      <vt:lpstr>Helvetica Neue</vt:lpstr>
      <vt:lpstr>Lato</vt:lpstr>
      <vt:lpstr>My Underwood</vt:lpstr>
      <vt:lpstr>Open Sans</vt:lpstr>
      <vt:lpstr>Palatino Linotype</vt:lpstr>
      <vt:lpstr>Dialogue2014</vt:lpstr>
      <vt:lpstr>Office Theme</vt:lpstr>
      <vt:lpstr>updates</vt:lpstr>
      <vt:lpstr>Current situation</vt:lpstr>
      <vt:lpstr>Current situation</vt:lpstr>
      <vt:lpstr>Updates and headlines: KCSIE 2022</vt:lpstr>
      <vt:lpstr>Updates and headlines: KCSIE 2022</vt:lpstr>
      <vt:lpstr>Updates and headlines / reading: </vt:lpstr>
      <vt:lpstr>Publications due/ published:</vt:lpstr>
      <vt:lpstr>New:</vt:lpstr>
      <vt:lpstr>New consultation : separate judgment for care leavers…..</vt:lpstr>
      <vt:lpstr>Any other updates-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Reg44 Independent Person Network</dc:title>
  <dc:creator>Christine Freestone</dc:creator>
  <cp:lastModifiedBy>dialogue</cp:lastModifiedBy>
  <cp:revision>7</cp:revision>
  <dcterms:created xsi:type="dcterms:W3CDTF">2022-06-12T14:07:36Z</dcterms:created>
  <dcterms:modified xsi:type="dcterms:W3CDTF">2022-07-18T09:45:22Z</dcterms:modified>
</cp:coreProperties>
</file>