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 id="2147483667" r:id="rId2"/>
  </p:sldMasterIdLst>
  <p:notesMasterIdLst>
    <p:notesMasterId r:id="rId11"/>
  </p:notesMasterIdLst>
  <p:sldIdLst>
    <p:sldId id="322" r:id="rId3"/>
    <p:sldId id="292" r:id="rId4"/>
    <p:sldId id="323" r:id="rId5"/>
    <p:sldId id="327" r:id="rId6"/>
    <p:sldId id="293" r:id="rId7"/>
    <p:sldId id="338" r:id="rId8"/>
    <p:sldId id="337" r:id="rId9"/>
    <p:sldId id="33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D4EED4-4A35-02CF-A33F-F365399E84A6}" name="BUCK, Tamsin" initials="BT" userId="S::Tamsin.BUCK@EDUCATION.GOV.UK::19a9fbb3-52ee-4a19-89c8-54659cb0f752"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3214DE-B555-4381-B51B-85999C122569}" v="483" dt="2023-03-28T09:40:58.316"/>
    <p1510:client id="{76AB85DB-8CB5-43A4-A5E1-89C2D6139F90}" v="5" dt="2023-03-28T09:16:05.3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CK, Tamsin" userId="19a9fbb3-52ee-4a19-89c8-54659cb0f752" providerId="ADAL" clId="{76AB85DB-8CB5-43A4-A5E1-89C2D6139F90}"/>
    <pc:docChg chg="modSld">
      <pc:chgData name="BUCK, Tamsin" userId="19a9fbb3-52ee-4a19-89c8-54659cb0f752" providerId="ADAL" clId="{76AB85DB-8CB5-43A4-A5E1-89C2D6139F90}" dt="2023-03-28T09:16:05.390" v="4" actId="14100"/>
      <pc:docMkLst>
        <pc:docMk/>
      </pc:docMkLst>
      <pc:sldChg chg="modSp mod">
        <pc:chgData name="BUCK, Tamsin" userId="19a9fbb3-52ee-4a19-89c8-54659cb0f752" providerId="ADAL" clId="{76AB85DB-8CB5-43A4-A5E1-89C2D6139F90}" dt="2023-03-28T09:16:05.390" v="4" actId="14100"/>
        <pc:sldMkLst>
          <pc:docMk/>
          <pc:sldMk cId="2903899441" sldId="292"/>
        </pc:sldMkLst>
        <pc:spChg chg="mod">
          <ac:chgData name="BUCK, Tamsin" userId="19a9fbb3-52ee-4a19-89c8-54659cb0f752" providerId="ADAL" clId="{76AB85DB-8CB5-43A4-A5E1-89C2D6139F90}" dt="2023-03-28T09:16:05.390" v="4" actId="14100"/>
          <ac:spMkLst>
            <pc:docMk/>
            <pc:sldMk cId="2903899441" sldId="292"/>
            <ac:spMk id="5" creationId="{CBA95B81-F57C-A2EC-BCDB-E0ED11A2567A}"/>
          </ac:spMkLst>
        </pc:spChg>
      </pc:sldChg>
    </pc:docChg>
  </pc:docChgLst>
  <pc:docChgLst>
    <pc:chgData name="STERN, Paul" userId="eaccd0b4-1518-43de-878f-ca47fd4d1b4d" providerId="ADAL" clId="{733214DE-B555-4381-B51B-85999C122569}"/>
    <pc:docChg chg="modSld">
      <pc:chgData name="STERN, Paul" userId="eaccd0b4-1518-43de-878f-ca47fd4d1b4d" providerId="ADAL" clId="{733214DE-B555-4381-B51B-85999C122569}" dt="2023-03-28T09:40:58.316" v="482" actId="20577"/>
      <pc:docMkLst>
        <pc:docMk/>
      </pc:docMkLst>
      <pc:sldChg chg="modNotesTx">
        <pc:chgData name="STERN, Paul" userId="eaccd0b4-1518-43de-878f-ca47fd4d1b4d" providerId="ADAL" clId="{733214DE-B555-4381-B51B-85999C122569}" dt="2023-03-28T09:40:58.316" v="482" actId="20577"/>
        <pc:sldMkLst>
          <pc:docMk/>
          <pc:sldMk cId="1435867764" sldId="293"/>
        </pc:sldMkLst>
      </pc:sldChg>
      <pc:sldChg chg="modNotesTx">
        <pc:chgData name="STERN, Paul" userId="eaccd0b4-1518-43de-878f-ca47fd4d1b4d" providerId="ADAL" clId="{733214DE-B555-4381-B51B-85999C122569}" dt="2023-03-28T09:40:47.033" v="468" actId="20577"/>
        <pc:sldMkLst>
          <pc:docMk/>
          <pc:sldMk cId="1918338014" sldId="323"/>
        </pc:sldMkLst>
      </pc:sldChg>
      <pc:sldChg chg="modNotesTx">
        <pc:chgData name="STERN, Paul" userId="eaccd0b4-1518-43de-878f-ca47fd4d1b4d" providerId="ADAL" clId="{733214DE-B555-4381-B51B-85999C122569}" dt="2023-03-28T09:40:51.313" v="474" actId="20577"/>
        <pc:sldMkLst>
          <pc:docMk/>
          <pc:sldMk cId="1905585985" sldId="327"/>
        </pc:sldMkLst>
      </pc:sldChg>
      <pc:sldChg chg="modSp mod">
        <pc:chgData name="STERN, Paul" userId="eaccd0b4-1518-43de-878f-ca47fd4d1b4d" providerId="ADAL" clId="{733214DE-B555-4381-B51B-85999C122569}" dt="2023-03-28T09:15:45.249" v="24" actId="20577"/>
        <pc:sldMkLst>
          <pc:docMk/>
          <pc:sldMk cId="1367540975" sldId="337"/>
        </pc:sldMkLst>
        <pc:spChg chg="mod">
          <ac:chgData name="STERN, Paul" userId="eaccd0b4-1518-43de-878f-ca47fd4d1b4d" providerId="ADAL" clId="{733214DE-B555-4381-B51B-85999C122569}" dt="2023-03-28T09:15:45.249" v="24" actId="20577"/>
          <ac:spMkLst>
            <pc:docMk/>
            <pc:sldMk cId="1367540975" sldId="337"/>
            <ac:spMk id="2" creationId="{81627656-FB07-F165-0415-EA49D2D7EC0E}"/>
          </ac:spMkLst>
        </pc:spChg>
      </pc:sldChg>
      <pc:sldChg chg="modSp mod">
        <pc:chgData name="STERN, Paul" userId="eaccd0b4-1518-43de-878f-ca47fd4d1b4d" providerId="ADAL" clId="{733214DE-B555-4381-B51B-85999C122569}" dt="2023-03-28T09:39:29.352" v="462" actId="20577"/>
        <pc:sldMkLst>
          <pc:docMk/>
          <pc:sldMk cId="3352269906" sldId="339"/>
        </pc:sldMkLst>
        <pc:spChg chg="mod">
          <ac:chgData name="STERN, Paul" userId="eaccd0b4-1518-43de-878f-ca47fd4d1b4d" providerId="ADAL" clId="{733214DE-B555-4381-B51B-85999C122569}" dt="2023-03-28T09:39:29.352" v="462" actId="20577"/>
          <ac:spMkLst>
            <pc:docMk/>
            <pc:sldMk cId="3352269906" sldId="339"/>
            <ac:spMk id="5" creationId="{403EFBCF-7237-E293-52C5-3E550B704FB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8D947B-1A95-4430-AE53-4327D7FE9EF9}" type="datetimeFigureOut">
              <a:rPr lang="en-GB" smtClean="0"/>
              <a:t>28/03/2023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6AE77D-21DB-42DF-9E23-F7AD9B2B5ADD}" type="slidenum">
              <a:rPr lang="en-GB" smtClean="0"/>
              <a:t>‹#›</a:t>
            </a:fld>
            <a:endParaRPr lang="en-GB"/>
          </a:p>
        </p:txBody>
      </p:sp>
    </p:spTree>
    <p:extLst>
      <p:ext uri="{BB962C8B-B14F-4D97-AF65-F5344CB8AC3E}">
        <p14:creationId xmlns:p14="http://schemas.microsoft.com/office/powerpoint/2010/main" val="1493019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1</a:t>
            </a:fld>
            <a:endParaRPr lang="en-GB"/>
          </a:p>
        </p:txBody>
      </p:sp>
    </p:spTree>
    <p:extLst>
      <p:ext uri="{BB962C8B-B14F-4D97-AF65-F5344CB8AC3E}">
        <p14:creationId xmlns:p14="http://schemas.microsoft.com/office/powerpoint/2010/main" val="3567892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Tamsin</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E884835-F7F3-43EF-AF88-7BF1A5F85027}" type="slidenum">
              <a:rPr kumimoji="0" lang="en-GB" sz="12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23107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Tamsin</a:t>
            </a:r>
          </a:p>
        </p:txBody>
      </p:sp>
      <p:sp>
        <p:nvSpPr>
          <p:cNvPr id="4" name="Slide Number Placeholder 3"/>
          <p:cNvSpPr>
            <a:spLocks noGrp="1"/>
          </p:cNvSpPr>
          <p:nvPr>
            <p:ph type="sldNum" sz="quarter" idx="5"/>
          </p:nvPr>
        </p:nvSpPr>
        <p:spPr/>
        <p:txBody>
          <a:bodyPr/>
          <a:lstStyle/>
          <a:p>
            <a:fld id="{4E6AE77D-21DB-42DF-9E23-F7AD9B2B5ADD}" type="slidenum">
              <a:rPr lang="en-GB" smtClean="0"/>
              <a:t>3</a:t>
            </a:fld>
            <a:endParaRPr lang="en-GB"/>
          </a:p>
        </p:txBody>
      </p:sp>
    </p:spTree>
    <p:extLst>
      <p:ext uri="{BB962C8B-B14F-4D97-AF65-F5344CB8AC3E}">
        <p14:creationId xmlns:p14="http://schemas.microsoft.com/office/powerpoint/2010/main" val="20471445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Tamsin</a:t>
            </a:r>
          </a:p>
        </p:txBody>
      </p:sp>
      <p:sp>
        <p:nvSpPr>
          <p:cNvPr id="4" name="Slide Number Placeholder 3"/>
          <p:cNvSpPr>
            <a:spLocks noGrp="1"/>
          </p:cNvSpPr>
          <p:nvPr>
            <p:ph type="sldNum" sz="quarter" idx="5"/>
          </p:nvPr>
        </p:nvSpPr>
        <p:spPr/>
        <p:txBody>
          <a:bodyPr/>
          <a:lstStyle/>
          <a:p>
            <a:fld id="{4E6AE77D-21DB-42DF-9E23-F7AD9B2B5ADD}" type="slidenum">
              <a:rPr lang="en-GB" smtClean="0"/>
              <a:t>4</a:t>
            </a:fld>
            <a:endParaRPr lang="en-GB"/>
          </a:p>
        </p:txBody>
      </p:sp>
    </p:spTree>
    <p:extLst>
      <p:ext uri="{BB962C8B-B14F-4D97-AF65-F5344CB8AC3E}">
        <p14:creationId xmlns:p14="http://schemas.microsoft.com/office/powerpoint/2010/main" val="23845200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Paul</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E884835-F7F3-43EF-AF88-7BF1A5F85027}" type="slidenum">
              <a:rPr kumimoji="0" lang="en-GB" sz="12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1577134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Paul</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E884835-F7F3-43EF-AF88-7BF1A5F85027}" type="slidenum">
              <a:rPr kumimoji="0" lang="en-GB" sz="12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061469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Paul</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E884835-F7F3-43EF-AF88-7BF1A5F85027}" type="slidenum">
              <a:rPr kumimoji="0" lang="en-GB" sz="12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7982637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Paul</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E884835-F7F3-43EF-AF88-7BF1A5F85027}" type="slidenum">
              <a:rPr kumimoji="0" lang="en-GB" sz="12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75304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75937-CF94-F225-5DF8-17B58B7493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D0C411D-3F6E-275A-90AA-6B5634A9A3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AA9F540-1529-3A23-64E8-549AEB1B2B3E}"/>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226D4C5-E260-8324-DC2B-213430C34C3D}"/>
              </a:ext>
            </a:extLst>
          </p:cNvPr>
          <p:cNvSpPr>
            <a:spLocks noGrp="1"/>
          </p:cNvSpPr>
          <p:nvPr>
            <p:ph type="ftr" sz="quarter" idx="11"/>
          </p:nvPr>
        </p:nvSpPr>
        <p:spPr/>
        <p:txBody>
          <a:bodyPr/>
          <a:lstStyle/>
          <a:p>
            <a:r>
              <a:rPr lang="en-GB"/>
              <a:t>Not for wider circulation - internal policy development thinking </a:t>
            </a:r>
          </a:p>
        </p:txBody>
      </p:sp>
      <p:sp>
        <p:nvSpPr>
          <p:cNvPr id="6" name="Slide Number Placeholder 5">
            <a:extLst>
              <a:ext uri="{FF2B5EF4-FFF2-40B4-BE49-F238E27FC236}">
                <a16:creationId xmlns:a16="http://schemas.microsoft.com/office/drawing/2014/main" id="{8E78EFD1-CA5D-7E70-2AE3-34CEDA3B86CF}"/>
              </a:ext>
            </a:extLst>
          </p:cNvPr>
          <p:cNvSpPr>
            <a:spLocks noGrp="1"/>
          </p:cNvSpPr>
          <p:nvPr>
            <p:ph type="sldNum" sz="quarter" idx="12"/>
          </p:nvPr>
        </p:nvSpPr>
        <p:spPr/>
        <p:txBody>
          <a:bodyPr/>
          <a:lstStyle/>
          <a:p>
            <a:fld id="{08958092-C68C-44D3-8FAA-1934BFBA1CF4}" type="slidenum">
              <a:rPr lang="en-GB" smtClean="0"/>
              <a:t>‹#›</a:t>
            </a:fld>
            <a:endParaRPr lang="en-GB"/>
          </a:p>
        </p:txBody>
      </p:sp>
    </p:spTree>
    <p:extLst>
      <p:ext uri="{BB962C8B-B14F-4D97-AF65-F5344CB8AC3E}">
        <p14:creationId xmlns:p14="http://schemas.microsoft.com/office/powerpoint/2010/main" val="1272590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4A4EE-73E4-1DD3-CF81-57E377AE649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7A99822-7844-8D01-A048-E36C46A4A7A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47EAF9-91A1-ABC8-6A80-23364A2CF1F2}"/>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B0C0ECA-7314-BDF3-E338-03B9FDB17277}"/>
              </a:ext>
            </a:extLst>
          </p:cNvPr>
          <p:cNvSpPr>
            <a:spLocks noGrp="1"/>
          </p:cNvSpPr>
          <p:nvPr>
            <p:ph type="ftr" sz="quarter" idx="11"/>
          </p:nvPr>
        </p:nvSpPr>
        <p:spPr/>
        <p:txBody>
          <a:bodyPr/>
          <a:lstStyle/>
          <a:p>
            <a:r>
              <a:rPr lang="en-GB"/>
              <a:t>Not for wider circulation - internal policy development thinking </a:t>
            </a:r>
          </a:p>
        </p:txBody>
      </p:sp>
      <p:sp>
        <p:nvSpPr>
          <p:cNvPr id="6" name="Slide Number Placeholder 5">
            <a:extLst>
              <a:ext uri="{FF2B5EF4-FFF2-40B4-BE49-F238E27FC236}">
                <a16:creationId xmlns:a16="http://schemas.microsoft.com/office/drawing/2014/main" id="{E34C869A-43CB-7614-C32A-46D379DA3373}"/>
              </a:ext>
            </a:extLst>
          </p:cNvPr>
          <p:cNvSpPr>
            <a:spLocks noGrp="1"/>
          </p:cNvSpPr>
          <p:nvPr>
            <p:ph type="sldNum" sz="quarter" idx="12"/>
          </p:nvPr>
        </p:nvSpPr>
        <p:spPr/>
        <p:txBody>
          <a:bodyPr/>
          <a:lstStyle/>
          <a:p>
            <a:fld id="{08958092-C68C-44D3-8FAA-1934BFBA1CF4}" type="slidenum">
              <a:rPr lang="en-GB" smtClean="0"/>
              <a:t>‹#›</a:t>
            </a:fld>
            <a:endParaRPr lang="en-GB"/>
          </a:p>
        </p:txBody>
      </p:sp>
    </p:spTree>
    <p:extLst>
      <p:ext uri="{BB962C8B-B14F-4D97-AF65-F5344CB8AC3E}">
        <p14:creationId xmlns:p14="http://schemas.microsoft.com/office/powerpoint/2010/main" val="168869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6A73B21-D72C-1A17-155F-1A102A62D3E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29C839E-69E1-30A1-5811-1FC7007832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88FF3C-BE00-0D57-4F57-63101FC5F574}"/>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5C9249C5-D4CF-945F-6617-FBA24F2CDD33}"/>
              </a:ext>
            </a:extLst>
          </p:cNvPr>
          <p:cNvSpPr>
            <a:spLocks noGrp="1"/>
          </p:cNvSpPr>
          <p:nvPr>
            <p:ph type="ftr" sz="quarter" idx="11"/>
          </p:nvPr>
        </p:nvSpPr>
        <p:spPr/>
        <p:txBody>
          <a:bodyPr/>
          <a:lstStyle/>
          <a:p>
            <a:r>
              <a:rPr lang="en-GB"/>
              <a:t>Not for wider circulation - internal policy development thinking </a:t>
            </a:r>
          </a:p>
        </p:txBody>
      </p:sp>
      <p:sp>
        <p:nvSpPr>
          <p:cNvPr id="6" name="Slide Number Placeholder 5">
            <a:extLst>
              <a:ext uri="{FF2B5EF4-FFF2-40B4-BE49-F238E27FC236}">
                <a16:creationId xmlns:a16="http://schemas.microsoft.com/office/drawing/2014/main" id="{71E78ED8-E8B6-CDFA-C416-B20AE85416F5}"/>
              </a:ext>
            </a:extLst>
          </p:cNvPr>
          <p:cNvSpPr>
            <a:spLocks noGrp="1"/>
          </p:cNvSpPr>
          <p:nvPr>
            <p:ph type="sldNum" sz="quarter" idx="12"/>
          </p:nvPr>
        </p:nvSpPr>
        <p:spPr/>
        <p:txBody>
          <a:bodyPr/>
          <a:lstStyle/>
          <a:p>
            <a:fld id="{08958092-C68C-44D3-8FAA-1934BFBA1CF4}" type="slidenum">
              <a:rPr lang="en-GB" smtClean="0"/>
              <a:t>‹#›</a:t>
            </a:fld>
            <a:endParaRPr lang="en-GB"/>
          </a:p>
        </p:txBody>
      </p:sp>
    </p:spTree>
    <p:extLst>
      <p:ext uri="{BB962C8B-B14F-4D97-AF65-F5344CB8AC3E}">
        <p14:creationId xmlns:p14="http://schemas.microsoft.com/office/powerpoint/2010/main" val="984601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slid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Not for wider circulation - internal policy development thinking </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
        <p:nvSpPr>
          <p:cNvPr id="8" name="Content Placeholder 7">
            <a:extLst>
              <a:ext uri="{FF2B5EF4-FFF2-40B4-BE49-F238E27FC236}">
                <a16:creationId xmlns:a16="http://schemas.microsoft.com/office/drawing/2014/main" id="{41D13415-7349-4248-AADB-203192A0296E}"/>
              </a:ext>
            </a:extLst>
          </p:cNvPr>
          <p:cNvSpPr>
            <a:spLocks noGrp="1"/>
          </p:cNvSpPr>
          <p:nvPr>
            <p:ph sz="quarter" idx="12"/>
          </p:nvPr>
        </p:nvSpPr>
        <p:spPr>
          <a:xfrm>
            <a:off x="787201" y="1418400"/>
            <a:ext cx="10648951" cy="4566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514557301"/>
      </p:ext>
    </p:extLst>
  </p:cSld>
  <p:clrMapOvr>
    <a:masterClrMapping/>
  </p:clrMapOvr>
  <p:extLst>
    <p:ext uri="{DCECCB84-F9BA-43D5-87BE-67443E8EF086}">
      <p15:sldGuideLst xmlns:p15="http://schemas.microsoft.com/office/powerpoint/2012/main">
        <p15:guide id="1" orient="horz" pos="377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5" name="Picture 4" descr="Department for Education">
            <a:extLst>
              <a:ext uri="{FF2B5EF4-FFF2-40B4-BE49-F238E27FC236}">
                <a16:creationId xmlns:a16="http://schemas.microsoft.com/office/drawing/2014/main" id="{6A8D118D-2BCC-4257-AFED-B794C7C526C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641556" y="2324659"/>
            <a:ext cx="7296081" cy="790775"/>
          </a:xfrm>
        </p:spPr>
        <p:txBody>
          <a:bodyPr lIns="0" tIns="0" rIns="0" bIns="0" anchor="b" anchorCtr="0">
            <a:noAutofit/>
          </a:bodyPr>
          <a:lstStyle>
            <a:lvl1pPr algn="l">
              <a:lnSpc>
                <a:spcPct val="85000"/>
              </a:lnSpc>
              <a:defRPr sz="4000" b="1" cap="none" baseline="0">
                <a:solidFill>
                  <a:schemeClr val="tx1"/>
                </a:solidFill>
                <a:latin typeface="+mj-lt"/>
              </a:defRPr>
            </a:lvl1pPr>
          </a:lstStyle>
          <a:p>
            <a:r>
              <a:rPr lang="en-US"/>
              <a:t>Title </a:t>
            </a:r>
          </a:p>
        </p:txBody>
      </p:sp>
      <p:sp>
        <p:nvSpPr>
          <p:cNvPr id="6" name="Text Placeholder 5">
            <a:extLst>
              <a:ext uri="{FF2B5EF4-FFF2-40B4-BE49-F238E27FC236}">
                <a16:creationId xmlns:a16="http://schemas.microsoft.com/office/drawing/2014/main" id="{9CD4B75E-DBEF-4869-8866-2D0CD8203D7F}"/>
              </a:ext>
            </a:extLst>
          </p:cNvPr>
          <p:cNvSpPr>
            <a:spLocks noGrp="1"/>
          </p:cNvSpPr>
          <p:nvPr>
            <p:ph type="body" sz="quarter" idx="10" hasCustomPrompt="1"/>
          </p:nvPr>
        </p:nvSpPr>
        <p:spPr>
          <a:xfrm>
            <a:off x="641555" y="6253382"/>
            <a:ext cx="3229663" cy="374650"/>
          </a:xfrm>
        </p:spPr>
        <p:txBody>
          <a:bodyPr lIns="0" tIns="0" rIns="0" bIns="0">
            <a:noAutofit/>
          </a:bodyPr>
          <a:lstStyle>
            <a:lvl1pPr marL="0" indent="0" algn="l">
              <a:buNone/>
              <a:defRPr sz="1200">
                <a:solidFill>
                  <a:schemeClr val="tx1"/>
                </a:solidFill>
              </a:defRPr>
            </a:lvl1pPr>
            <a:lvl5pPr marL="744101" indent="0" algn="l">
              <a:buNone/>
              <a:defRPr/>
            </a:lvl5pPr>
          </a:lstStyle>
          <a:p>
            <a:pPr lvl="0"/>
            <a:r>
              <a:rPr lang="en-GB"/>
              <a:t>Month YYYY</a:t>
            </a:r>
          </a:p>
        </p:txBody>
      </p:sp>
      <p:sp>
        <p:nvSpPr>
          <p:cNvPr id="4" name="Text Placeholder 3">
            <a:extLst>
              <a:ext uri="{FF2B5EF4-FFF2-40B4-BE49-F238E27FC236}">
                <a16:creationId xmlns:a16="http://schemas.microsoft.com/office/drawing/2014/main" id="{310D9DD1-0B8F-492B-872E-711A3C7027DC}"/>
              </a:ext>
            </a:extLst>
          </p:cNvPr>
          <p:cNvSpPr>
            <a:spLocks noGrp="1"/>
          </p:cNvSpPr>
          <p:nvPr>
            <p:ph type="body" sz="quarter" idx="11" hasCustomPrompt="1"/>
          </p:nvPr>
        </p:nvSpPr>
        <p:spPr>
          <a:xfrm>
            <a:off x="641556" y="3124193"/>
            <a:ext cx="7296081" cy="790776"/>
          </a:xfrm>
        </p:spPr>
        <p:txBody>
          <a:bodyPr lIns="0" tIns="0" rIns="0" bIns="0">
            <a:noAutofit/>
          </a:bodyPr>
          <a:lstStyle>
            <a:lvl1pPr>
              <a:defRPr sz="3600" b="0">
                <a:solidFill>
                  <a:schemeClr val="tx1"/>
                </a:solidFill>
              </a:defRPr>
            </a:lvl1pPr>
          </a:lstStyle>
          <a:p>
            <a:pPr lvl="0"/>
            <a:r>
              <a:rPr lang="en-US"/>
              <a:t>Subtitle</a:t>
            </a:r>
          </a:p>
        </p:txBody>
      </p:sp>
    </p:spTree>
    <p:extLst>
      <p:ext uri="{BB962C8B-B14F-4D97-AF65-F5344CB8AC3E}">
        <p14:creationId xmlns:p14="http://schemas.microsoft.com/office/powerpoint/2010/main" val="6400911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and Content slide ">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546" y="1361856"/>
            <a:ext cx="10956797" cy="469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4" name="Footer Placeholder 3">
            <a:extLst>
              <a:ext uri="{FF2B5EF4-FFF2-40B4-BE49-F238E27FC236}">
                <a16:creationId xmlns:a16="http://schemas.microsoft.com/office/drawing/2014/main" id="{E763F045-6FE1-4010-B19A-965F3782071A}"/>
              </a:ext>
            </a:extLst>
          </p:cNvPr>
          <p:cNvSpPr>
            <a:spLocks noGrp="1"/>
          </p:cNvSpPr>
          <p:nvPr>
            <p:ph type="ftr" sz="quarter" idx="10"/>
          </p:nvPr>
        </p:nvSpPr>
        <p:spPr/>
        <p:txBody>
          <a:bodyPr/>
          <a:lstStyle/>
          <a:p>
            <a:r>
              <a:rPr lang="en-GB"/>
              <a:t>Not for wider circulation - internal policy development thinking </a:t>
            </a:r>
            <a:endParaRPr lang="en-US"/>
          </a:p>
        </p:txBody>
      </p:sp>
      <p:sp>
        <p:nvSpPr>
          <p:cNvPr id="5" name="Slide Number Placeholder 4">
            <a:extLst>
              <a:ext uri="{FF2B5EF4-FFF2-40B4-BE49-F238E27FC236}">
                <a16:creationId xmlns:a16="http://schemas.microsoft.com/office/drawing/2014/main" id="{9980D8CA-E46C-483D-8651-178424FBAAFC}"/>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19659061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Department for Education">
            <a:extLst>
              <a:ext uri="{FF2B5EF4-FFF2-40B4-BE49-F238E27FC236}">
                <a16:creationId xmlns:a16="http://schemas.microsoft.com/office/drawing/2014/main" id="{6A8D118D-2BCC-4257-AFED-B794C7C526C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641556" y="2324659"/>
            <a:ext cx="7296081" cy="790775"/>
          </a:xfrm>
        </p:spPr>
        <p:txBody>
          <a:bodyPr lIns="0" tIns="0" rIns="0" bIns="0" anchor="b" anchorCtr="0">
            <a:noAutofit/>
          </a:bodyPr>
          <a:lstStyle>
            <a:lvl1pPr algn="l">
              <a:lnSpc>
                <a:spcPct val="85000"/>
              </a:lnSpc>
              <a:defRPr sz="4000" b="1" cap="none" baseline="0">
                <a:solidFill>
                  <a:schemeClr val="tx1"/>
                </a:solidFill>
                <a:latin typeface="+mj-lt"/>
              </a:defRPr>
            </a:lvl1pPr>
          </a:lstStyle>
          <a:p>
            <a:r>
              <a:rPr lang="en-US"/>
              <a:t>Title </a:t>
            </a:r>
          </a:p>
        </p:txBody>
      </p:sp>
      <p:sp>
        <p:nvSpPr>
          <p:cNvPr id="6" name="Text Placeholder 5">
            <a:extLst>
              <a:ext uri="{FF2B5EF4-FFF2-40B4-BE49-F238E27FC236}">
                <a16:creationId xmlns:a16="http://schemas.microsoft.com/office/drawing/2014/main" id="{9CD4B75E-DBEF-4869-8866-2D0CD8203D7F}"/>
              </a:ext>
            </a:extLst>
          </p:cNvPr>
          <p:cNvSpPr>
            <a:spLocks noGrp="1"/>
          </p:cNvSpPr>
          <p:nvPr>
            <p:ph type="body" sz="quarter" idx="10" hasCustomPrompt="1"/>
          </p:nvPr>
        </p:nvSpPr>
        <p:spPr>
          <a:xfrm>
            <a:off x="641555" y="6253382"/>
            <a:ext cx="3229663" cy="374650"/>
          </a:xfrm>
        </p:spPr>
        <p:txBody>
          <a:bodyPr lIns="0" tIns="0" rIns="0" bIns="0">
            <a:noAutofit/>
          </a:bodyPr>
          <a:lstStyle>
            <a:lvl1pPr marL="0" indent="0" algn="l">
              <a:buNone/>
              <a:defRPr sz="1200">
                <a:solidFill>
                  <a:schemeClr val="tx1"/>
                </a:solidFill>
              </a:defRPr>
            </a:lvl1pPr>
            <a:lvl5pPr marL="744101" indent="0" algn="l">
              <a:buNone/>
              <a:defRPr/>
            </a:lvl5pPr>
          </a:lstStyle>
          <a:p>
            <a:pPr lvl="0"/>
            <a:r>
              <a:rPr lang="en-GB"/>
              <a:t>Month YYYY</a:t>
            </a:r>
          </a:p>
        </p:txBody>
      </p:sp>
      <p:sp>
        <p:nvSpPr>
          <p:cNvPr id="4" name="Text Placeholder 3">
            <a:extLst>
              <a:ext uri="{FF2B5EF4-FFF2-40B4-BE49-F238E27FC236}">
                <a16:creationId xmlns:a16="http://schemas.microsoft.com/office/drawing/2014/main" id="{310D9DD1-0B8F-492B-872E-711A3C7027DC}"/>
              </a:ext>
            </a:extLst>
          </p:cNvPr>
          <p:cNvSpPr>
            <a:spLocks noGrp="1"/>
          </p:cNvSpPr>
          <p:nvPr>
            <p:ph type="body" sz="quarter" idx="11" hasCustomPrompt="1"/>
          </p:nvPr>
        </p:nvSpPr>
        <p:spPr>
          <a:xfrm>
            <a:off x="641556" y="3124193"/>
            <a:ext cx="7296081" cy="790776"/>
          </a:xfrm>
        </p:spPr>
        <p:txBody>
          <a:bodyPr lIns="0" tIns="0" rIns="0" bIns="0">
            <a:noAutofit/>
          </a:bodyPr>
          <a:lstStyle>
            <a:lvl1pPr>
              <a:defRPr sz="3600" b="0">
                <a:solidFill>
                  <a:schemeClr val="tx1"/>
                </a:solidFill>
              </a:defRPr>
            </a:lvl1pPr>
          </a:lstStyle>
          <a:p>
            <a:pPr lvl="0"/>
            <a:r>
              <a:rPr lang="en-US"/>
              <a:t>Subtitle</a:t>
            </a:r>
          </a:p>
        </p:txBody>
      </p:sp>
    </p:spTree>
    <p:extLst>
      <p:ext uri="{BB962C8B-B14F-4D97-AF65-F5344CB8AC3E}">
        <p14:creationId xmlns:p14="http://schemas.microsoft.com/office/powerpoint/2010/main" val="2509178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3FCE4F6-1D94-4B75-B104-762E7FBD04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1838586" y="2836677"/>
            <a:ext cx="7492777" cy="1630088"/>
          </a:xfrm>
        </p:spPr>
        <p:txBody>
          <a:bodyPr anchor="t" anchorCtr="0">
            <a:normAutofit/>
          </a:bodyPr>
          <a:lstStyle>
            <a:lvl1pPr algn="l">
              <a:lnSpc>
                <a:spcPct val="85000"/>
              </a:lnSpc>
              <a:defRPr sz="3600" b="1" cap="none" baseline="0">
                <a:solidFill>
                  <a:schemeClr val="tx1"/>
                </a:solidFill>
              </a:defRPr>
            </a:lvl1pPr>
          </a:lstStyle>
          <a:p>
            <a:r>
              <a:rPr lang="en-US"/>
              <a:t>Section title</a:t>
            </a:r>
          </a:p>
        </p:txBody>
      </p:sp>
    </p:spTree>
    <p:extLst>
      <p:ext uri="{BB962C8B-B14F-4D97-AF65-F5344CB8AC3E}">
        <p14:creationId xmlns:p14="http://schemas.microsoft.com/office/powerpoint/2010/main" val="13128773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slid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Not for wider circulation - internal policy development thinking </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
        <p:nvSpPr>
          <p:cNvPr id="8" name="Content Placeholder 7">
            <a:extLst>
              <a:ext uri="{FF2B5EF4-FFF2-40B4-BE49-F238E27FC236}">
                <a16:creationId xmlns:a16="http://schemas.microsoft.com/office/drawing/2014/main" id="{41D13415-7349-4248-AADB-203192A0296E}"/>
              </a:ext>
            </a:extLst>
          </p:cNvPr>
          <p:cNvSpPr>
            <a:spLocks noGrp="1"/>
          </p:cNvSpPr>
          <p:nvPr>
            <p:ph sz="quarter" idx="12"/>
          </p:nvPr>
        </p:nvSpPr>
        <p:spPr>
          <a:xfrm>
            <a:off x="787201" y="1418400"/>
            <a:ext cx="10648951" cy="4566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80572166"/>
      </p:ext>
    </p:extLst>
  </p:cSld>
  <p:clrMapOvr>
    <a:masterClrMapping/>
  </p:clrMapOvr>
  <p:extLst>
    <p:ext uri="{DCECCB84-F9BA-43D5-87BE-67443E8EF086}">
      <p15:sldGuideLst xmlns:p15="http://schemas.microsoft.com/office/powerpoint/2012/main">
        <p15:guide id="1" orient="horz" pos="377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035D63C-17A1-41CC-A450-F6FEDFD2D0EF}"/>
              </a:ext>
            </a:extLst>
          </p:cNvPr>
          <p:cNvSpPr>
            <a:spLocks noGrp="1"/>
          </p:cNvSpPr>
          <p:nvPr>
            <p:ph sz="quarter" idx="14"/>
          </p:nvPr>
        </p:nvSpPr>
        <p:spPr>
          <a:xfrm>
            <a:off x="6312917" y="1418400"/>
            <a:ext cx="5091683" cy="4566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Content Placeholder 2"/>
          <p:cNvSpPr>
            <a:spLocks noGrp="1"/>
          </p:cNvSpPr>
          <p:nvPr>
            <p:ph idx="1" hasCustomPrompt="1"/>
          </p:nvPr>
        </p:nvSpPr>
        <p:spPr>
          <a:xfrm>
            <a:off x="787200" y="1418401"/>
            <a:ext cx="5118077" cy="4566475"/>
          </a:xfrm>
        </p:spPr>
        <p:txBody>
          <a:bodyPr wrap="square"/>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a:xfrm>
            <a:off x="766034" y="541508"/>
            <a:ext cx="10663684" cy="512514"/>
          </a:xfrm>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Not for wider circulation - internal policy development thinking </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929962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FFA7F72-8DE6-4372-8955-6E4E929BBB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Footer Placeholder 4">
            <a:extLst>
              <a:ext uri="{FF2B5EF4-FFF2-40B4-BE49-F238E27FC236}">
                <a16:creationId xmlns:a16="http://schemas.microsoft.com/office/drawing/2014/main" id="{80B686D1-1E2E-4A9B-B3E8-6E81C44D7048}"/>
              </a:ext>
            </a:extLst>
          </p:cNvPr>
          <p:cNvSpPr txBox="1">
            <a:spLocks/>
          </p:cNvSpPr>
          <p:nvPr userDrawn="1"/>
        </p:nvSpPr>
        <p:spPr>
          <a:xfrm>
            <a:off x="453442" y="6348400"/>
            <a:ext cx="10154233" cy="365125"/>
          </a:xfrm>
          <a:prstGeom prst="rect">
            <a:avLst/>
          </a:prstGeom>
        </p:spPr>
        <p:txBody>
          <a:bodyPr vert="horz" lIns="91440" tIns="45720" rIns="91440" bIns="45720" rtlCol="0" anchor="t" anchorCtr="0"/>
          <a:lstStyle>
            <a:defPPr>
              <a:defRPr lang="en-US"/>
            </a:defPPr>
            <a:lvl1pPr marL="0" algn="l" defTabSz="457200" rtl="0" eaLnBrk="1" latinLnBrk="0" hangingPunct="1">
              <a:defRPr sz="1300" kern="1200">
                <a:solidFill>
                  <a:srgbClr val="0A548B"/>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900" b="0">
              <a:solidFill>
                <a:srgbClr val="000000"/>
              </a:solidFill>
            </a:endParaRPr>
          </a:p>
        </p:txBody>
      </p:sp>
      <p:sp>
        <p:nvSpPr>
          <p:cNvPr id="5" name="Slide Number Placeholder 4">
            <a:extLst>
              <a:ext uri="{FF2B5EF4-FFF2-40B4-BE49-F238E27FC236}">
                <a16:creationId xmlns:a16="http://schemas.microsoft.com/office/drawing/2014/main" id="{376E03D2-9C7C-4AF2-BDB8-6D1A8E0800B8}"/>
              </a:ext>
            </a:extLst>
          </p:cNvPr>
          <p:cNvSpPr>
            <a:spLocks noGrp="1"/>
          </p:cNvSpPr>
          <p:nvPr>
            <p:ph type="sldNum" sz="quarter" idx="16"/>
          </p:nvPr>
        </p:nvSpPr>
        <p:spPr/>
        <p:txBody>
          <a:bodyPr/>
          <a:lstStyle/>
          <a:p>
            <a:fld id="{4FAB73BC-B049-4115-A692-8D63A059BFB8}" type="slidenum">
              <a:rPr lang="en-US" smtClean="0"/>
              <a:pPr/>
              <a:t>‹#›</a:t>
            </a:fld>
            <a:endParaRPr lang="en-US"/>
          </a:p>
        </p:txBody>
      </p:sp>
      <p:sp>
        <p:nvSpPr>
          <p:cNvPr id="6" name="Title 5">
            <a:extLst>
              <a:ext uri="{FF2B5EF4-FFF2-40B4-BE49-F238E27FC236}">
                <a16:creationId xmlns:a16="http://schemas.microsoft.com/office/drawing/2014/main" id="{FEC95F3F-D857-4030-AEB6-4FEE5D082592}"/>
              </a:ext>
            </a:extLst>
          </p:cNvPr>
          <p:cNvSpPr>
            <a:spLocks noGrp="1"/>
          </p:cNvSpPr>
          <p:nvPr>
            <p:ph type="title"/>
          </p:nvPr>
        </p:nvSpPr>
        <p:spPr>
          <a:xfrm>
            <a:off x="5015833" y="1002632"/>
            <a:ext cx="6535037" cy="4702844"/>
          </a:xfrm>
        </p:spPr>
        <p:txBody>
          <a:bodyPr/>
          <a:lstStyle>
            <a:lvl1pPr>
              <a:defRPr>
                <a:solidFill>
                  <a:schemeClr val="tx1"/>
                </a:solidFill>
              </a:defRPr>
            </a:lvl1pPr>
          </a:lstStyle>
          <a:p>
            <a:r>
              <a:rPr lang="en-US"/>
              <a:t>Click to edit Master title style</a:t>
            </a:r>
            <a:endParaRPr lang="en-GB"/>
          </a:p>
        </p:txBody>
      </p:sp>
    </p:spTree>
    <p:extLst>
      <p:ext uri="{BB962C8B-B14F-4D97-AF65-F5344CB8AC3E}">
        <p14:creationId xmlns:p14="http://schemas.microsoft.com/office/powerpoint/2010/main" val="1381929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A9E17-B9B1-02F6-EC5F-E9DDCDB9BCD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4EFA04-FDD0-26AB-2B56-871C754EC6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E0FE0D-9C8D-2931-C739-F82C16FE7EBA}"/>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00BB1247-ED88-8912-8F04-A41C957A5A35}"/>
              </a:ext>
            </a:extLst>
          </p:cNvPr>
          <p:cNvSpPr>
            <a:spLocks noGrp="1"/>
          </p:cNvSpPr>
          <p:nvPr>
            <p:ph type="ftr" sz="quarter" idx="11"/>
          </p:nvPr>
        </p:nvSpPr>
        <p:spPr/>
        <p:txBody>
          <a:bodyPr/>
          <a:lstStyle/>
          <a:p>
            <a:r>
              <a:rPr lang="en-GB"/>
              <a:t>Not for wider circulation - internal policy development thinking </a:t>
            </a:r>
          </a:p>
        </p:txBody>
      </p:sp>
      <p:sp>
        <p:nvSpPr>
          <p:cNvPr id="6" name="Slide Number Placeholder 5">
            <a:extLst>
              <a:ext uri="{FF2B5EF4-FFF2-40B4-BE49-F238E27FC236}">
                <a16:creationId xmlns:a16="http://schemas.microsoft.com/office/drawing/2014/main" id="{D5860BE7-559C-9783-F0EB-BA23386CAD3B}"/>
              </a:ext>
            </a:extLst>
          </p:cNvPr>
          <p:cNvSpPr>
            <a:spLocks noGrp="1"/>
          </p:cNvSpPr>
          <p:nvPr>
            <p:ph type="sldNum" sz="quarter" idx="12"/>
          </p:nvPr>
        </p:nvSpPr>
        <p:spPr/>
        <p:txBody>
          <a:bodyPr/>
          <a:lstStyle/>
          <a:p>
            <a:fld id="{08958092-C68C-44D3-8FAA-1934BFBA1CF4}" type="slidenum">
              <a:rPr lang="en-GB" smtClean="0"/>
              <a:t>‹#›</a:t>
            </a:fld>
            <a:endParaRPr lang="en-GB"/>
          </a:p>
        </p:txBody>
      </p:sp>
    </p:spTree>
    <p:extLst>
      <p:ext uri="{BB962C8B-B14F-4D97-AF65-F5344CB8AC3E}">
        <p14:creationId xmlns:p14="http://schemas.microsoft.com/office/powerpoint/2010/main" val="25958018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ear Cover slide ">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B9FE3D4-7D5B-49B4-B6DB-5154DB3A538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Title 4">
            <a:extLst>
              <a:ext uri="{FF2B5EF4-FFF2-40B4-BE49-F238E27FC236}">
                <a16:creationId xmlns:a16="http://schemas.microsoft.com/office/drawing/2014/main" id="{A1044DD0-6F2A-47E0-BB43-387096540E68}"/>
              </a:ext>
            </a:extLst>
          </p:cNvPr>
          <p:cNvSpPr>
            <a:spLocks noGrp="1"/>
          </p:cNvSpPr>
          <p:nvPr>
            <p:ph type="title"/>
          </p:nvPr>
        </p:nvSpPr>
        <p:spPr>
          <a:xfrm>
            <a:off x="768351" y="5775075"/>
            <a:ext cx="2973919" cy="946149"/>
          </a:xfrm>
        </p:spPr>
        <p:txBody>
          <a:bodyPr/>
          <a:lstStyle>
            <a:lvl1pPr>
              <a:defRPr sz="1100">
                <a:solidFill>
                  <a:schemeClr val="tx1"/>
                </a:solidFill>
              </a:defRPr>
            </a:lvl1pPr>
          </a:lstStyle>
          <a:p>
            <a:r>
              <a:rPr lang="en-US" noProof="0"/>
              <a:t>Click to edit Master title style</a:t>
            </a:r>
            <a:endParaRPr lang="en-GB" noProof="0"/>
          </a:p>
        </p:txBody>
      </p:sp>
    </p:spTree>
    <p:extLst>
      <p:ext uri="{BB962C8B-B14F-4D97-AF65-F5344CB8AC3E}">
        <p14:creationId xmlns:p14="http://schemas.microsoft.com/office/powerpoint/2010/main" val="2858913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1DB63-D5CA-9617-B730-2FEF26E76B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44F8FE3-9E20-83F2-98B4-930A23CB50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FE2639-7F63-08D2-E73F-A288C58574D0}"/>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85840D38-16BE-5747-B016-A44D01A0A43A}"/>
              </a:ext>
            </a:extLst>
          </p:cNvPr>
          <p:cNvSpPr>
            <a:spLocks noGrp="1"/>
          </p:cNvSpPr>
          <p:nvPr>
            <p:ph type="ftr" sz="quarter" idx="11"/>
          </p:nvPr>
        </p:nvSpPr>
        <p:spPr/>
        <p:txBody>
          <a:bodyPr/>
          <a:lstStyle/>
          <a:p>
            <a:r>
              <a:rPr lang="en-GB"/>
              <a:t>Not for wider circulation - internal policy development thinking </a:t>
            </a:r>
          </a:p>
        </p:txBody>
      </p:sp>
      <p:sp>
        <p:nvSpPr>
          <p:cNvPr id="6" name="Slide Number Placeholder 5">
            <a:extLst>
              <a:ext uri="{FF2B5EF4-FFF2-40B4-BE49-F238E27FC236}">
                <a16:creationId xmlns:a16="http://schemas.microsoft.com/office/drawing/2014/main" id="{DFB1BA0A-3705-CD68-79B0-794A6A6A5AC5}"/>
              </a:ext>
            </a:extLst>
          </p:cNvPr>
          <p:cNvSpPr>
            <a:spLocks noGrp="1"/>
          </p:cNvSpPr>
          <p:nvPr>
            <p:ph type="sldNum" sz="quarter" idx="12"/>
          </p:nvPr>
        </p:nvSpPr>
        <p:spPr/>
        <p:txBody>
          <a:bodyPr/>
          <a:lstStyle/>
          <a:p>
            <a:fld id="{08958092-C68C-44D3-8FAA-1934BFBA1CF4}" type="slidenum">
              <a:rPr lang="en-GB" smtClean="0"/>
              <a:t>‹#›</a:t>
            </a:fld>
            <a:endParaRPr lang="en-GB"/>
          </a:p>
        </p:txBody>
      </p:sp>
    </p:spTree>
    <p:extLst>
      <p:ext uri="{BB962C8B-B14F-4D97-AF65-F5344CB8AC3E}">
        <p14:creationId xmlns:p14="http://schemas.microsoft.com/office/powerpoint/2010/main" val="882393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8CBB3-A08D-339B-4724-0C0124435F4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D8A8329-3642-E319-F2D6-DFB3BCA3140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2A918AC-53B4-BB83-946D-99865A6078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1594CA4-D093-17B4-B93F-EEACA66B4F78}"/>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1250DBDB-345D-618B-F4F1-51A04E3C57D8}"/>
              </a:ext>
            </a:extLst>
          </p:cNvPr>
          <p:cNvSpPr>
            <a:spLocks noGrp="1"/>
          </p:cNvSpPr>
          <p:nvPr>
            <p:ph type="ftr" sz="quarter" idx="11"/>
          </p:nvPr>
        </p:nvSpPr>
        <p:spPr/>
        <p:txBody>
          <a:bodyPr/>
          <a:lstStyle/>
          <a:p>
            <a:r>
              <a:rPr lang="en-GB"/>
              <a:t>Not for wider circulation - internal policy development thinking </a:t>
            </a:r>
          </a:p>
        </p:txBody>
      </p:sp>
      <p:sp>
        <p:nvSpPr>
          <p:cNvPr id="7" name="Slide Number Placeholder 6">
            <a:extLst>
              <a:ext uri="{FF2B5EF4-FFF2-40B4-BE49-F238E27FC236}">
                <a16:creationId xmlns:a16="http://schemas.microsoft.com/office/drawing/2014/main" id="{32AD60DF-8457-0E05-AB57-3BB0977E2C1B}"/>
              </a:ext>
            </a:extLst>
          </p:cNvPr>
          <p:cNvSpPr>
            <a:spLocks noGrp="1"/>
          </p:cNvSpPr>
          <p:nvPr>
            <p:ph type="sldNum" sz="quarter" idx="12"/>
          </p:nvPr>
        </p:nvSpPr>
        <p:spPr/>
        <p:txBody>
          <a:bodyPr/>
          <a:lstStyle/>
          <a:p>
            <a:fld id="{08958092-C68C-44D3-8FAA-1934BFBA1CF4}" type="slidenum">
              <a:rPr lang="en-GB" smtClean="0"/>
              <a:t>‹#›</a:t>
            </a:fld>
            <a:endParaRPr lang="en-GB"/>
          </a:p>
        </p:txBody>
      </p:sp>
    </p:spTree>
    <p:extLst>
      <p:ext uri="{BB962C8B-B14F-4D97-AF65-F5344CB8AC3E}">
        <p14:creationId xmlns:p14="http://schemas.microsoft.com/office/powerpoint/2010/main" val="332516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824C3-65BD-0961-9FAD-0F4D42A6E0C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F049ABE-3B4C-4607-B2EE-BAE9522C3A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9B1AE3-BA94-27A3-D820-27B15893E2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1484E70-F5BA-AE09-6B85-0A2E785F82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07243A-2B59-5608-54B5-83FF651733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73DF9BF-393F-B0E1-6F60-63D395958205}"/>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116B30D7-93DF-CC2B-D312-E1D103086B7E}"/>
              </a:ext>
            </a:extLst>
          </p:cNvPr>
          <p:cNvSpPr>
            <a:spLocks noGrp="1"/>
          </p:cNvSpPr>
          <p:nvPr>
            <p:ph type="ftr" sz="quarter" idx="11"/>
          </p:nvPr>
        </p:nvSpPr>
        <p:spPr/>
        <p:txBody>
          <a:bodyPr/>
          <a:lstStyle/>
          <a:p>
            <a:r>
              <a:rPr lang="en-GB"/>
              <a:t>Not for wider circulation - internal policy development thinking </a:t>
            </a:r>
          </a:p>
        </p:txBody>
      </p:sp>
      <p:sp>
        <p:nvSpPr>
          <p:cNvPr id="9" name="Slide Number Placeholder 8">
            <a:extLst>
              <a:ext uri="{FF2B5EF4-FFF2-40B4-BE49-F238E27FC236}">
                <a16:creationId xmlns:a16="http://schemas.microsoft.com/office/drawing/2014/main" id="{8D0419FD-302A-AF07-8799-F835B856F49D}"/>
              </a:ext>
            </a:extLst>
          </p:cNvPr>
          <p:cNvSpPr>
            <a:spLocks noGrp="1"/>
          </p:cNvSpPr>
          <p:nvPr>
            <p:ph type="sldNum" sz="quarter" idx="12"/>
          </p:nvPr>
        </p:nvSpPr>
        <p:spPr/>
        <p:txBody>
          <a:bodyPr/>
          <a:lstStyle/>
          <a:p>
            <a:fld id="{08958092-C68C-44D3-8FAA-1934BFBA1CF4}" type="slidenum">
              <a:rPr lang="en-GB" smtClean="0"/>
              <a:t>‹#›</a:t>
            </a:fld>
            <a:endParaRPr lang="en-GB"/>
          </a:p>
        </p:txBody>
      </p:sp>
    </p:spTree>
    <p:extLst>
      <p:ext uri="{BB962C8B-B14F-4D97-AF65-F5344CB8AC3E}">
        <p14:creationId xmlns:p14="http://schemas.microsoft.com/office/powerpoint/2010/main" val="2613634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BEF43-B9D7-6CAF-D4F6-D6B798B01D1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B6555BC-984C-D5C1-C11B-CEC4DDE71FF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C3523216-2947-51D2-0F63-8AADB82A0A25}"/>
              </a:ext>
            </a:extLst>
          </p:cNvPr>
          <p:cNvSpPr>
            <a:spLocks noGrp="1"/>
          </p:cNvSpPr>
          <p:nvPr>
            <p:ph type="ftr" sz="quarter" idx="11"/>
          </p:nvPr>
        </p:nvSpPr>
        <p:spPr/>
        <p:txBody>
          <a:bodyPr/>
          <a:lstStyle/>
          <a:p>
            <a:r>
              <a:rPr lang="en-GB"/>
              <a:t>Not for wider circulation - internal policy development thinking </a:t>
            </a:r>
          </a:p>
        </p:txBody>
      </p:sp>
      <p:sp>
        <p:nvSpPr>
          <p:cNvPr id="5" name="Slide Number Placeholder 4">
            <a:extLst>
              <a:ext uri="{FF2B5EF4-FFF2-40B4-BE49-F238E27FC236}">
                <a16:creationId xmlns:a16="http://schemas.microsoft.com/office/drawing/2014/main" id="{1412C7B2-09EC-D9BA-D8BB-551579FC6EC8}"/>
              </a:ext>
            </a:extLst>
          </p:cNvPr>
          <p:cNvSpPr>
            <a:spLocks noGrp="1"/>
          </p:cNvSpPr>
          <p:nvPr>
            <p:ph type="sldNum" sz="quarter" idx="12"/>
          </p:nvPr>
        </p:nvSpPr>
        <p:spPr/>
        <p:txBody>
          <a:bodyPr/>
          <a:lstStyle/>
          <a:p>
            <a:fld id="{08958092-C68C-44D3-8FAA-1934BFBA1CF4}" type="slidenum">
              <a:rPr lang="en-GB" smtClean="0"/>
              <a:t>‹#›</a:t>
            </a:fld>
            <a:endParaRPr lang="en-GB"/>
          </a:p>
        </p:txBody>
      </p:sp>
    </p:spTree>
    <p:extLst>
      <p:ext uri="{BB962C8B-B14F-4D97-AF65-F5344CB8AC3E}">
        <p14:creationId xmlns:p14="http://schemas.microsoft.com/office/powerpoint/2010/main" val="1806112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3019C5-5827-0898-F738-4237CCCBF2CE}"/>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6C1DBDD0-9D74-5EC0-50FB-82904AAB2CC0}"/>
              </a:ext>
            </a:extLst>
          </p:cNvPr>
          <p:cNvSpPr>
            <a:spLocks noGrp="1"/>
          </p:cNvSpPr>
          <p:nvPr>
            <p:ph type="ftr" sz="quarter" idx="11"/>
          </p:nvPr>
        </p:nvSpPr>
        <p:spPr/>
        <p:txBody>
          <a:bodyPr/>
          <a:lstStyle/>
          <a:p>
            <a:r>
              <a:rPr lang="en-GB"/>
              <a:t>Not for wider circulation - internal policy development thinking </a:t>
            </a:r>
          </a:p>
        </p:txBody>
      </p:sp>
      <p:sp>
        <p:nvSpPr>
          <p:cNvPr id="4" name="Slide Number Placeholder 3">
            <a:extLst>
              <a:ext uri="{FF2B5EF4-FFF2-40B4-BE49-F238E27FC236}">
                <a16:creationId xmlns:a16="http://schemas.microsoft.com/office/drawing/2014/main" id="{A4D190D5-2A93-C862-393E-FBF3CD7E8BDB}"/>
              </a:ext>
            </a:extLst>
          </p:cNvPr>
          <p:cNvSpPr>
            <a:spLocks noGrp="1"/>
          </p:cNvSpPr>
          <p:nvPr>
            <p:ph type="sldNum" sz="quarter" idx="12"/>
          </p:nvPr>
        </p:nvSpPr>
        <p:spPr/>
        <p:txBody>
          <a:bodyPr/>
          <a:lstStyle/>
          <a:p>
            <a:fld id="{08958092-C68C-44D3-8FAA-1934BFBA1CF4}" type="slidenum">
              <a:rPr lang="en-GB" smtClean="0"/>
              <a:t>‹#›</a:t>
            </a:fld>
            <a:endParaRPr lang="en-GB"/>
          </a:p>
        </p:txBody>
      </p:sp>
    </p:spTree>
    <p:extLst>
      <p:ext uri="{BB962C8B-B14F-4D97-AF65-F5344CB8AC3E}">
        <p14:creationId xmlns:p14="http://schemas.microsoft.com/office/powerpoint/2010/main" val="1097370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58DD0-56FC-DEDF-431A-28CDF0C17D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A28C1E7-6DCE-5597-EE9B-1DCC53C9BC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73A5A84-DEBD-FFC8-A132-AE621D8F37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317EB1-DF08-19BD-A3F7-8380970B061E}"/>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5DB75AE-E2C9-1429-7190-1D3B005A2B4F}"/>
              </a:ext>
            </a:extLst>
          </p:cNvPr>
          <p:cNvSpPr>
            <a:spLocks noGrp="1"/>
          </p:cNvSpPr>
          <p:nvPr>
            <p:ph type="ftr" sz="quarter" idx="11"/>
          </p:nvPr>
        </p:nvSpPr>
        <p:spPr/>
        <p:txBody>
          <a:bodyPr/>
          <a:lstStyle/>
          <a:p>
            <a:r>
              <a:rPr lang="en-GB"/>
              <a:t>Not for wider circulation - internal policy development thinking </a:t>
            </a:r>
          </a:p>
        </p:txBody>
      </p:sp>
      <p:sp>
        <p:nvSpPr>
          <p:cNvPr id="7" name="Slide Number Placeholder 6">
            <a:extLst>
              <a:ext uri="{FF2B5EF4-FFF2-40B4-BE49-F238E27FC236}">
                <a16:creationId xmlns:a16="http://schemas.microsoft.com/office/drawing/2014/main" id="{2B49D682-10EA-7047-423D-9E4034D5D52B}"/>
              </a:ext>
            </a:extLst>
          </p:cNvPr>
          <p:cNvSpPr>
            <a:spLocks noGrp="1"/>
          </p:cNvSpPr>
          <p:nvPr>
            <p:ph type="sldNum" sz="quarter" idx="12"/>
          </p:nvPr>
        </p:nvSpPr>
        <p:spPr/>
        <p:txBody>
          <a:bodyPr/>
          <a:lstStyle/>
          <a:p>
            <a:fld id="{08958092-C68C-44D3-8FAA-1934BFBA1CF4}" type="slidenum">
              <a:rPr lang="en-GB" smtClean="0"/>
              <a:t>‹#›</a:t>
            </a:fld>
            <a:endParaRPr lang="en-GB"/>
          </a:p>
        </p:txBody>
      </p:sp>
    </p:spTree>
    <p:extLst>
      <p:ext uri="{BB962C8B-B14F-4D97-AF65-F5344CB8AC3E}">
        <p14:creationId xmlns:p14="http://schemas.microsoft.com/office/powerpoint/2010/main" val="291516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C4F83-801A-AA38-728F-DB87401643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CACDB34-E2F0-1B59-A84C-DD3C15D4DF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8A0A8CD-49A8-C712-4944-F15151F25B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A8FF5B-449A-BCAB-E840-A5349E3A69B5}"/>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D1050F9F-CB02-7815-2A5F-40BF28CC9826}"/>
              </a:ext>
            </a:extLst>
          </p:cNvPr>
          <p:cNvSpPr>
            <a:spLocks noGrp="1"/>
          </p:cNvSpPr>
          <p:nvPr>
            <p:ph type="ftr" sz="quarter" idx="11"/>
          </p:nvPr>
        </p:nvSpPr>
        <p:spPr/>
        <p:txBody>
          <a:bodyPr/>
          <a:lstStyle/>
          <a:p>
            <a:r>
              <a:rPr lang="en-GB"/>
              <a:t>Not for wider circulation - internal policy development thinking </a:t>
            </a:r>
          </a:p>
        </p:txBody>
      </p:sp>
      <p:sp>
        <p:nvSpPr>
          <p:cNvPr id="7" name="Slide Number Placeholder 6">
            <a:extLst>
              <a:ext uri="{FF2B5EF4-FFF2-40B4-BE49-F238E27FC236}">
                <a16:creationId xmlns:a16="http://schemas.microsoft.com/office/drawing/2014/main" id="{5211EDB6-79E3-7206-BF5E-3F06EF9DDDE2}"/>
              </a:ext>
            </a:extLst>
          </p:cNvPr>
          <p:cNvSpPr>
            <a:spLocks noGrp="1"/>
          </p:cNvSpPr>
          <p:nvPr>
            <p:ph type="sldNum" sz="quarter" idx="12"/>
          </p:nvPr>
        </p:nvSpPr>
        <p:spPr/>
        <p:txBody>
          <a:bodyPr/>
          <a:lstStyle/>
          <a:p>
            <a:fld id="{08958092-C68C-44D3-8FAA-1934BFBA1CF4}" type="slidenum">
              <a:rPr lang="en-GB" smtClean="0"/>
              <a:t>‹#›</a:t>
            </a:fld>
            <a:endParaRPr lang="en-GB"/>
          </a:p>
        </p:txBody>
      </p:sp>
    </p:spTree>
    <p:extLst>
      <p:ext uri="{BB962C8B-B14F-4D97-AF65-F5344CB8AC3E}">
        <p14:creationId xmlns:p14="http://schemas.microsoft.com/office/powerpoint/2010/main" val="2715381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7.xml"/><Relationship Id="rId7"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3AC5F9-C504-EDEA-6022-37277E0DC9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DB54BB0-5728-1659-5400-C1A6F6342D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5AD185-273C-069D-58AF-986722BFD0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ED596836-3E34-F1F0-D854-3DBA858D17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Not for wider circulation - internal policy development thinking </a:t>
            </a:r>
          </a:p>
        </p:txBody>
      </p:sp>
      <p:sp>
        <p:nvSpPr>
          <p:cNvPr id="6" name="Slide Number Placeholder 5">
            <a:extLst>
              <a:ext uri="{FF2B5EF4-FFF2-40B4-BE49-F238E27FC236}">
                <a16:creationId xmlns:a16="http://schemas.microsoft.com/office/drawing/2014/main" id="{6498DDE2-C036-78A9-3C42-88A2A04F5E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958092-C68C-44D3-8FAA-1934BFBA1CF4}" type="slidenum">
              <a:rPr lang="en-GB" smtClean="0"/>
              <a:t>‹#›</a:t>
            </a:fld>
            <a:endParaRPr lang="en-GB"/>
          </a:p>
        </p:txBody>
      </p:sp>
      <p:sp>
        <p:nvSpPr>
          <p:cNvPr id="8" name="TextBox 7">
            <a:extLst>
              <a:ext uri="{FF2B5EF4-FFF2-40B4-BE49-F238E27FC236}">
                <a16:creationId xmlns:a16="http://schemas.microsoft.com/office/drawing/2014/main" id="{73834F53-888A-58A1-366E-AE6B313DE42F}"/>
              </a:ext>
            </a:extLst>
          </p:cNvPr>
          <p:cNvSpPr txBox="1"/>
          <p:nvPr userDrawn="1"/>
        </p:nvSpPr>
        <p:spPr>
          <a:xfrm rot="1486019">
            <a:off x="3502068" y="3230593"/>
            <a:ext cx="5601809" cy="707886"/>
          </a:xfrm>
          <a:prstGeom prst="rect">
            <a:avLst/>
          </a:prstGeom>
          <a:noFill/>
        </p:spPr>
        <p:txBody>
          <a:bodyPr wrap="square" rtlCol="0">
            <a:spAutoFit/>
          </a:bodyPr>
          <a:lstStyle/>
          <a:p>
            <a:pPr algn="ctr"/>
            <a:r>
              <a:rPr lang="en-GB" sz="4000">
                <a:solidFill>
                  <a:schemeClr val="bg1">
                    <a:lumMod val="85000"/>
                  </a:schemeClr>
                </a:solidFill>
              </a:rPr>
              <a:t>Draft internal thinking</a:t>
            </a:r>
          </a:p>
        </p:txBody>
      </p:sp>
    </p:spTree>
    <p:extLst>
      <p:ext uri="{BB962C8B-B14F-4D97-AF65-F5344CB8AC3E}">
        <p14:creationId xmlns:p14="http://schemas.microsoft.com/office/powerpoint/2010/main" val="42052964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 id="2147483663" r:id="rId13"/>
    <p:sldLayoutId id="2147483664" r:id="rId1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6034" y="541508"/>
            <a:ext cx="10663684" cy="512514"/>
          </a:xfrm>
          <a:prstGeom prst="rect">
            <a:avLst/>
          </a:prstGeom>
        </p:spPr>
        <p:txBody>
          <a:bodyPr vert="horz" lIns="0" tIns="0" rIns="0" bIns="0" rtlCol="0" anchor="t" anchorCtr="0">
            <a:noAutofit/>
          </a:bodyPr>
          <a:lstStyle/>
          <a:p>
            <a:endParaRPr lang="en-US"/>
          </a:p>
        </p:txBody>
      </p:sp>
      <p:sp>
        <p:nvSpPr>
          <p:cNvPr id="3" name="Text Placeholder 2"/>
          <p:cNvSpPr>
            <a:spLocks noGrp="1"/>
          </p:cNvSpPr>
          <p:nvPr>
            <p:ph type="body" idx="1"/>
          </p:nvPr>
        </p:nvSpPr>
        <p:spPr>
          <a:xfrm>
            <a:off x="787423" y="1417531"/>
            <a:ext cx="10642295" cy="4567344"/>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74724" y="6241535"/>
            <a:ext cx="10154233" cy="365125"/>
          </a:xfrm>
          <a:prstGeom prst="rect">
            <a:avLst/>
          </a:prstGeom>
        </p:spPr>
        <p:txBody>
          <a:bodyPr vert="horz" lIns="0" tIns="0" rIns="0" bIns="0" rtlCol="0" anchor="t" anchorCtr="0">
            <a:noAutofit/>
          </a:bodyPr>
          <a:lstStyle>
            <a:lvl1pPr algn="l">
              <a:defRPr sz="1200" b="0">
                <a:solidFill>
                  <a:schemeClr val="tx1"/>
                </a:solidFill>
              </a:defRPr>
            </a:lvl1pPr>
          </a:lstStyle>
          <a:p>
            <a:r>
              <a:rPr lang="en-GB"/>
              <a:t>Not for wider circulation - internal policy development thinking </a:t>
            </a:r>
            <a:endParaRPr lang="en-GB" noProof="0"/>
          </a:p>
        </p:txBody>
      </p:sp>
      <p:sp>
        <p:nvSpPr>
          <p:cNvPr id="6" name="Slide Number Placeholder 5"/>
          <p:cNvSpPr>
            <a:spLocks noGrp="1"/>
          </p:cNvSpPr>
          <p:nvPr>
            <p:ph type="sldNum" sz="quarter" idx="4"/>
          </p:nvPr>
        </p:nvSpPr>
        <p:spPr>
          <a:xfrm>
            <a:off x="10679016" y="6241535"/>
            <a:ext cx="750701" cy="181491"/>
          </a:xfrm>
          <a:prstGeom prst="rect">
            <a:avLst/>
          </a:prstGeom>
        </p:spPr>
        <p:txBody>
          <a:bodyPr vert="horz" lIns="0" tIns="0" rIns="0" bIns="0" rtlCol="0" anchor="t" anchorCtr="0">
            <a:noAutofit/>
          </a:bodyPr>
          <a:lstStyle>
            <a:lvl1pPr algn="r">
              <a:defRPr lang="en-US" sz="1200" b="0" kern="1200" smtClean="0">
                <a:solidFill>
                  <a:srgbClr val="4D4D4D"/>
                </a:solidFill>
                <a:latin typeface="+mn-lt"/>
                <a:ea typeface="+mn-ea"/>
                <a:cs typeface="+mn-cs"/>
              </a:defRPr>
            </a:lvl1pPr>
          </a:lstStyle>
          <a:p>
            <a:fld id="{D74D8B4B-93CA-40C4-A67B-39E5EDB6BC1B}" type="slidenum">
              <a:rPr lang="en-GB" noProof="0" smtClean="0"/>
              <a:pPr/>
              <a:t>‹#›</a:t>
            </a:fld>
            <a:endParaRPr lang="en-GB" noProof="0"/>
          </a:p>
        </p:txBody>
      </p:sp>
    </p:spTree>
    <p:extLst>
      <p:ext uri="{BB962C8B-B14F-4D97-AF65-F5344CB8AC3E}">
        <p14:creationId xmlns:p14="http://schemas.microsoft.com/office/powerpoint/2010/main" val="2301458557"/>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Lst>
  <p:hf hdr="0" dt="0"/>
  <p:txStyles>
    <p:titleStyle>
      <a:lvl1pPr algn="l" defTabSz="685783" rtl="0" eaLnBrk="1" latinLnBrk="0" hangingPunct="1">
        <a:lnSpc>
          <a:spcPct val="90000"/>
        </a:lnSpc>
        <a:spcBef>
          <a:spcPct val="0"/>
        </a:spcBef>
        <a:buNone/>
        <a:defRPr sz="2400" b="1" kern="1200">
          <a:solidFill>
            <a:srgbClr val="003764"/>
          </a:solidFill>
          <a:latin typeface="Arial" panose="020B0604020202020204" pitchFamily="34" charset="0"/>
          <a:ea typeface="+mj-ea"/>
          <a:cs typeface="Arial" panose="020B0604020202020204" pitchFamily="34" charset="0"/>
        </a:defRPr>
      </a:lvl1pPr>
    </p:titleStyle>
    <p:body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377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8" Type="http://schemas.openxmlformats.org/officeDocument/2006/relationships/hyperlink" Target="https://assets.publishing.service.gov.uk/government/uploads/system/uploads/attachment_data/file/275764/20130522statutory_guidanceassessment_and_approval_of_foster_carers_final.pdf" TargetMode="External"/><Relationship Id="rId13" Type="http://schemas.openxmlformats.org/officeDocument/2006/relationships/hyperlink" Target="http://www.legislation.gov.uk/uksi/2009/395/contents/made" TargetMode="External"/><Relationship Id="rId18" Type="http://schemas.openxmlformats.org/officeDocument/2006/relationships/hyperlink" Target="http://www.legislation.gov.uk/ukpga/2017/16/contents/enacted" TargetMode="External"/><Relationship Id="rId3" Type="http://schemas.openxmlformats.org/officeDocument/2006/relationships/hyperlink" Target="http://www.legislation.gov.uk/ukpga/1989/41/contents" TargetMode="External"/><Relationship Id="rId21" Type="http://schemas.openxmlformats.org/officeDocument/2006/relationships/hyperlink" Target="https://www.gov.uk/government/publications/children-who-run-away-or-go-missing-from-home-or-care" TargetMode="External"/><Relationship Id="rId7" Type="http://schemas.openxmlformats.org/officeDocument/2006/relationships/hyperlink" Target="https://www.gov.uk/government/publications/children-act-1989-fostering-services" TargetMode="External"/><Relationship Id="rId12" Type="http://schemas.openxmlformats.org/officeDocument/2006/relationships/hyperlink" Target="http://www.legislation.gov.uk/uksi/2011/581/contents/made" TargetMode="External"/><Relationship Id="rId17" Type="http://schemas.openxmlformats.org/officeDocument/2006/relationships/hyperlink" Target="http://www.legislation.gov.uk/ukpga/2014/6/contents/enacted" TargetMode="External"/><Relationship Id="rId2" Type="http://schemas.openxmlformats.org/officeDocument/2006/relationships/notesSlide" Target="../notesSlides/notesSlide4.xml"/><Relationship Id="rId16" Type="http://schemas.openxmlformats.org/officeDocument/2006/relationships/hyperlink" Target="http://www.legislation.gov.uk/uksi/2010/2130/contents/made" TargetMode="External"/><Relationship Id="rId20" Type="http://schemas.openxmlformats.org/officeDocument/2006/relationships/hyperlink" Target="https://www.gov.uk/government/publications/working-together-to-safeguard-children--2" TargetMode="External"/><Relationship Id="rId1" Type="http://schemas.openxmlformats.org/officeDocument/2006/relationships/slideLayout" Target="../slideLayouts/slideLayout14.xml"/><Relationship Id="rId6" Type="http://schemas.openxmlformats.org/officeDocument/2006/relationships/hyperlink" Target="https://www.gov.uk/government/publications/children-act-1989-transition-to-adulthood-for-care-leavers" TargetMode="External"/><Relationship Id="rId11" Type="http://schemas.openxmlformats.org/officeDocument/2006/relationships/hyperlink" Target="http://www.legislation.gov.uk/uksi/2010/959/contents/made" TargetMode="External"/><Relationship Id="rId24" Type="http://schemas.openxmlformats.org/officeDocument/2006/relationships/hyperlink" Target="https://www.gov.uk/government/collections/social-care-common-inspection-framework-sccif" TargetMode="External"/><Relationship Id="rId5" Type="http://schemas.openxmlformats.org/officeDocument/2006/relationships/hyperlink" Target="https://www.gov.uk/government/publications/children-act-1989-care-planning-placement-and-case-review" TargetMode="External"/><Relationship Id="rId15" Type="http://schemas.openxmlformats.org/officeDocument/2006/relationships/hyperlink" Target="https://www.legislation.gov.uk/ukpga/2000/14/pdfs/ukpga_20000014_en.pdf" TargetMode="External"/><Relationship Id="rId23" Type="http://schemas.openxmlformats.org/officeDocument/2006/relationships/hyperlink" Target="https://www.gov.uk/government/collections/national-minimum-standards" TargetMode="External"/><Relationship Id="rId10" Type="http://schemas.openxmlformats.org/officeDocument/2006/relationships/hyperlink" Target="https://assets.publishing.service.gov.uk/government/uploads/system/uploads/attachment_data/file/463220/Guide_to_Children_s_Home_Standards_inc_quality_standards_Version__1.17_FINAL.pdf" TargetMode="External"/><Relationship Id="rId19" Type="http://schemas.openxmlformats.org/officeDocument/2006/relationships/hyperlink" Target="https://assets.publishing.service.gov.uk/government/uploads/system/uploads/attachment_data/file/273812/sufficiency_-_statutory_guidance_on_securing_sufficient_accommodation_for_looked_after_children.pdf" TargetMode="External"/><Relationship Id="rId4" Type="http://schemas.openxmlformats.org/officeDocument/2006/relationships/hyperlink" Target="https://www.gov.uk/government/publications/children-act-1989-court-orders--2" TargetMode="External"/><Relationship Id="rId9" Type="http://schemas.openxmlformats.org/officeDocument/2006/relationships/hyperlink" Target="https://www.legislation.gov.uk/uksi/2015/541/contents/made" TargetMode="External"/><Relationship Id="rId14" Type="http://schemas.openxmlformats.org/officeDocument/2006/relationships/hyperlink" Target="http://www.legislation.gov.uk/uksi/2015/495/contents/made" TargetMode="External"/><Relationship Id="rId22" Type="http://schemas.openxmlformats.org/officeDocument/2006/relationships/hyperlink" Target="https://www.gov.uk/government/publications/fostering-services-national-minimum-standards"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8CF40-0DA2-4B95-9327-247FB8D51D99}"/>
              </a:ext>
            </a:extLst>
          </p:cNvPr>
          <p:cNvSpPr>
            <a:spLocks noGrp="1"/>
          </p:cNvSpPr>
          <p:nvPr>
            <p:ph type="ctrTitle"/>
          </p:nvPr>
        </p:nvSpPr>
        <p:spPr>
          <a:xfrm>
            <a:off x="2067868" y="2199787"/>
            <a:ext cx="6922861" cy="1584466"/>
          </a:xfrm>
        </p:spPr>
        <p:txBody>
          <a:bodyPr/>
          <a:lstStyle/>
          <a:p>
            <a:r>
              <a:rPr lang="en-GB"/>
              <a:t>Looked After Children Standards and Regulations</a:t>
            </a:r>
          </a:p>
        </p:txBody>
      </p:sp>
      <p:sp>
        <p:nvSpPr>
          <p:cNvPr id="3" name="TextBox 2">
            <a:extLst>
              <a:ext uri="{FF2B5EF4-FFF2-40B4-BE49-F238E27FC236}">
                <a16:creationId xmlns:a16="http://schemas.microsoft.com/office/drawing/2014/main" id="{42067D01-E0FA-9208-0C25-EA5FE3105E07}"/>
              </a:ext>
            </a:extLst>
          </p:cNvPr>
          <p:cNvSpPr txBox="1"/>
          <p:nvPr/>
        </p:nvSpPr>
        <p:spPr>
          <a:xfrm>
            <a:off x="542260" y="6124353"/>
            <a:ext cx="10324214" cy="369332"/>
          </a:xfrm>
          <a:prstGeom prst="rect">
            <a:avLst/>
          </a:prstGeom>
          <a:noFill/>
        </p:spPr>
        <p:txBody>
          <a:bodyPr wrap="square" rtlCol="0">
            <a:spAutoFit/>
          </a:bodyPr>
          <a:lstStyle/>
          <a:p>
            <a:r>
              <a:rPr lang="en-GB"/>
              <a:t>Draft internal policy development thinking</a:t>
            </a:r>
          </a:p>
        </p:txBody>
      </p:sp>
    </p:spTree>
    <p:extLst>
      <p:ext uri="{BB962C8B-B14F-4D97-AF65-F5344CB8AC3E}">
        <p14:creationId xmlns:p14="http://schemas.microsoft.com/office/powerpoint/2010/main" val="1527871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B70FB-37A3-2314-C0B9-8FEA8594FD8F}"/>
              </a:ext>
            </a:extLst>
          </p:cNvPr>
          <p:cNvSpPr>
            <a:spLocks noGrp="1"/>
          </p:cNvSpPr>
          <p:nvPr>
            <p:ph type="title"/>
          </p:nvPr>
        </p:nvSpPr>
        <p:spPr/>
        <p:txBody>
          <a:bodyPr/>
          <a:lstStyle/>
          <a:p>
            <a:r>
              <a:rPr lang="en-GB"/>
              <a:t>The context</a:t>
            </a:r>
          </a:p>
        </p:txBody>
      </p:sp>
      <p:sp>
        <p:nvSpPr>
          <p:cNvPr id="4" name="Slide Number Placeholder 3">
            <a:extLst>
              <a:ext uri="{FF2B5EF4-FFF2-40B4-BE49-F238E27FC236}">
                <a16:creationId xmlns:a16="http://schemas.microsoft.com/office/drawing/2014/main" id="{60C51C3C-CF47-65B0-6CC0-8E0A8D7D7BE6}"/>
              </a:ext>
            </a:extLst>
          </p:cNvPr>
          <p:cNvSpPr>
            <a:spLocks noGrp="1"/>
          </p:cNvSpPr>
          <p:nvPr>
            <p:ph type="sldNum" sz="quarter" idx="11"/>
          </p:nvPr>
        </p:nvSpPr>
        <p:spPr/>
        <p:txBody>
          <a:bodyPr/>
          <a:lstStyle/>
          <a:p>
            <a:pPr defTabSz="457200"/>
            <a:fld id="{4FAB73BC-B049-4115-A692-8D63A059BFB8}" type="slidenum">
              <a:rPr lang="en-GB">
                <a:latin typeface="Arial" panose="020B0604020202020204"/>
              </a:rPr>
              <a:pPr defTabSz="457200"/>
              <a:t>2</a:t>
            </a:fld>
            <a:endParaRPr lang="en-GB">
              <a:latin typeface="Arial" panose="020B0604020202020204"/>
            </a:endParaRPr>
          </a:p>
        </p:txBody>
      </p:sp>
      <p:sp>
        <p:nvSpPr>
          <p:cNvPr id="5" name="Content Placeholder 4">
            <a:extLst>
              <a:ext uri="{FF2B5EF4-FFF2-40B4-BE49-F238E27FC236}">
                <a16:creationId xmlns:a16="http://schemas.microsoft.com/office/drawing/2014/main" id="{CBA95B81-F57C-A2EC-BCDB-E0ED11A2567A}"/>
              </a:ext>
            </a:extLst>
          </p:cNvPr>
          <p:cNvSpPr>
            <a:spLocks noGrp="1"/>
          </p:cNvSpPr>
          <p:nvPr>
            <p:ph sz="quarter" idx="12"/>
          </p:nvPr>
        </p:nvSpPr>
        <p:spPr>
          <a:xfrm>
            <a:off x="477849" y="1054023"/>
            <a:ext cx="11185176" cy="4823135"/>
          </a:xfrm>
        </p:spPr>
        <p:txBody>
          <a:bodyPr/>
          <a:lstStyle/>
          <a:p>
            <a:pPr marL="285750" indent="-285750">
              <a:buFont typeface="Wingdings" panose="05000000000000000000" pitchFamily="2" charset="2"/>
              <a:buChar char="§"/>
            </a:pPr>
            <a:r>
              <a:rPr lang="en-GB"/>
              <a:t>Care Review</a:t>
            </a:r>
          </a:p>
          <a:p>
            <a:pPr marL="501750" lvl="2" indent="-285750"/>
            <a:r>
              <a:rPr lang="en-GB"/>
              <a:t>“New and ambitious care standards, applicable across all homes for children, should be introduced.”</a:t>
            </a:r>
          </a:p>
          <a:p>
            <a:pPr marL="342900" lvl="0" indent="-342900">
              <a:buFont typeface="Symbol" panose="05050102010706020507" pitchFamily="18" charset="2"/>
              <a:buChar char=""/>
            </a:pPr>
            <a:r>
              <a:rPr lang="en-GB"/>
              <a:t>In Stable Loving Homes we said:</a:t>
            </a:r>
          </a:p>
          <a:p>
            <a:pPr marL="558900" lvl="2" indent="-342900">
              <a:buFont typeface="Symbol" panose="05050102010706020507" pitchFamily="18" charset="2"/>
              <a:buChar char=""/>
            </a:pPr>
            <a:r>
              <a:rPr lang="en-GB"/>
              <a:t>We are reviewing all legislation, regulations and standards of care to ensure all children in care receive what they need, no matter where they live. </a:t>
            </a:r>
          </a:p>
          <a:p>
            <a:pPr marL="558900" lvl="2" indent="-342900">
              <a:buFont typeface="Symbol" panose="05050102010706020507" pitchFamily="18" charset="2"/>
              <a:buChar char=""/>
            </a:pPr>
            <a:r>
              <a:rPr lang="en-GB"/>
              <a:t>We have set up an expert working group to review all existing legislation and regulations and to develop a core overarching set of standards for fostering, children’s homes and supported accommodation. </a:t>
            </a:r>
          </a:p>
          <a:p>
            <a:pPr marL="285750" indent="-285750">
              <a:buFont typeface="Wingdings" panose="05000000000000000000" pitchFamily="2" charset="2"/>
              <a:buChar char="§"/>
            </a:pPr>
            <a:r>
              <a:rPr lang="en-GB"/>
              <a:t>Competition and Markets Authority study of the children’s social care market</a:t>
            </a:r>
          </a:p>
          <a:p>
            <a:pPr marL="501750" lvl="2" indent="-285750"/>
            <a:r>
              <a:rPr lang="en-GB"/>
              <a:t>“We recommend that the UK Government carries out or commissions a review of regulation impacting on the placements market in England.”</a:t>
            </a:r>
          </a:p>
          <a:p>
            <a:pPr marL="501750" lvl="2" indent="-285750"/>
            <a:r>
              <a:rPr lang="en-GB"/>
              <a:t>“We recommend that the UK and Welsh governments review the impact of the planning system on the ability of providers to open new children’s homes.</a:t>
            </a:r>
          </a:p>
          <a:p>
            <a:pPr marL="285750" indent="-285750">
              <a:buFont typeface="Wingdings" panose="05000000000000000000" pitchFamily="2" charset="2"/>
              <a:buChar char="§"/>
            </a:pPr>
            <a:r>
              <a:rPr lang="en-GB"/>
              <a:t>Commitment in response to the National Panel report on residential special schools run by the </a:t>
            </a:r>
            <a:r>
              <a:rPr lang="en-GB" err="1"/>
              <a:t>Hesley</a:t>
            </a:r>
            <a:r>
              <a:rPr lang="en-GB"/>
              <a:t> Group:</a:t>
            </a:r>
          </a:p>
          <a:p>
            <a:pPr marL="501750" lvl="2" indent="-285750"/>
            <a:r>
              <a:rPr lang="en-GB" b="0"/>
              <a:t>Strengthen the standards and regulations governing the care of children who are looked after to ensure consistently high-quality provision and inspection, with a high level of ambition for all children;</a:t>
            </a:r>
          </a:p>
          <a:p>
            <a:pPr marL="501750" lvl="2" indent="-285750"/>
            <a:r>
              <a:rPr lang="en-GB"/>
              <a:t>W</a:t>
            </a:r>
            <a:r>
              <a:rPr lang="en-GB" b="0"/>
              <a:t>ork with Ofsted to strengthen its inspection and regulatory powers to hold private providers of children’s homes to account;</a:t>
            </a:r>
          </a:p>
          <a:p>
            <a:pPr marL="501750" lvl="2" indent="-285750"/>
            <a:r>
              <a:rPr lang="en-GB"/>
              <a:t>Strengthen the National Minimum Standards for residential special schools</a:t>
            </a:r>
          </a:p>
          <a:p>
            <a:pPr marL="501750" lvl="2" indent="-285750"/>
            <a:endParaRPr lang="en-GB" b="0"/>
          </a:p>
          <a:p>
            <a:pPr marL="501750" lvl="2" indent="-285750">
              <a:buFont typeface="Arial" panose="020B0604020202020204" pitchFamily="34" charset="0"/>
              <a:buChar char="•"/>
            </a:pPr>
            <a:endParaRPr lang="en-GB"/>
          </a:p>
          <a:p>
            <a:pPr marL="285750" indent="-285750">
              <a:buFont typeface="Arial" panose="020B0604020202020204" pitchFamily="34" charset="0"/>
              <a:buChar char="•"/>
            </a:pPr>
            <a:endParaRPr lang="en-GB"/>
          </a:p>
          <a:p>
            <a:pPr marL="285750" indent="-285750">
              <a:buFont typeface="Arial" panose="020B0604020202020204" pitchFamily="34" charset="0"/>
              <a:buChar char="•"/>
            </a:pPr>
            <a:endParaRPr lang="en-GB"/>
          </a:p>
          <a:p>
            <a:pPr marL="285750" indent="-285750">
              <a:buFont typeface="Arial" panose="020B0604020202020204" pitchFamily="34" charset="0"/>
              <a:buChar char="•"/>
            </a:pPr>
            <a:endParaRPr lang="en-GB"/>
          </a:p>
          <a:p>
            <a:endParaRPr lang="en-GB"/>
          </a:p>
        </p:txBody>
      </p:sp>
      <p:sp>
        <p:nvSpPr>
          <p:cNvPr id="3" name="Footer Placeholder 2">
            <a:extLst>
              <a:ext uri="{FF2B5EF4-FFF2-40B4-BE49-F238E27FC236}">
                <a16:creationId xmlns:a16="http://schemas.microsoft.com/office/drawing/2014/main" id="{CE79C345-023C-A1B4-0AFC-856C65C46992}"/>
              </a:ext>
            </a:extLst>
          </p:cNvPr>
          <p:cNvSpPr>
            <a:spLocks noGrp="1"/>
          </p:cNvSpPr>
          <p:nvPr>
            <p:ph type="ftr" sz="quarter" idx="10"/>
          </p:nvPr>
        </p:nvSpPr>
        <p:spPr/>
        <p:txBody>
          <a:bodyPr/>
          <a:lstStyle/>
          <a:p>
            <a:r>
              <a:rPr lang="en-GB"/>
              <a:t>Not for wider circulation - Internal policy development thinking </a:t>
            </a:r>
            <a:endParaRPr lang="en-GB" noProof="0"/>
          </a:p>
        </p:txBody>
      </p:sp>
    </p:spTree>
    <p:extLst>
      <p:ext uri="{BB962C8B-B14F-4D97-AF65-F5344CB8AC3E}">
        <p14:creationId xmlns:p14="http://schemas.microsoft.com/office/powerpoint/2010/main" val="2903899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AC16CA-27A0-FA08-6725-0F0BBC60E9C7}"/>
              </a:ext>
            </a:extLst>
          </p:cNvPr>
          <p:cNvSpPr>
            <a:spLocks noGrp="1"/>
          </p:cNvSpPr>
          <p:nvPr>
            <p:ph sz="quarter" idx="12"/>
          </p:nvPr>
        </p:nvSpPr>
        <p:spPr>
          <a:xfrm>
            <a:off x="787201" y="353085"/>
            <a:ext cx="10648951" cy="6328371"/>
          </a:xfrm>
        </p:spPr>
        <p:txBody>
          <a:bodyPr/>
          <a:lstStyle/>
          <a:p>
            <a:endParaRPr lang="en-GB"/>
          </a:p>
        </p:txBody>
      </p:sp>
      <p:pic>
        <p:nvPicPr>
          <p:cNvPr id="54" name="Picture 53">
            <a:extLst>
              <a:ext uri="{FF2B5EF4-FFF2-40B4-BE49-F238E27FC236}">
                <a16:creationId xmlns:a16="http://schemas.microsoft.com/office/drawing/2014/main" id="{76468591-B4D1-F53A-E767-926885B9F6F5}"/>
              </a:ext>
            </a:extLst>
          </p:cNvPr>
          <p:cNvPicPr>
            <a:picLocks noChangeAspect="1"/>
          </p:cNvPicPr>
          <p:nvPr/>
        </p:nvPicPr>
        <p:blipFill>
          <a:blip r:embed="rId3"/>
          <a:stretch>
            <a:fillRect/>
          </a:stretch>
        </p:blipFill>
        <p:spPr>
          <a:xfrm>
            <a:off x="56307" y="23337"/>
            <a:ext cx="12079386" cy="6811326"/>
          </a:xfrm>
          <a:prstGeom prst="rect">
            <a:avLst/>
          </a:prstGeom>
        </p:spPr>
      </p:pic>
      <p:sp>
        <p:nvSpPr>
          <p:cNvPr id="2" name="Footer Placeholder 1">
            <a:extLst>
              <a:ext uri="{FF2B5EF4-FFF2-40B4-BE49-F238E27FC236}">
                <a16:creationId xmlns:a16="http://schemas.microsoft.com/office/drawing/2014/main" id="{E0BE275A-D270-F29B-F704-E275649252FB}"/>
              </a:ext>
            </a:extLst>
          </p:cNvPr>
          <p:cNvSpPr>
            <a:spLocks noGrp="1"/>
          </p:cNvSpPr>
          <p:nvPr>
            <p:ph type="ftr" sz="quarter" idx="10"/>
          </p:nvPr>
        </p:nvSpPr>
        <p:spPr>
          <a:xfrm>
            <a:off x="2647950" y="36037"/>
            <a:ext cx="4114800" cy="365125"/>
          </a:xfrm>
        </p:spPr>
        <p:txBody>
          <a:bodyPr/>
          <a:lstStyle/>
          <a:p>
            <a:r>
              <a:rPr lang="en-GB"/>
              <a:t>Not for wider circulation - Internal policy development thinking </a:t>
            </a:r>
            <a:endParaRPr lang="en-GB" noProof="0"/>
          </a:p>
        </p:txBody>
      </p:sp>
      <p:sp>
        <p:nvSpPr>
          <p:cNvPr id="4" name="Slide Number Placeholder 3">
            <a:extLst>
              <a:ext uri="{FF2B5EF4-FFF2-40B4-BE49-F238E27FC236}">
                <a16:creationId xmlns:a16="http://schemas.microsoft.com/office/drawing/2014/main" id="{2F4918F8-6D8B-E709-0FBB-E52A1B72CB31}"/>
              </a:ext>
            </a:extLst>
          </p:cNvPr>
          <p:cNvSpPr>
            <a:spLocks noGrp="1"/>
          </p:cNvSpPr>
          <p:nvPr>
            <p:ph type="sldNum" sz="quarter" idx="11"/>
          </p:nvPr>
        </p:nvSpPr>
        <p:spPr/>
        <p:txBody>
          <a:bodyPr/>
          <a:lstStyle/>
          <a:p>
            <a:fld id="{4FAB73BC-B049-4115-A692-8D63A059BFB8}" type="slidenum">
              <a:rPr lang="en-GB" smtClean="0"/>
              <a:pPr/>
              <a:t>3</a:t>
            </a:fld>
            <a:endParaRPr lang="en-GB"/>
          </a:p>
        </p:txBody>
      </p:sp>
    </p:spTree>
    <p:extLst>
      <p:ext uri="{BB962C8B-B14F-4D97-AF65-F5344CB8AC3E}">
        <p14:creationId xmlns:p14="http://schemas.microsoft.com/office/powerpoint/2010/main" val="1918338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98B30B7-E0BC-F0D7-6A89-E699BB438E32}"/>
              </a:ext>
            </a:extLst>
          </p:cNvPr>
          <p:cNvSpPr>
            <a:spLocks noGrp="1"/>
          </p:cNvSpPr>
          <p:nvPr>
            <p:ph type="sldNum" sz="quarter" idx="11"/>
          </p:nvPr>
        </p:nvSpPr>
        <p:spPr/>
        <p:txBody>
          <a:bodyPr/>
          <a:lstStyle/>
          <a:p>
            <a:fld id="{4FAB73BC-B049-4115-A692-8D63A059BFB8}" type="slidenum">
              <a:rPr lang="en-GB" smtClean="0"/>
              <a:pPr/>
              <a:t>4</a:t>
            </a:fld>
            <a:endParaRPr lang="en-GB"/>
          </a:p>
        </p:txBody>
      </p:sp>
      <p:sp>
        <p:nvSpPr>
          <p:cNvPr id="8" name="TextBox 7">
            <a:extLst>
              <a:ext uri="{FF2B5EF4-FFF2-40B4-BE49-F238E27FC236}">
                <a16:creationId xmlns:a16="http://schemas.microsoft.com/office/drawing/2014/main" id="{F246A195-55FE-382C-0C9F-F9EEEEC72217}"/>
              </a:ext>
            </a:extLst>
          </p:cNvPr>
          <p:cNvSpPr txBox="1"/>
          <p:nvPr/>
        </p:nvSpPr>
        <p:spPr>
          <a:xfrm>
            <a:off x="220721" y="358938"/>
            <a:ext cx="11383617" cy="1761251"/>
          </a:xfrm>
          <a:prstGeom prst="rect">
            <a:avLst/>
          </a:prstGeom>
          <a:solidFill>
            <a:schemeClr val="bg1">
              <a:lumMod val="85000"/>
            </a:schemeClr>
          </a:solidFill>
          <a:ln>
            <a:solidFill>
              <a:srgbClr val="183860"/>
            </a:solidFill>
          </a:ln>
        </p:spPr>
        <p:txBody>
          <a:bodyPr wrap="square" rtlCol="0">
            <a:spAutoFit/>
          </a:bodyPr>
          <a:lstStyle/>
          <a:p>
            <a:pPr hangingPunct="0">
              <a:lnSpc>
                <a:spcPct val="120000"/>
              </a:lnSpc>
              <a:spcAft>
                <a:spcPts val="1200"/>
              </a:spcAft>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The Children Act 1989</a:t>
            </a:r>
            <a:r>
              <a:rPr lang="en-GB" sz="700">
                <a:effectLst/>
                <a:latin typeface="Arial" panose="020B0604020202020204" pitchFamily="34" charset="0"/>
                <a:ea typeface="Times New Roman" panose="02020603050405020304" pitchFamily="18" charset="0"/>
                <a:cs typeface="Times New Roman" panose="02020603050405020304" pitchFamily="18" charset="0"/>
              </a:rPr>
              <a:t> - Sets out the general framework in respect of LA support for children and families, duties of LAs towards looked after children and care leavers and LA protection of children. Accompanying guidance and regulations is organised in 5 volumes:</a:t>
            </a:r>
          </a:p>
          <a:p>
            <a:pPr marL="342900" lvl="0" indent="-342900" hangingPunct="0">
              <a:spcAft>
                <a:spcPts val="1200"/>
              </a:spcAft>
              <a:buFont typeface="Symbol" panose="05050102010706020507" pitchFamily="18" charset="2"/>
              <a:buChar char=""/>
              <a:tabLst>
                <a:tab pos="457200" algn="l"/>
                <a:tab pos="457200" algn="l"/>
              </a:tabLst>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The Children Act 1989 Guidance and Regulations Volume 1: Court Orders</a:t>
            </a:r>
            <a:endParaRPr lang="en-GB" sz="70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fontAlgn="auto" hangingPunct="1">
              <a:lnSpc>
                <a:spcPct val="105000"/>
              </a:lnSpc>
              <a:spcAft>
                <a:spcPts val="800"/>
              </a:spcAft>
              <a:buFont typeface="Symbol" panose="05050102010706020507" pitchFamily="18" charset="2"/>
              <a:buChar char=""/>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The Children Act 1989 Guidance and Regulations Volume 2: Care Planning, Placement and Case Review</a:t>
            </a:r>
            <a:r>
              <a:rPr lang="en-GB" sz="700" b="1">
                <a:effectLst/>
                <a:latin typeface="Arial" panose="020B0604020202020204" pitchFamily="34" charset="0"/>
                <a:ea typeface="Times New Roman" panose="02020603050405020304" pitchFamily="18" charset="0"/>
                <a:cs typeface="Times New Roman" panose="02020603050405020304" pitchFamily="18" charset="0"/>
              </a:rPr>
              <a:t> </a:t>
            </a:r>
            <a:r>
              <a:rPr lang="en-GB" sz="700">
                <a:effectLst/>
                <a:latin typeface="Arial" panose="020B0604020202020204" pitchFamily="34" charset="0"/>
                <a:ea typeface="Times New Roman" panose="02020603050405020304" pitchFamily="18" charset="0"/>
                <a:cs typeface="Times New Roman" panose="02020603050405020304" pitchFamily="18" charset="0"/>
              </a:rPr>
              <a:t>- Made under s7 of the Local Authority Social Services Act 1970</a:t>
            </a:r>
          </a:p>
          <a:p>
            <a:pPr marL="342900" lvl="0" indent="-342900" hangingPunct="0">
              <a:spcAft>
                <a:spcPts val="1200"/>
              </a:spcAft>
              <a:buFont typeface="Symbol" panose="05050102010706020507" pitchFamily="18" charset="2"/>
              <a:buChar char=""/>
              <a:tabLst>
                <a:tab pos="457200" algn="l"/>
                <a:tab pos="457200" algn="l"/>
              </a:tabLst>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The Children Act 1989 Guidance and Regulations Volume 3: Transition to Adulthood for Care Leavers</a:t>
            </a:r>
            <a:endParaRPr lang="en-GB" sz="70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fontAlgn="auto" hangingPunct="1">
              <a:lnSpc>
                <a:spcPct val="105000"/>
              </a:lnSpc>
              <a:spcAft>
                <a:spcPts val="800"/>
              </a:spcAft>
              <a:buFont typeface="Symbol" panose="05050102010706020507" pitchFamily="18" charset="2"/>
              <a:buChar char=""/>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The Children Act 1989 Guidance and Regulations Volume 4: Fostering Services</a:t>
            </a:r>
            <a:r>
              <a:rPr lang="en-GB" sz="700" b="1">
                <a:effectLst/>
                <a:latin typeface="Arial" panose="020B0604020202020204" pitchFamily="34" charset="0"/>
                <a:ea typeface="Times New Roman" panose="02020603050405020304" pitchFamily="18" charset="0"/>
                <a:cs typeface="Times New Roman" panose="02020603050405020304" pitchFamily="18" charset="0"/>
              </a:rPr>
              <a:t> </a:t>
            </a:r>
            <a:r>
              <a:rPr lang="en-GB" sz="700">
                <a:effectLst/>
                <a:latin typeface="Arial" panose="020B0604020202020204" pitchFamily="34" charset="0"/>
                <a:ea typeface="Times New Roman" panose="02020603050405020304" pitchFamily="18" charset="0"/>
                <a:cs typeface="Times New Roman" panose="02020603050405020304" pitchFamily="18" charset="0"/>
              </a:rPr>
              <a:t>– made under s7 of the Local Authority Social Services Act 1970. </a:t>
            </a:r>
          </a:p>
          <a:p>
            <a:pPr marL="342900" lvl="0" indent="-342900" fontAlgn="auto" hangingPunct="1">
              <a:lnSpc>
                <a:spcPct val="105000"/>
              </a:lnSpc>
              <a:spcAft>
                <a:spcPts val="800"/>
              </a:spcAft>
              <a:buFont typeface="Symbol" panose="05050102010706020507" pitchFamily="18" charset="2"/>
              <a:buChar char=""/>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Assessment and Approval of foster carers</a:t>
            </a:r>
            <a:r>
              <a:rPr lang="en-GB" sz="700">
                <a:effectLst/>
                <a:latin typeface="Arial" panose="020B0604020202020204" pitchFamily="34" charset="0"/>
                <a:ea typeface="Times New Roman" panose="02020603050405020304" pitchFamily="18" charset="0"/>
                <a:cs typeface="Times New Roman" panose="02020603050405020304" pitchFamily="18" charset="0"/>
              </a:rPr>
              <a:t> - updates the section on assessment and approval in Vol. 4.</a:t>
            </a:r>
          </a:p>
          <a:p>
            <a:pPr marL="342900" lvl="0" indent="-342900" hangingPunct="0">
              <a:spcAft>
                <a:spcPts val="1200"/>
              </a:spcAft>
              <a:buFont typeface="Symbol" panose="05050102010706020507" pitchFamily="18" charset="2"/>
              <a:buChar char=""/>
              <a:tabLst>
                <a:tab pos="457200" algn="l"/>
                <a:tab pos="457200" algn="l"/>
              </a:tabLst>
            </a:pPr>
            <a:r>
              <a:rPr lang="en-GB" sz="700">
                <a:effectLst/>
                <a:latin typeface="Arial" panose="020B0604020202020204" pitchFamily="34" charset="0"/>
                <a:ea typeface="Times New Roman" panose="02020603050405020304" pitchFamily="18" charset="0"/>
                <a:cs typeface="Times New Roman" panose="02020603050405020304" pitchFamily="18" charset="0"/>
              </a:rPr>
              <a:t>The Children Act 1989 Guidance and Regulations Volume 5: </a:t>
            </a: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Children’s Homes (England) Regulations 2015</a:t>
            </a:r>
            <a:r>
              <a:rPr lang="en-GB" sz="700">
                <a:effectLst/>
                <a:latin typeface="Arial" panose="020B0604020202020204" pitchFamily="34" charset="0"/>
                <a:ea typeface="Times New Roman" panose="02020603050405020304" pitchFamily="18" charset="0"/>
                <a:cs typeface="Times New Roman" panose="02020603050405020304" pitchFamily="18" charset="0"/>
              </a:rPr>
              <a:t> and associated </a:t>
            </a: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10">
                  <a:extLst>
                    <a:ext uri="{A12FA001-AC4F-418D-AE19-62706E023703}">
                      <ahyp:hlinkClr xmlns:ahyp="http://schemas.microsoft.com/office/drawing/2018/hyperlinkcolor" val="tx"/>
                    </a:ext>
                  </a:extLst>
                </a:hlinkClick>
              </a:rPr>
              <a:t>guidance</a:t>
            </a:r>
            <a:r>
              <a:rPr lang="en-GB" sz="700">
                <a:effectLst/>
                <a:latin typeface="Arial" panose="020B0604020202020204" pitchFamily="34" charset="0"/>
                <a:ea typeface="Times New Roman" panose="02020603050405020304" pitchFamily="18" charset="0"/>
                <a:cs typeface="Times New Roman" panose="02020603050405020304" pitchFamily="18" charset="0"/>
              </a:rPr>
              <a:t>, which includes the quality standards that providers must follow. The registered provider or registered manager is accountable for ensuring that the regulations and quality standards are followed</a:t>
            </a:r>
            <a:r>
              <a:rPr lang="en-GB" sz="7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a:t>
            </a:r>
          </a:p>
        </p:txBody>
      </p:sp>
      <p:sp>
        <p:nvSpPr>
          <p:cNvPr id="9" name="TextBox 8">
            <a:extLst>
              <a:ext uri="{FF2B5EF4-FFF2-40B4-BE49-F238E27FC236}">
                <a16:creationId xmlns:a16="http://schemas.microsoft.com/office/drawing/2014/main" id="{463F908C-6853-DFD4-7A8D-F84F122EEBE8}"/>
              </a:ext>
            </a:extLst>
          </p:cNvPr>
          <p:cNvSpPr txBox="1"/>
          <p:nvPr/>
        </p:nvSpPr>
        <p:spPr>
          <a:xfrm>
            <a:off x="220721" y="168983"/>
            <a:ext cx="11383618" cy="215444"/>
          </a:xfrm>
          <a:prstGeom prst="rect">
            <a:avLst/>
          </a:prstGeom>
          <a:solidFill>
            <a:srgbClr val="183860"/>
          </a:solidFill>
          <a:ln>
            <a:solidFill>
              <a:srgbClr val="183860"/>
            </a:solidFill>
          </a:ln>
        </p:spPr>
        <p:txBody>
          <a:bodyPr wrap="square" rtlCol="0">
            <a:spAutoFit/>
          </a:bodyPr>
          <a:lstStyle/>
          <a:p>
            <a:pPr lvl="1" algn="ctr"/>
            <a:r>
              <a:rPr lang="en-GB" sz="800" b="1">
                <a:solidFill>
                  <a:schemeClr val="bg1"/>
                </a:solidFill>
              </a:rPr>
              <a:t>Key Legislation, regulations and guidance underpinning foster care and children’s homes in England: </a:t>
            </a:r>
          </a:p>
        </p:txBody>
      </p:sp>
      <p:sp>
        <p:nvSpPr>
          <p:cNvPr id="10" name="TextBox 9">
            <a:extLst>
              <a:ext uri="{FF2B5EF4-FFF2-40B4-BE49-F238E27FC236}">
                <a16:creationId xmlns:a16="http://schemas.microsoft.com/office/drawing/2014/main" id="{FDDF5436-1858-31EE-113A-F148C070D6F2}"/>
              </a:ext>
            </a:extLst>
          </p:cNvPr>
          <p:cNvSpPr txBox="1"/>
          <p:nvPr/>
        </p:nvSpPr>
        <p:spPr>
          <a:xfrm>
            <a:off x="220720" y="2125964"/>
            <a:ext cx="11383618" cy="215444"/>
          </a:xfrm>
          <a:prstGeom prst="rect">
            <a:avLst/>
          </a:prstGeom>
          <a:solidFill>
            <a:srgbClr val="183860"/>
          </a:solidFill>
          <a:ln>
            <a:solidFill>
              <a:srgbClr val="183860"/>
            </a:solidFill>
          </a:ln>
        </p:spPr>
        <p:txBody>
          <a:bodyPr wrap="square" rtlCol="0">
            <a:spAutoFit/>
          </a:bodyPr>
          <a:lstStyle/>
          <a:p>
            <a:pPr algn="ctr"/>
            <a:r>
              <a:rPr lang="en-GB" sz="800" b="1">
                <a:solidFill>
                  <a:schemeClr val="bg1"/>
                </a:solidFill>
              </a:rPr>
              <a:t>Main Regulations:</a:t>
            </a:r>
          </a:p>
        </p:txBody>
      </p:sp>
      <p:sp>
        <p:nvSpPr>
          <p:cNvPr id="11" name="TextBox 10">
            <a:extLst>
              <a:ext uri="{FF2B5EF4-FFF2-40B4-BE49-F238E27FC236}">
                <a16:creationId xmlns:a16="http://schemas.microsoft.com/office/drawing/2014/main" id="{6283AA38-262D-1A97-CBCA-D73A5338BE03}"/>
              </a:ext>
            </a:extLst>
          </p:cNvPr>
          <p:cNvSpPr txBox="1"/>
          <p:nvPr/>
        </p:nvSpPr>
        <p:spPr>
          <a:xfrm>
            <a:off x="220719" y="2356322"/>
            <a:ext cx="11383619" cy="2467470"/>
          </a:xfrm>
          <a:prstGeom prst="rect">
            <a:avLst/>
          </a:prstGeom>
          <a:solidFill>
            <a:schemeClr val="bg1">
              <a:lumMod val="85000"/>
            </a:schemeClr>
          </a:solidFill>
          <a:ln>
            <a:solidFill>
              <a:srgbClr val="183860"/>
            </a:solidFill>
          </a:ln>
        </p:spPr>
        <p:txBody>
          <a:bodyPr wrap="square" rtlCol="0">
            <a:spAutoFit/>
          </a:bodyPr>
          <a:lstStyle/>
          <a:p>
            <a:pPr marL="342900" lvl="0" indent="-342900" fontAlgn="auto" hangingPunct="1">
              <a:lnSpc>
                <a:spcPct val="105000"/>
              </a:lnSpc>
              <a:spcAft>
                <a:spcPts val="800"/>
              </a:spcAft>
              <a:buFont typeface="Symbol" panose="05050102010706020507" pitchFamily="18" charset="2"/>
              <a:buChar char=""/>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11">
                  <a:extLst>
                    <a:ext uri="{A12FA001-AC4F-418D-AE19-62706E023703}">
                      <ahyp:hlinkClr xmlns:ahyp="http://schemas.microsoft.com/office/drawing/2018/hyperlinkcolor" val="tx"/>
                    </a:ext>
                  </a:extLst>
                </a:hlinkClick>
              </a:rPr>
              <a:t>The Care Planning, Placement and Case Review (England) Regulations 2010</a:t>
            </a:r>
            <a:r>
              <a:rPr lang="en-GB" sz="700">
                <a:effectLst/>
                <a:latin typeface="Arial" panose="020B0604020202020204" pitchFamily="34" charset="0"/>
                <a:ea typeface="Times New Roman" panose="02020603050405020304" pitchFamily="18" charset="0"/>
                <a:cs typeface="Times New Roman" panose="02020603050405020304" pitchFamily="18" charset="0"/>
              </a:rPr>
              <a:t> – provide the framework for the preparation of care plans, LA placements of looked after children, children ceasing to be looked after and reviews</a:t>
            </a:r>
            <a:r>
              <a:rPr lang="en-GB" sz="700" b="1">
                <a:effectLst/>
                <a:latin typeface="Arial" panose="020B0604020202020204" pitchFamily="34" charset="0"/>
                <a:ea typeface="Times New Roman" panose="02020603050405020304" pitchFamily="18" charset="0"/>
                <a:cs typeface="Times New Roman" panose="02020603050405020304" pitchFamily="18" charset="0"/>
              </a:rPr>
              <a:t>.</a:t>
            </a:r>
            <a:endParaRPr lang="en-GB" sz="700">
              <a:effectLst/>
              <a:latin typeface="Arial" panose="020B0604020202020204" pitchFamily="34" charset="0"/>
              <a:ea typeface="Times New Roman" panose="02020603050405020304" pitchFamily="18" charset="0"/>
              <a:cs typeface="Times New Roman" panose="02020603050405020304" pitchFamily="18" charset="0"/>
            </a:endParaRPr>
          </a:p>
          <a:p>
            <a:pPr marL="457200" hangingPunct="0">
              <a:lnSpc>
                <a:spcPct val="105000"/>
              </a:lnSpc>
            </a:pPr>
            <a:r>
              <a:rPr lang="en-GB" sz="700" b="1">
                <a:effectLst/>
                <a:latin typeface="Arial" panose="020B0604020202020204" pitchFamily="34" charset="0"/>
                <a:ea typeface="Calibri" panose="020F0502020204030204" pitchFamily="34" charset="0"/>
                <a:cs typeface="Times New Roman" panose="02020603050405020304" pitchFamily="18" charset="0"/>
              </a:rPr>
              <a:t> </a:t>
            </a:r>
            <a:endParaRPr lang="en-GB" sz="70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fontAlgn="auto" hangingPunct="1">
              <a:lnSpc>
                <a:spcPct val="105000"/>
              </a:lnSpc>
              <a:spcAft>
                <a:spcPts val="1200"/>
              </a:spcAft>
              <a:buFont typeface="Symbol" panose="05050102010706020507" pitchFamily="18" charset="2"/>
              <a:buChar char=""/>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12">
                  <a:extLst>
                    <a:ext uri="{A12FA001-AC4F-418D-AE19-62706E023703}">
                      <ahyp:hlinkClr xmlns:ahyp="http://schemas.microsoft.com/office/drawing/2018/hyperlinkcolor" val="tx"/>
                    </a:ext>
                  </a:extLst>
                </a:hlinkClick>
              </a:rPr>
              <a:t>The Fostering Services (England) Regulations 2011</a:t>
            </a:r>
            <a:r>
              <a:rPr lang="en-GB" sz="700">
                <a:effectLst/>
                <a:latin typeface="Arial" panose="020B0604020202020204" pitchFamily="34" charset="0"/>
                <a:ea typeface="Times New Roman" panose="02020603050405020304" pitchFamily="18" charset="0"/>
                <a:cs typeface="Times New Roman" panose="02020603050405020304" pitchFamily="18" charset="0"/>
              </a:rPr>
              <a:t> – provide the framework for the assessment of prospective foster parents, placements and reviews.</a:t>
            </a:r>
          </a:p>
          <a:p>
            <a:pPr marL="342900" lvl="0" indent="-342900" fontAlgn="auto" hangingPunct="1">
              <a:lnSpc>
                <a:spcPct val="105000"/>
              </a:lnSpc>
              <a:spcAft>
                <a:spcPts val="1200"/>
              </a:spcAft>
              <a:buFont typeface="Symbol" panose="05050102010706020507" pitchFamily="18" charset="2"/>
              <a:buChar char=""/>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13">
                  <a:extLst>
                    <a:ext uri="{A12FA001-AC4F-418D-AE19-62706E023703}">
                      <ahyp:hlinkClr xmlns:ahyp="http://schemas.microsoft.com/office/drawing/2018/hyperlinkcolor" val="tx"/>
                    </a:ext>
                  </a:extLst>
                </a:hlinkClick>
              </a:rPr>
              <a:t>The Independent Review of Determinations (Adoption and Fostering) Regulations 2009</a:t>
            </a:r>
            <a:r>
              <a:rPr lang="en-GB" sz="700" u="sng">
                <a:effectLst/>
                <a:latin typeface="Arial" panose="020B0604020202020204" pitchFamily="34" charset="0"/>
                <a:ea typeface="Times New Roman" panose="02020603050405020304" pitchFamily="18" charset="0"/>
                <a:cs typeface="Times New Roman" panose="02020603050405020304" pitchFamily="18" charset="0"/>
                <a:hlinkClick r:id="rId13">
                  <a:extLst>
                    <a:ext uri="{A12FA001-AC4F-418D-AE19-62706E023703}">
                      <ahyp:hlinkClr xmlns:ahyp="http://schemas.microsoft.com/office/drawing/2018/hyperlinkcolor" val="tx"/>
                    </a:ext>
                  </a:extLst>
                </a:hlinkClick>
              </a:rPr>
              <a:t> </a:t>
            </a:r>
            <a:r>
              <a:rPr lang="en-GB" sz="700">
                <a:effectLst/>
                <a:latin typeface="Arial" panose="020B0604020202020204" pitchFamily="34" charset="0"/>
                <a:ea typeface="Times New Roman" panose="02020603050405020304" pitchFamily="18" charset="0"/>
                <a:cs typeface="Times New Roman" panose="02020603050405020304" pitchFamily="18" charset="0"/>
              </a:rPr>
              <a:t>  - framework for IRM</a:t>
            </a:r>
          </a:p>
          <a:p>
            <a:pPr marL="342900" lvl="0" indent="-342900" fontAlgn="auto" hangingPunct="1">
              <a:lnSpc>
                <a:spcPct val="105000"/>
              </a:lnSpc>
              <a:spcAft>
                <a:spcPts val="800"/>
              </a:spcAft>
              <a:buFont typeface="Symbol" panose="05050102010706020507" pitchFamily="18" charset="2"/>
              <a:buChar char=""/>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14">
                  <a:extLst>
                    <a:ext uri="{A12FA001-AC4F-418D-AE19-62706E023703}">
                      <ahyp:hlinkClr xmlns:ahyp="http://schemas.microsoft.com/office/drawing/2018/hyperlinkcolor" val="tx"/>
                    </a:ext>
                  </a:extLst>
                </a:hlinkClick>
              </a:rPr>
              <a:t>The Care Planning and Fostering (Miscellaneous Amendments) (England) Regulations 2015  </a:t>
            </a:r>
            <a:r>
              <a:rPr lang="en-GB" sz="700">
                <a:effectLst/>
                <a:latin typeface="Arial" panose="020B0604020202020204" pitchFamily="34" charset="0"/>
                <a:ea typeface="Times New Roman" panose="02020603050405020304" pitchFamily="18" charset="0"/>
                <a:cs typeface="Times New Roman" panose="02020603050405020304" pitchFamily="18" charset="0"/>
              </a:rPr>
              <a:t>- sets out the legal framework for long term fostering</a:t>
            </a:r>
          </a:p>
          <a:p>
            <a:pPr marL="457200" hangingPunct="0"/>
            <a:r>
              <a:rPr lang="en-GB" sz="700">
                <a:effectLst/>
                <a:latin typeface="Arial" panose="020B0604020202020204" pitchFamily="34" charset="0"/>
                <a:ea typeface="Calibri" panose="020F0502020204030204" pitchFamily="34" charset="0"/>
                <a:cs typeface="Times New Roman" panose="02020603050405020304" pitchFamily="18" charset="0"/>
              </a:rPr>
              <a:t> </a:t>
            </a:r>
            <a:endParaRPr lang="en-GB" sz="70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fontAlgn="auto" hangingPunct="1">
              <a:lnSpc>
                <a:spcPct val="105000"/>
              </a:lnSpc>
              <a:spcAft>
                <a:spcPts val="1200"/>
              </a:spcAft>
              <a:buFont typeface="Symbol" panose="05050102010706020507" pitchFamily="18" charset="2"/>
              <a:buChar char=""/>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15">
                  <a:extLst>
                    <a:ext uri="{A12FA001-AC4F-418D-AE19-62706E023703}">
                      <ahyp:hlinkClr xmlns:ahyp="http://schemas.microsoft.com/office/drawing/2018/hyperlinkcolor" val="tx"/>
                    </a:ext>
                  </a:extLst>
                </a:hlinkClick>
              </a:rPr>
              <a:t>The Care Standards Act 2000</a:t>
            </a:r>
            <a:r>
              <a:rPr lang="en-GB" sz="700" b="1">
                <a:effectLst/>
                <a:latin typeface="Arial" panose="020B0604020202020204" pitchFamily="34" charset="0"/>
                <a:ea typeface="Times New Roman" panose="02020603050405020304" pitchFamily="18" charset="0"/>
                <a:cs typeface="Times New Roman" panose="02020603050405020304" pitchFamily="18" charset="0"/>
              </a:rPr>
              <a:t> - </a:t>
            </a:r>
            <a:r>
              <a:rPr lang="en-GB" sz="700">
                <a:effectLst/>
                <a:latin typeface="Arial" panose="020B0604020202020204" pitchFamily="34" charset="0"/>
                <a:ea typeface="Times New Roman" panose="02020603050405020304" pitchFamily="18" charset="0"/>
                <a:cs typeface="Times New Roman" panose="02020603050405020304" pitchFamily="18" charset="0"/>
              </a:rPr>
              <a:t>Makes provision for the registration and regulation of children's homes, residential family centres, fostering agencies and voluntary adoption agencies and makes provision for the regulation and inspection of local authority fostering and adoption services.</a:t>
            </a:r>
          </a:p>
          <a:p>
            <a:pPr marL="342900" lvl="0" indent="-342900" fontAlgn="auto" hangingPunct="1">
              <a:lnSpc>
                <a:spcPct val="105000"/>
              </a:lnSpc>
              <a:spcAft>
                <a:spcPts val="800"/>
              </a:spcAft>
              <a:buFont typeface="Symbol" panose="05050102010706020507" pitchFamily="18" charset="2"/>
              <a:buChar char=""/>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16">
                  <a:extLst>
                    <a:ext uri="{A12FA001-AC4F-418D-AE19-62706E023703}">
                      <ahyp:hlinkClr xmlns:ahyp="http://schemas.microsoft.com/office/drawing/2018/hyperlinkcolor" val="tx"/>
                    </a:ext>
                  </a:extLst>
                </a:hlinkClick>
              </a:rPr>
              <a:t>The Care Standards 2000 (Registration) (England) Regulation 2010</a:t>
            </a:r>
            <a:r>
              <a:rPr lang="en-GB" sz="700">
                <a:effectLst/>
                <a:latin typeface="Arial" panose="020B0604020202020204" pitchFamily="34" charset="0"/>
                <a:ea typeface="Times New Roman" panose="02020603050405020304" pitchFamily="18" charset="0"/>
                <a:cs typeface="Times New Roman" panose="02020603050405020304" pitchFamily="18" charset="0"/>
              </a:rPr>
              <a:t> – provides for the registration process for establishments and agencies.  Also contains the powers under which NMS are published. </a:t>
            </a:r>
          </a:p>
          <a:p>
            <a:pPr hangingPunct="0"/>
            <a:r>
              <a:rPr lang="en-GB" sz="700">
                <a:effectLst/>
                <a:latin typeface="Arial" panose="020B0604020202020204" pitchFamily="34" charset="0"/>
                <a:ea typeface="Calibri" panose="020F0502020204030204" pitchFamily="34" charset="0"/>
                <a:cs typeface="Times New Roman" panose="02020603050405020304" pitchFamily="18" charset="0"/>
              </a:rPr>
              <a:t> </a:t>
            </a:r>
            <a:endParaRPr lang="en-GB" sz="70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fontAlgn="auto" hangingPunct="1">
              <a:lnSpc>
                <a:spcPct val="105000"/>
              </a:lnSpc>
              <a:spcAft>
                <a:spcPts val="1200"/>
              </a:spcAft>
              <a:buFont typeface="Symbol" panose="05050102010706020507" pitchFamily="18" charset="2"/>
              <a:buChar char=""/>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17">
                  <a:extLst>
                    <a:ext uri="{A12FA001-AC4F-418D-AE19-62706E023703}">
                      <ahyp:hlinkClr xmlns:ahyp="http://schemas.microsoft.com/office/drawing/2018/hyperlinkcolor" val="tx"/>
                    </a:ext>
                  </a:extLst>
                </a:hlinkClick>
              </a:rPr>
              <a:t>Children and Families Act, 2014</a:t>
            </a:r>
            <a:r>
              <a:rPr lang="en-GB" sz="700" b="1">
                <a:effectLst/>
                <a:latin typeface="Arial" panose="020B0604020202020204" pitchFamily="34" charset="0"/>
                <a:ea typeface="Times New Roman" panose="02020603050405020304" pitchFamily="18" charset="0"/>
                <a:cs typeface="Times New Roman" panose="02020603050405020304" pitchFamily="18" charset="0"/>
              </a:rPr>
              <a:t> – </a:t>
            </a:r>
            <a:r>
              <a:rPr lang="en-GB" sz="700">
                <a:effectLst/>
                <a:latin typeface="Arial" panose="020B0604020202020204" pitchFamily="34" charset="0"/>
                <a:ea typeface="Times New Roman" panose="02020603050405020304" pitchFamily="18" charset="0"/>
                <a:cs typeface="Times New Roman" panose="02020603050405020304" pitchFamily="18" charset="0"/>
              </a:rPr>
              <a:t>Sets out a number of reforms for adoption, looked after children, family justice and special educational needs. Introduced Staying Put, which enables former foster children to continue living with their foster parents.</a:t>
            </a:r>
          </a:p>
          <a:p>
            <a:pPr marL="342900" lvl="0" indent="-342900" fontAlgn="auto" hangingPunct="1">
              <a:lnSpc>
                <a:spcPct val="105000"/>
              </a:lnSpc>
              <a:spcAft>
                <a:spcPts val="800"/>
              </a:spcAft>
              <a:buFont typeface="Symbol" panose="05050102010706020507" pitchFamily="18" charset="2"/>
              <a:buChar char=""/>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18">
                  <a:extLst>
                    <a:ext uri="{A12FA001-AC4F-418D-AE19-62706E023703}">
                      <ahyp:hlinkClr xmlns:ahyp="http://schemas.microsoft.com/office/drawing/2018/hyperlinkcolor" val="tx"/>
                    </a:ext>
                  </a:extLst>
                </a:hlinkClick>
              </a:rPr>
              <a:t>Children and Social Work Act 2017</a:t>
            </a:r>
            <a:r>
              <a:rPr lang="en-GB" sz="700" b="1">
                <a:effectLst/>
                <a:latin typeface="Arial" panose="020B0604020202020204" pitchFamily="34" charset="0"/>
                <a:ea typeface="Times New Roman" panose="02020603050405020304" pitchFamily="18" charset="0"/>
                <a:cs typeface="Times New Roman" panose="02020603050405020304" pitchFamily="18" charset="0"/>
              </a:rPr>
              <a:t> – </a:t>
            </a:r>
            <a:r>
              <a:rPr lang="en-GB" sz="700">
                <a:effectLst/>
                <a:latin typeface="Arial" panose="020B0604020202020204" pitchFamily="34" charset="0"/>
                <a:ea typeface="Times New Roman" panose="02020603050405020304" pitchFamily="18" charset="0"/>
                <a:cs typeface="Times New Roman" panose="02020603050405020304" pitchFamily="18" charset="0"/>
              </a:rPr>
              <a:t>Introduced a number of new provisions to support children in care and care leavers, such as the corporate parenting principles, extending provision of a personal adviser up to the age of 25, and requiring local authorities to publish a local offer for their care leavers.</a:t>
            </a:r>
          </a:p>
        </p:txBody>
      </p:sp>
      <p:sp>
        <p:nvSpPr>
          <p:cNvPr id="12" name="TextBox 11">
            <a:extLst>
              <a:ext uri="{FF2B5EF4-FFF2-40B4-BE49-F238E27FC236}">
                <a16:creationId xmlns:a16="http://schemas.microsoft.com/office/drawing/2014/main" id="{4113309B-6FCF-B2DF-4B80-0F65C5CF1998}"/>
              </a:ext>
            </a:extLst>
          </p:cNvPr>
          <p:cNvSpPr txBox="1"/>
          <p:nvPr/>
        </p:nvSpPr>
        <p:spPr>
          <a:xfrm>
            <a:off x="220718" y="4791985"/>
            <a:ext cx="11383620" cy="215444"/>
          </a:xfrm>
          <a:prstGeom prst="rect">
            <a:avLst/>
          </a:prstGeom>
          <a:solidFill>
            <a:srgbClr val="183860"/>
          </a:solidFill>
          <a:ln>
            <a:solidFill>
              <a:srgbClr val="183860"/>
            </a:solidFill>
          </a:ln>
        </p:spPr>
        <p:txBody>
          <a:bodyPr wrap="square" rtlCol="0">
            <a:spAutoFit/>
          </a:bodyPr>
          <a:lstStyle/>
          <a:p>
            <a:pPr algn="ctr"/>
            <a:r>
              <a:rPr lang="en-GB" sz="800" b="1">
                <a:solidFill>
                  <a:schemeClr val="bg1"/>
                </a:solidFill>
              </a:rPr>
              <a:t>Main Statutory Guidance:</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1963B338-0E78-7E34-6C41-809F316CCF1E}"/>
              </a:ext>
            </a:extLst>
          </p:cNvPr>
          <p:cNvSpPr txBox="1"/>
          <p:nvPr/>
        </p:nvSpPr>
        <p:spPr>
          <a:xfrm>
            <a:off x="220717" y="4993655"/>
            <a:ext cx="11383620" cy="629018"/>
          </a:xfrm>
          <a:prstGeom prst="rect">
            <a:avLst/>
          </a:prstGeom>
          <a:solidFill>
            <a:schemeClr val="bg1">
              <a:lumMod val="85000"/>
            </a:schemeClr>
          </a:solidFill>
          <a:ln>
            <a:solidFill>
              <a:srgbClr val="183860"/>
            </a:solidFill>
          </a:ln>
        </p:spPr>
        <p:txBody>
          <a:bodyPr wrap="square" rtlCol="0">
            <a:spAutoFit/>
          </a:bodyPr>
          <a:lstStyle/>
          <a:p>
            <a:pPr marL="342900" lvl="0" indent="-342900" hangingPunct="0">
              <a:lnSpc>
                <a:spcPct val="105000"/>
              </a:lnSpc>
              <a:spcAft>
                <a:spcPts val="800"/>
              </a:spcAft>
              <a:buFont typeface="Symbol" panose="05050102010706020507" pitchFamily="18" charset="2"/>
              <a:buChar char=""/>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19">
                  <a:extLst>
                    <a:ext uri="{A12FA001-AC4F-418D-AE19-62706E023703}">
                      <ahyp:hlinkClr xmlns:ahyp="http://schemas.microsoft.com/office/drawing/2018/hyperlinkcolor" val="tx"/>
                    </a:ext>
                  </a:extLst>
                </a:hlinkClick>
              </a:rPr>
              <a:t>Sufficiency: Statutory guidance on ensuring sufficient accommodation for looked after children</a:t>
            </a:r>
            <a:r>
              <a:rPr lang="en-GB" sz="700">
                <a:effectLst/>
                <a:latin typeface="Arial" panose="020B0604020202020204" pitchFamily="34" charset="0"/>
                <a:ea typeface="Times New Roman" panose="02020603050405020304" pitchFamily="18" charset="0"/>
                <a:cs typeface="Times New Roman" panose="02020603050405020304" pitchFamily="18" charset="0"/>
              </a:rPr>
              <a:t>, which outlines local authorities’ responsibilities</a:t>
            </a:r>
          </a:p>
          <a:p>
            <a:pPr marL="342900" lvl="0" indent="-342900" hangingPunct="0">
              <a:lnSpc>
                <a:spcPct val="105000"/>
              </a:lnSpc>
              <a:spcAft>
                <a:spcPts val="800"/>
              </a:spcAft>
              <a:buFont typeface="Symbol" panose="05050102010706020507" pitchFamily="18" charset="2"/>
              <a:buChar char=""/>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20">
                  <a:extLst>
                    <a:ext uri="{A12FA001-AC4F-418D-AE19-62706E023703}">
                      <ahyp:hlinkClr xmlns:ahyp="http://schemas.microsoft.com/office/drawing/2018/hyperlinkcolor" val="tx"/>
                    </a:ext>
                  </a:extLst>
                </a:hlinkClick>
              </a:rPr>
              <a:t>Working Together</a:t>
            </a:r>
            <a:r>
              <a:rPr lang="en-GB" sz="700">
                <a:effectLst/>
                <a:latin typeface="Arial" panose="020B0604020202020204" pitchFamily="34" charset="0"/>
                <a:ea typeface="Times New Roman" panose="02020603050405020304" pitchFamily="18" charset="0"/>
                <a:cs typeface="Times New Roman" panose="02020603050405020304" pitchFamily="18" charset="0"/>
              </a:rPr>
              <a:t> is key statutory guidance on inter-agency working to safeguard children, most recently updated in 2018.</a:t>
            </a:r>
          </a:p>
          <a:p>
            <a:pPr marL="342900" lvl="0" indent="-342900" hangingPunct="0">
              <a:lnSpc>
                <a:spcPct val="105000"/>
              </a:lnSpc>
              <a:spcAft>
                <a:spcPts val="800"/>
              </a:spcAft>
              <a:buFont typeface="Symbol" panose="05050102010706020507" pitchFamily="18" charset="2"/>
              <a:buChar char=""/>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21">
                  <a:extLst>
                    <a:ext uri="{A12FA001-AC4F-418D-AE19-62706E023703}">
                      <ahyp:hlinkClr xmlns:ahyp="http://schemas.microsoft.com/office/drawing/2018/hyperlinkcolor" val="tx"/>
                    </a:ext>
                  </a:extLst>
                </a:hlinkClick>
              </a:rPr>
              <a:t>Children who run away or go missing from home or care</a:t>
            </a:r>
            <a:r>
              <a:rPr lang="en-GB" sz="700">
                <a:effectLst/>
                <a:latin typeface="Arial" panose="020B0604020202020204" pitchFamily="34" charset="0"/>
                <a:ea typeface="Times New Roman" panose="02020603050405020304" pitchFamily="18" charset="0"/>
                <a:cs typeface="Times New Roman" panose="02020603050405020304" pitchFamily="18" charset="0"/>
              </a:rPr>
              <a:t>,  last updated in 2014</a:t>
            </a:r>
          </a:p>
        </p:txBody>
      </p:sp>
      <p:sp>
        <p:nvSpPr>
          <p:cNvPr id="14" name="TextBox 13">
            <a:extLst>
              <a:ext uri="{FF2B5EF4-FFF2-40B4-BE49-F238E27FC236}">
                <a16:creationId xmlns:a16="http://schemas.microsoft.com/office/drawing/2014/main" id="{BFA2A6CA-30C1-5AD4-BFDE-DA79821299D6}"/>
              </a:ext>
            </a:extLst>
          </p:cNvPr>
          <p:cNvSpPr txBox="1"/>
          <p:nvPr/>
        </p:nvSpPr>
        <p:spPr>
          <a:xfrm>
            <a:off x="220717" y="5622673"/>
            <a:ext cx="11383621" cy="212622"/>
          </a:xfrm>
          <a:prstGeom prst="rect">
            <a:avLst/>
          </a:prstGeom>
          <a:solidFill>
            <a:srgbClr val="183860"/>
          </a:solidFill>
          <a:ln>
            <a:solidFill>
              <a:srgbClr val="183860"/>
            </a:solidFill>
          </a:ln>
        </p:spPr>
        <p:txBody>
          <a:bodyPr wrap="square" rtlCol="0">
            <a:spAutoFit/>
          </a:bodyPr>
          <a:lstStyle/>
          <a:p>
            <a:pPr algn="ctr" hangingPunct="0">
              <a:lnSpc>
                <a:spcPct val="105000"/>
              </a:lnSpc>
              <a:spcAft>
                <a:spcPts val="800"/>
              </a:spcAft>
            </a:pPr>
            <a:r>
              <a:rPr lang="en-GB" sz="8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National Minimum Standards (NMS) and Inspections:</a:t>
            </a:r>
          </a:p>
        </p:txBody>
      </p:sp>
      <p:sp>
        <p:nvSpPr>
          <p:cNvPr id="15" name="TextBox 14">
            <a:extLst>
              <a:ext uri="{FF2B5EF4-FFF2-40B4-BE49-F238E27FC236}">
                <a16:creationId xmlns:a16="http://schemas.microsoft.com/office/drawing/2014/main" id="{9D3C7EE6-BADA-685C-CE77-F1BB1083E5BF}"/>
              </a:ext>
            </a:extLst>
          </p:cNvPr>
          <p:cNvSpPr txBox="1"/>
          <p:nvPr/>
        </p:nvSpPr>
        <p:spPr>
          <a:xfrm>
            <a:off x="220717" y="5835295"/>
            <a:ext cx="11383620" cy="755822"/>
          </a:xfrm>
          <a:prstGeom prst="rect">
            <a:avLst/>
          </a:prstGeom>
          <a:solidFill>
            <a:schemeClr val="bg1">
              <a:lumMod val="85000"/>
            </a:schemeClr>
          </a:solidFill>
          <a:ln>
            <a:solidFill>
              <a:srgbClr val="183860"/>
            </a:solidFill>
          </a:ln>
        </p:spPr>
        <p:txBody>
          <a:bodyPr wrap="square" rtlCol="0">
            <a:spAutoFit/>
          </a:bodyPr>
          <a:lstStyle/>
          <a:p>
            <a:pPr marL="342900" lvl="0" indent="-342900" fontAlgn="auto" hangingPunct="1">
              <a:lnSpc>
                <a:spcPct val="105000"/>
              </a:lnSpc>
              <a:spcAft>
                <a:spcPts val="800"/>
              </a:spcAft>
              <a:buFont typeface="Symbol" panose="05050102010706020507" pitchFamily="18" charset="2"/>
              <a:buChar char=""/>
            </a:pP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22">
                  <a:extLst>
                    <a:ext uri="{A12FA001-AC4F-418D-AE19-62706E023703}">
                      <ahyp:hlinkClr xmlns:ahyp="http://schemas.microsoft.com/office/drawing/2018/hyperlinkcolor" val="tx"/>
                    </a:ext>
                  </a:extLst>
                </a:hlinkClick>
              </a:rPr>
              <a:t>Fostering Services National Minimum Standards</a:t>
            </a:r>
            <a:r>
              <a:rPr lang="en-GB" sz="700" b="1">
                <a:effectLst/>
                <a:latin typeface="Arial" panose="020B0604020202020204" pitchFamily="34" charset="0"/>
                <a:ea typeface="Times New Roman" panose="02020603050405020304" pitchFamily="18" charset="0"/>
                <a:cs typeface="Times New Roman" panose="02020603050405020304" pitchFamily="18" charset="0"/>
              </a:rPr>
              <a:t> </a:t>
            </a:r>
            <a:r>
              <a:rPr lang="en-GB" sz="700">
                <a:effectLst/>
                <a:latin typeface="Arial" panose="020B0604020202020204" pitchFamily="34" charset="0"/>
                <a:ea typeface="Times New Roman" panose="02020603050405020304" pitchFamily="18" charset="0"/>
                <a:cs typeface="Times New Roman" panose="02020603050405020304" pitchFamily="18" charset="0"/>
              </a:rPr>
              <a:t>- issued under section 23 of the Care Standards Act 2000. The standards are issued for use by Ofsted, who take them into account in the inspection of fostering services.</a:t>
            </a:r>
          </a:p>
          <a:p>
            <a:pPr marL="342900" lvl="0" indent="-342900" fontAlgn="auto" hangingPunct="1">
              <a:lnSpc>
                <a:spcPct val="105000"/>
              </a:lnSpc>
              <a:spcAft>
                <a:spcPts val="800"/>
              </a:spcAft>
              <a:buFont typeface="Symbol" panose="05050102010706020507" pitchFamily="18" charset="2"/>
              <a:buChar char=""/>
            </a:pPr>
            <a:r>
              <a:rPr lang="en-GB" sz="700">
                <a:effectLst/>
                <a:latin typeface="Arial" panose="020B0604020202020204" pitchFamily="34" charset="0"/>
                <a:ea typeface="Times New Roman" panose="02020603050405020304" pitchFamily="18" charset="0"/>
                <a:cs typeface="Times New Roman" panose="02020603050405020304" pitchFamily="18" charset="0"/>
              </a:rPr>
              <a:t>The collection of </a:t>
            </a: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23">
                  <a:extLst>
                    <a:ext uri="{A12FA001-AC4F-418D-AE19-62706E023703}">
                      <ahyp:hlinkClr xmlns:ahyp="http://schemas.microsoft.com/office/drawing/2018/hyperlinkcolor" val="tx"/>
                    </a:ext>
                  </a:extLst>
                </a:hlinkClick>
              </a:rPr>
              <a:t>national minimum standards</a:t>
            </a:r>
            <a:r>
              <a:rPr lang="en-GB" sz="700">
                <a:effectLst/>
                <a:latin typeface="Arial" panose="020B0604020202020204" pitchFamily="34" charset="0"/>
                <a:ea typeface="Times New Roman" panose="02020603050405020304" pitchFamily="18" charset="0"/>
                <a:cs typeface="Times New Roman" panose="02020603050405020304" pitchFamily="18" charset="0"/>
              </a:rPr>
              <a:t> also covers separate NMS for residential holiday schemes for disabled children, residential family centres, residential special schools, boarding schools, and adoption. NB the children’s homes regulations and guidance are effectively the NMS for children’s homes.</a:t>
            </a:r>
          </a:p>
          <a:p>
            <a:pPr marL="342900" lvl="0" indent="-342900" fontAlgn="auto" hangingPunct="1">
              <a:lnSpc>
                <a:spcPct val="105000"/>
              </a:lnSpc>
              <a:spcAft>
                <a:spcPts val="800"/>
              </a:spcAft>
              <a:buFont typeface="Symbol" panose="05050102010706020507" pitchFamily="18" charset="2"/>
              <a:buChar char=""/>
            </a:pPr>
            <a:r>
              <a:rPr lang="en-GB" sz="700">
                <a:effectLst/>
                <a:latin typeface="Arial" panose="020B0604020202020204" pitchFamily="34" charset="0"/>
                <a:ea typeface="Times New Roman" panose="02020603050405020304" pitchFamily="18" charset="0"/>
                <a:cs typeface="Times New Roman" panose="02020603050405020304" pitchFamily="18" charset="0"/>
              </a:rPr>
              <a:t>Ofsted’s </a:t>
            </a:r>
            <a:r>
              <a:rPr lang="en-GB" sz="700" b="1" u="sng">
                <a:effectLst/>
                <a:latin typeface="Arial" panose="020B0604020202020204" pitchFamily="34" charset="0"/>
                <a:ea typeface="Times New Roman" panose="02020603050405020304" pitchFamily="18" charset="0"/>
                <a:cs typeface="Times New Roman" panose="02020603050405020304" pitchFamily="18" charset="0"/>
                <a:hlinkClick r:id="rId24">
                  <a:extLst>
                    <a:ext uri="{A12FA001-AC4F-418D-AE19-62706E023703}">
                      <ahyp:hlinkClr xmlns:ahyp="http://schemas.microsoft.com/office/drawing/2018/hyperlinkcolor" val="tx"/>
                    </a:ext>
                  </a:extLst>
                </a:hlinkClick>
              </a:rPr>
              <a:t>Social Care Common Inspection Framework</a:t>
            </a:r>
            <a:r>
              <a:rPr lang="en-GB" sz="700">
                <a:effectLst/>
                <a:latin typeface="Arial" panose="020B0604020202020204" pitchFamily="34" charset="0"/>
                <a:ea typeface="Times New Roman" panose="02020603050405020304" pitchFamily="18" charset="0"/>
                <a:cs typeface="Times New Roman" panose="02020603050405020304" pitchFamily="18" charset="0"/>
              </a:rPr>
              <a:t> has sections covering children’s homes and independent fostering agencies, and is the means by which provision is assessed against the quality standards and regulations.</a:t>
            </a:r>
          </a:p>
        </p:txBody>
      </p:sp>
      <p:sp>
        <p:nvSpPr>
          <p:cNvPr id="2" name="Footer Placeholder 1">
            <a:extLst>
              <a:ext uri="{FF2B5EF4-FFF2-40B4-BE49-F238E27FC236}">
                <a16:creationId xmlns:a16="http://schemas.microsoft.com/office/drawing/2014/main" id="{EECA331B-C439-30BE-B8BA-5285F2F36170}"/>
              </a:ext>
            </a:extLst>
          </p:cNvPr>
          <p:cNvSpPr>
            <a:spLocks noGrp="1"/>
          </p:cNvSpPr>
          <p:nvPr>
            <p:ph type="ftr" sz="quarter" idx="10"/>
          </p:nvPr>
        </p:nvSpPr>
        <p:spPr>
          <a:xfrm>
            <a:off x="3514725" y="-85542"/>
            <a:ext cx="4114800" cy="365125"/>
          </a:xfrm>
        </p:spPr>
        <p:txBody>
          <a:bodyPr/>
          <a:lstStyle/>
          <a:p>
            <a:r>
              <a:rPr lang="en-GB"/>
              <a:t>Not for wider circulation - Internal policy development thinking </a:t>
            </a:r>
            <a:endParaRPr lang="en-US"/>
          </a:p>
        </p:txBody>
      </p:sp>
    </p:spTree>
    <p:extLst>
      <p:ext uri="{BB962C8B-B14F-4D97-AF65-F5344CB8AC3E}">
        <p14:creationId xmlns:p14="http://schemas.microsoft.com/office/powerpoint/2010/main" val="1905585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27656-FB07-F165-0415-EA49D2D7EC0E}"/>
              </a:ext>
            </a:extLst>
          </p:cNvPr>
          <p:cNvSpPr>
            <a:spLocks noGrp="1"/>
          </p:cNvSpPr>
          <p:nvPr>
            <p:ph type="title"/>
          </p:nvPr>
        </p:nvSpPr>
        <p:spPr/>
        <p:txBody>
          <a:bodyPr/>
          <a:lstStyle/>
          <a:p>
            <a:r>
              <a:rPr lang="en-GB"/>
              <a:t>CMA findings  </a:t>
            </a:r>
          </a:p>
        </p:txBody>
      </p:sp>
      <p:sp>
        <p:nvSpPr>
          <p:cNvPr id="3" name="Footer Placeholder 2">
            <a:extLst>
              <a:ext uri="{FF2B5EF4-FFF2-40B4-BE49-F238E27FC236}">
                <a16:creationId xmlns:a16="http://schemas.microsoft.com/office/drawing/2014/main" id="{398D5132-A8E6-6444-0B05-521EF1C72B38}"/>
              </a:ext>
            </a:extLst>
          </p:cNvPr>
          <p:cNvSpPr>
            <a:spLocks noGrp="1"/>
          </p:cNvSpPr>
          <p:nvPr>
            <p:ph type="ft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Not for wider circulation - Internal policy development thinking </a:t>
            </a:r>
          </a:p>
        </p:txBody>
      </p:sp>
      <p:sp>
        <p:nvSpPr>
          <p:cNvPr id="4" name="Slide Number Placeholder 3">
            <a:extLst>
              <a:ext uri="{FF2B5EF4-FFF2-40B4-BE49-F238E27FC236}">
                <a16:creationId xmlns:a16="http://schemas.microsoft.com/office/drawing/2014/main" id="{3433E8A5-5946-EA8F-22B8-38016CB148B6}"/>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200" b="0" i="0" u="none" strike="noStrike" kern="1200" cap="none" spc="0" normalizeH="0" baseline="0" noProof="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5" name="Content Placeholder 4">
            <a:extLst>
              <a:ext uri="{FF2B5EF4-FFF2-40B4-BE49-F238E27FC236}">
                <a16:creationId xmlns:a16="http://schemas.microsoft.com/office/drawing/2014/main" id="{403EFBCF-7237-E293-52C5-3E550B704FBD}"/>
              </a:ext>
            </a:extLst>
          </p:cNvPr>
          <p:cNvSpPr>
            <a:spLocks noGrp="1"/>
          </p:cNvSpPr>
          <p:nvPr>
            <p:ph sz="quarter" idx="12"/>
          </p:nvPr>
        </p:nvSpPr>
        <p:spPr>
          <a:xfrm>
            <a:off x="787201" y="1054022"/>
            <a:ext cx="10648951" cy="4930853"/>
          </a:xfrm>
        </p:spPr>
        <p:txBody>
          <a:bodyPr/>
          <a:lstStyle/>
          <a:p>
            <a:pPr marL="285750" indent="-285750">
              <a:buFont typeface="Arial" panose="020B0604020202020204" pitchFamily="34" charset="0"/>
              <a:buChar char="•"/>
            </a:pPr>
            <a:r>
              <a:rPr lang="en-GB" sz="2400" b="0" i="0">
                <a:solidFill>
                  <a:srgbClr val="0B0C0C"/>
                </a:solidFill>
                <a:effectLst/>
                <a:latin typeface="+mn-lt"/>
              </a:rPr>
              <a:t>Regulation: while effective regulation is essential and in general is not considered overly burdensome, we found that certain aspects of the way regulation is implemented are seen as unduly restrictive. In particular, the ability of providers to open new children’s homes is restricted by the registration process and the regulatory system (particularly the inspection process) can reduce providers’ incentives to provide complex care.</a:t>
            </a:r>
          </a:p>
          <a:p>
            <a:pPr marL="285750" indent="-285750">
              <a:buFont typeface="Arial" panose="020B0604020202020204" pitchFamily="34" charset="0"/>
              <a:buChar char="•"/>
            </a:pPr>
            <a:endParaRPr lang="en-GB" sz="2400">
              <a:solidFill>
                <a:srgbClr val="0B0C0C"/>
              </a:solidFill>
              <a:latin typeface="+mn-lt"/>
            </a:endParaRPr>
          </a:p>
          <a:p>
            <a:pPr marL="558900" lvl="2" indent="-342900">
              <a:buFont typeface="Arial" panose="020B0604020202020204" pitchFamily="34" charset="0"/>
              <a:buChar char="•"/>
            </a:pPr>
            <a:r>
              <a:rPr lang="en-GB" sz="2400" b="0" i="0">
                <a:solidFill>
                  <a:srgbClr val="0B0C0C"/>
                </a:solidFill>
                <a:effectLst/>
                <a:latin typeface="+mn-lt"/>
              </a:rPr>
              <a:t>That the registration process can make opening new regulated provision slow and costly</a:t>
            </a:r>
          </a:p>
          <a:p>
            <a:pPr marL="558900" lvl="2" indent="-342900">
              <a:buFont typeface="Arial" panose="020B0604020202020204" pitchFamily="34" charset="0"/>
              <a:buChar char="•"/>
            </a:pPr>
            <a:r>
              <a:rPr lang="en-GB" sz="2400" b="0" i="0">
                <a:solidFill>
                  <a:srgbClr val="0B0C0C"/>
                </a:solidFill>
                <a:effectLst/>
                <a:latin typeface="+mn-lt"/>
              </a:rPr>
              <a:t>That the regulatory system, particularly the inspection process, can discourage the independent provision of complex care</a:t>
            </a:r>
          </a:p>
          <a:p>
            <a:pPr marL="285750" indent="-285750">
              <a:buFont typeface="Arial" panose="020B0604020202020204" pitchFamily="34" charset="0"/>
              <a:buChar char="•"/>
            </a:pPr>
            <a:endParaRPr lang="en-GB" sz="2000" b="0" i="0">
              <a:solidFill>
                <a:srgbClr val="0B0C0C"/>
              </a:solidFill>
              <a:effectLst/>
              <a:latin typeface="GDS Transport"/>
            </a:endParaRPr>
          </a:p>
          <a:p>
            <a:endParaRPr lang="en-GB"/>
          </a:p>
        </p:txBody>
      </p:sp>
    </p:spTree>
    <p:extLst>
      <p:ext uri="{BB962C8B-B14F-4D97-AF65-F5344CB8AC3E}">
        <p14:creationId xmlns:p14="http://schemas.microsoft.com/office/powerpoint/2010/main" val="1435867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27656-FB07-F165-0415-EA49D2D7EC0E}"/>
              </a:ext>
            </a:extLst>
          </p:cNvPr>
          <p:cNvSpPr>
            <a:spLocks noGrp="1"/>
          </p:cNvSpPr>
          <p:nvPr>
            <p:ph type="title"/>
          </p:nvPr>
        </p:nvSpPr>
        <p:spPr/>
        <p:txBody>
          <a:bodyPr/>
          <a:lstStyle/>
          <a:p>
            <a:r>
              <a:rPr lang="en-GB"/>
              <a:t>Review of regulation impacting on the placements market in England  </a:t>
            </a:r>
          </a:p>
        </p:txBody>
      </p:sp>
      <p:sp>
        <p:nvSpPr>
          <p:cNvPr id="3" name="Footer Placeholder 2">
            <a:extLst>
              <a:ext uri="{FF2B5EF4-FFF2-40B4-BE49-F238E27FC236}">
                <a16:creationId xmlns:a16="http://schemas.microsoft.com/office/drawing/2014/main" id="{398D5132-A8E6-6444-0B05-521EF1C72B38}"/>
              </a:ext>
            </a:extLst>
          </p:cNvPr>
          <p:cNvSpPr>
            <a:spLocks noGrp="1"/>
          </p:cNvSpPr>
          <p:nvPr>
            <p:ph type="ft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Not for wider circulation - Internal policy development thinking </a:t>
            </a:r>
          </a:p>
        </p:txBody>
      </p:sp>
      <p:sp>
        <p:nvSpPr>
          <p:cNvPr id="4" name="Slide Number Placeholder 3">
            <a:extLst>
              <a:ext uri="{FF2B5EF4-FFF2-40B4-BE49-F238E27FC236}">
                <a16:creationId xmlns:a16="http://schemas.microsoft.com/office/drawing/2014/main" id="{3433E8A5-5946-EA8F-22B8-38016CB148B6}"/>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200" b="0" i="0" u="none" strike="noStrike" kern="1200" cap="none" spc="0" normalizeH="0" baseline="0" noProof="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5" name="Content Placeholder 4">
            <a:extLst>
              <a:ext uri="{FF2B5EF4-FFF2-40B4-BE49-F238E27FC236}">
                <a16:creationId xmlns:a16="http://schemas.microsoft.com/office/drawing/2014/main" id="{403EFBCF-7237-E293-52C5-3E550B704FBD}"/>
              </a:ext>
            </a:extLst>
          </p:cNvPr>
          <p:cNvSpPr>
            <a:spLocks noGrp="1"/>
          </p:cNvSpPr>
          <p:nvPr>
            <p:ph sz="quarter" idx="12"/>
          </p:nvPr>
        </p:nvSpPr>
        <p:spPr>
          <a:xfrm>
            <a:off x="787201" y="1054022"/>
            <a:ext cx="10648951" cy="4930853"/>
          </a:xfrm>
        </p:spPr>
        <p:txBody>
          <a:bodyPr/>
          <a:lstStyle/>
          <a:p>
            <a:pPr algn="l"/>
            <a:r>
              <a:rPr lang="en-GB" sz="2000" b="0" i="0">
                <a:solidFill>
                  <a:srgbClr val="0B0C0C"/>
                </a:solidFill>
                <a:effectLst/>
              </a:rPr>
              <a:t>This review should seek to assess and remedy (but not necessarily be limited to) the following identified issues, while ensuring sufficient safeguards remain in place:</a:t>
            </a:r>
          </a:p>
          <a:p>
            <a:pPr algn="l">
              <a:buFont typeface="Arial" panose="020B0604020202020204" pitchFamily="34" charset="0"/>
              <a:buChar char="•"/>
            </a:pPr>
            <a:r>
              <a:rPr lang="en-GB" sz="2000" b="0" i="0">
                <a:solidFill>
                  <a:srgbClr val="0B0C0C"/>
                </a:solidFill>
                <a:effectLst/>
              </a:rPr>
              <a:t>The length of and inefficiencies within the registration process (including: the common occurrence of registration delays and the requirement to have a registered manager in place before registration can begin)</a:t>
            </a:r>
          </a:p>
          <a:p>
            <a:pPr algn="l">
              <a:buFont typeface="Arial" panose="020B0604020202020204" pitchFamily="34" charset="0"/>
              <a:buChar char="•"/>
            </a:pPr>
            <a:r>
              <a:rPr lang="en-GB" sz="2000" b="0" i="0">
                <a:solidFill>
                  <a:srgbClr val="0B0C0C"/>
                </a:solidFill>
                <a:effectLst/>
              </a:rPr>
              <a:t>Regulation not keeping pace with market developments (such as the lack of portability of registered manager registrations)</a:t>
            </a:r>
          </a:p>
          <a:p>
            <a:pPr algn="l">
              <a:buFont typeface="Arial" panose="020B0604020202020204" pitchFamily="34" charset="0"/>
              <a:buChar char="•"/>
            </a:pPr>
            <a:r>
              <a:rPr lang="en-GB" sz="2000" b="0" i="0">
                <a:solidFill>
                  <a:srgbClr val="0B0C0C"/>
                </a:solidFill>
                <a:effectLst/>
              </a:rPr>
              <a:t>The impact of caring for children with more complex needs on regulatory ratings, whether perceived or real, and the resulting effect on the availability of children’s social care placements for these children</a:t>
            </a:r>
          </a:p>
          <a:p>
            <a:pPr algn="l">
              <a:buFont typeface="Arial" panose="020B0604020202020204" pitchFamily="34" charset="0"/>
              <a:buChar char="•"/>
            </a:pPr>
            <a:r>
              <a:rPr lang="en-GB" sz="2000" b="0" i="0">
                <a:solidFill>
                  <a:srgbClr val="0B0C0C"/>
                </a:solidFill>
                <a:effectLst/>
              </a:rPr>
              <a:t>The need for legislation that permits flexibility, where appropriate, the lack of which currently hinders the ability of providers to build bespoke placements to meet the needs of children with complex needs.</a:t>
            </a:r>
          </a:p>
          <a:p>
            <a:pPr marL="285750" indent="-285750">
              <a:buFont typeface="Arial" panose="020B0604020202020204" pitchFamily="34" charset="0"/>
              <a:buChar char="•"/>
            </a:pPr>
            <a:endParaRPr lang="en-GB" sz="2000" b="0" i="0">
              <a:solidFill>
                <a:srgbClr val="0B0C0C"/>
              </a:solidFill>
              <a:effectLst/>
              <a:latin typeface="GDS Transport"/>
            </a:endParaRPr>
          </a:p>
          <a:p>
            <a:endParaRPr lang="en-GB"/>
          </a:p>
        </p:txBody>
      </p:sp>
    </p:spTree>
    <p:extLst>
      <p:ext uri="{BB962C8B-B14F-4D97-AF65-F5344CB8AC3E}">
        <p14:creationId xmlns:p14="http://schemas.microsoft.com/office/powerpoint/2010/main" val="453906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27656-FB07-F165-0415-EA49D2D7EC0E}"/>
              </a:ext>
            </a:extLst>
          </p:cNvPr>
          <p:cNvSpPr>
            <a:spLocks noGrp="1"/>
          </p:cNvSpPr>
          <p:nvPr>
            <p:ph type="title"/>
          </p:nvPr>
        </p:nvSpPr>
        <p:spPr/>
        <p:txBody>
          <a:bodyPr/>
          <a:lstStyle/>
          <a:p>
            <a:r>
              <a:rPr lang="en-GB"/>
              <a:t>Things already considered</a:t>
            </a:r>
          </a:p>
        </p:txBody>
      </p:sp>
      <p:sp>
        <p:nvSpPr>
          <p:cNvPr id="3" name="Footer Placeholder 2">
            <a:extLst>
              <a:ext uri="{FF2B5EF4-FFF2-40B4-BE49-F238E27FC236}">
                <a16:creationId xmlns:a16="http://schemas.microsoft.com/office/drawing/2014/main" id="{398D5132-A8E6-6444-0B05-521EF1C72B38}"/>
              </a:ext>
            </a:extLst>
          </p:cNvPr>
          <p:cNvSpPr>
            <a:spLocks noGrp="1"/>
          </p:cNvSpPr>
          <p:nvPr>
            <p:ph type="ft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Not for wider circulation - Internal policy development thinking </a:t>
            </a:r>
          </a:p>
        </p:txBody>
      </p:sp>
      <p:sp>
        <p:nvSpPr>
          <p:cNvPr id="4" name="Slide Number Placeholder 3">
            <a:extLst>
              <a:ext uri="{FF2B5EF4-FFF2-40B4-BE49-F238E27FC236}">
                <a16:creationId xmlns:a16="http://schemas.microsoft.com/office/drawing/2014/main" id="{3433E8A5-5946-EA8F-22B8-38016CB148B6}"/>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200" b="0" i="0" u="none" strike="noStrike" kern="1200" cap="none" spc="0" normalizeH="0" baseline="0" noProof="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5" name="Content Placeholder 4">
            <a:extLst>
              <a:ext uri="{FF2B5EF4-FFF2-40B4-BE49-F238E27FC236}">
                <a16:creationId xmlns:a16="http://schemas.microsoft.com/office/drawing/2014/main" id="{403EFBCF-7237-E293-52C5-3E550B704FBD}"/>
              </a:ext>
            </a:extLst>
          </p:cNvPr>
          <p:cNvSpPr>
            <a:spLocks noGrp="1"/>
          </p:cNvSpPr>
          <p:nvPr>
            <p:ph sz="quarter" idx="12"/>
          </p:nvPr>
        </p:nvSpPr>
        <p:spPr>
          <a:xfrm>
            <a:off x="787201" y="1054022"/>
            <a:ext cx="10648951" cy="4930853"/>
          </a:xfrm>
        </p:spPr>
        <p:txBody>
          <a:bodyPr/>
          <a:lstStyle/>
          <a:p>
            <a:endParaRPr lang="en-GB" sz="1800"/>
          </a:p>
          <a:p>
            <a:pPr marL="285750" indent="-285750">
              <a:buFont typeface="Arial" panose="020B0604020202020204" pitchFamily="34" charset="0"/>
              <a:buChar char="•"/>
            </a:pPr>
            <a:endParaRPr lang="en-GB"/>
          </a:p>
          <a:p>
            <a:endParaRPr lang="en-GB"/>
          </a:p>
        </p:txBody>
      </p:sp>
      <p:graphicFrame>
        <p:nvGraphicFramePr>
          <p:cNvPr id="6" name="Table 5">
            <a:extLst>
              <a:ext uri="{FF2B5EF4-FFF2-40B4-BE49-F238E27FC236}">
                <a16:creationId xmlns:a16="http://schemas.microsoft.com/office/drawing/2014/main" id="{872F6DF1-8F3C-4621-D5F0-8040445E0011}"/>
              </a:ext>
            </a:extLst>
          </p:cNvPr>
          <p:cNvGraphicFramePr>
            <a:graphicFrameLocks noGrp="1"/>
          </p:cNvGraphicFramePr>
          <p:nvPr>
            <p:extLst>
              <p:ext uri="{D42A27DB-BD31-4B8C-83A1-F6EECF244321}">
                <p14:modId xmlns:p14="http://schemas.microsoft.com/office/powerpoint/2010/main" val="529768980"/>
              </p:ext>
            </p:extLst>
          </p:nvPr>
        </p:nvGraphicFramePr>
        <p:xfrm>
          <a:off x="1266825" y="1219170"/>
          <a:ext cx="9337432" cy="5078942"/>
        </p:xfrm>
        <a:graphic>
          <a:graphicData uri="http://schemas.openxmlformats.org/drawingml/2006/table">
            <a:tbl>
              <a:tblPr firstRow="1" firstCol="1" bandRow="1">
                <a:tableStyleId>{5C22544A-7EE6-4342-B048-85BDC9FD1C3A}</a:tableStyleId>
              </a:tblPr>
              <a:tblGrid>
                <a:gridCol w="2334029">
                  <a:extLst>
                    <a:ext uri="{9D8B030D-6E8A-4147-A177-3AD203B41FA5}">
                      <a16:colId xmlns:a16="http://schemas.microsoft.com/office/drawing/2014/main" val="1597852103"/>
                    </a:ext>
                  </a:extLst>
                </a:gridCol>
                <a:gridCol w="2334029">
                  <a:extLst>
                    <a:ext uri="{9D8B030D-6E8A-4147-A177-3AD203B41FA5}">
                      <a16:colId xmlns:a16="http://schemas.microsoft.com/office/drawing/2014/main" val="3109760818"/>
                    </a:ext>
                  </a:extLst>
                </a:gridCol>
                <a:gridCol w="2334687">
                  <a:extLst>
                    <a:ext uri="{9D8B030D-6E8A-4147-A177-3AD203B41FA5}">
                      <a16:colId xmlns:a16="http://schemas.microsoft.com/office/drawing/2014/main" val="2114168382"/>
                    </a:ext>
                  </a:extLst>
                </a:gridCol>
                <a:gridCol w="2334687">
                  <a:extLst>
                    <a:ext uri="{9D8B030D-6E8A-4147-A177-3AD203B41FA5}">
                      <a16:colId xmlns:a16="http://schemas.microsoft.com/office/drawing/2014/main" val="704690934"/>
                    </a:ext>
                  </a:extLst>
                </a:gridCol>
              </a:tblGrid>
              <a:tr h="572170">
                <a:tc>
                  <a:txBody>
                    <a:bodyPr/>
                    <a:lstStyle/>
                    <a:p>
                      <a:pPr marL="457200" indent="-228600" hangingPunct="0">
                        <a:spcAft>
                          <a:spcPts val="1200"/>
                        </a:spcAft>
                        <a:tabLst>
                          <a:tab pos="457200" algn="l"/>
                          <a:tab pos="457200" algn="l"/>
                        </a:tabLst>
                      </a:pPr>
                      <a:r>
                        <a:rPr lang="en-GB" sz="1200">
                          <a:effectLst/>
                        </a:rPr>
                        <a:t>Quick win identified</a:t>
                      </a:r>
                      <a:r>
                        <a:rPr lang="en-GB" sz="800">
                          <a:effectLst/>
                        </a:rPr>
                        <a:t>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09" marR="68509" marT="0" marB="0"/>
                </a:tc>
                <a:tc>
                  <a:txBody>
                    <a:bodyPr/>
                    <a:lstStyle/>
                    <a:p>
                      <a:pPr marL="457200" indent="-228600" hangingPunct="0">
                        <a:spcAft>
                          <a:spcPts val="1200"/>
                        </a:spcAft>
                        <a:tabLst>
                          <a:tab pos="457200" algn="l"/>
                          <a:tab pos="457200" algn="l"/>
                        </a:tabLst>
                      </a:pPr>
                      <a:r>
                        <a:rPr lang="en-GB" sz="1200">
                          <a:effectLst/>
                        </a:rPr>
                        <a:t>Legislative change required</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09" marR="68509" marT="0" marB="0"/>
                </a:tc>
                <a:tc>
                  <a:txBody>
                    <a:bodyPr/>
                    <a:lstStyle/>
                    <a:p>
                      <a:pPr marL="457200" indent="-228600" hangingPunct="0">
                        <a:spcAft>
                          <a:spcPts val="1200"/>
                        </a:spcAft>
                        <a:tabLst>
                          <a:tab pos="457200" algn="l"/>
                          <a:tab pos="457200" algn="l"/>
                        </a:tabLst>
                      </a:pPr>
                      <a:r>
                        <a:rPr lang="en-GB" sz="1200">
                          <a:effectLst/>
                        </a:rPr>
                        <a:t>Potential Impact (including on placements)</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09" marR="68509" marT="0" marB="0"/>
                </a:tc>
                <a:tc>
                  <a:txBody>
                    <a:bodyPr/>
                    <a:lstStyle/>
                    <a:p>
                      <a:pPr marL="457200" indent="-228600" hangingPunct="0">
                        <a:spcAft>
                          <a:spcPts val="1200"/>
                        </a:spcAft>
                        <a:tabLst>
                          <a:tab pos="457200" algn="l"/>
                          <a:tab pos="457200" algn="l"/>
                        </a:tabLst>
                      </a:pPr>
                      <a:r>
                        <a:rPr lang="en-GB" sz="1200">
                          <a:effectLst/>
                        </a:rPr>
                        <a:t>Notes/comment</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09" marR="68509" marT="0" marB="0"/>
                </a:tc>
                <a:extLst>
                  <a:ext uri="{0D108BD9-81ED-4DB2-BD59-A6C34878D82A}">
                    <a16:rowId xmlns:a16="http://schemas.microsoft.com/office/drawing/2014/main" val="3079648397"/>
                  </a:ext>
                </a:extLst>
              </a:tr>
              <a:tr h="1335064">
                <a:tc>
                  <a:txBody>
                    <a:bodyPr/>
                    <a:lstStyle/>
                    <a:p>
                      <a:pPr marL="457200" indent="-228600" hangingPunct="0">
                        <a:spcAft>
                          <a:spcPts val="1200"/>
                        </a:spcAft>
                        <a:tabLst>
                          <a:tab pos="457200" algn="l"/>
                          <a:tab pos="457200" algn="l"/>
                        </a:tabLst>
                      </a:pPr>
                      <a:r>
                        <a:rPr lang="en-GB" sz="1200">
                          <a:effectLst/>
                        </a:rPr>
                        <a:t>Portability of registration for children’s homes managers</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09" marR="68509" marT="0" marB="0"/>
                </a:tc>
                <a:tc>
                  <a:txBody>
                    <a:bodyPr/>
                    <a:lstStyle/>
                    <a:p>
                      <a:pPr marL="457200" indent="-228600" hangingPunct="0">
                        <a:spcAft>
                          <a:spcPts val="1200"/>
                        </a:spcAft>
                        <a:tabLst>
                          <a:tab pos="457200" algn="l"/>
                          <a:tab pos="457200" algn="l"/>
                        </a:tabLst>
                      </a:pPr>
                      <a:r>
                        <a:rPr lang="en-GB" sz="1200">
                          <a:effectLst/>
                        </a:rPr>
                        <a:t>Would require changes to the Care Standards Act 2000 (Primary legislation)</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09" marR="68509" marT="0" marB="0"/>
                </a:tc>
                <a:tc>
                  <a:txBody>
                    <a:bodyPr/>
                    <a:lstStyle/>
                    <a:p>
                      <a:pPr marL="457200" indent="-228600" hangingPunct="0">
                        <a:spcAft>
                          <a:spcPts val="1200"/>
                        </a:spcAft>
                        <a:tabLst>
                          <a:tab pos="457200" algn="l"/>
                          <a:tab pos="457200" algn="l"/>
                        </a:tabLst>
                      </a:pPr>
                      <a:r>
                        <a:rPr lang="en-GB" sz="1200">
                          <a:effectLst/>
                        </a:rPr>
                        <a:t>This would allow managers to move more easily between providers and not risk loosing their registration for an application that is refused.</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09" marR="68509" marT="0" marB="0"/>
                </a:tc>
                <a:tc>
                  <a:txBody>
                    <a:bodyPr/>
                    <a:lstStyle/>
                    <a:p>
                      <a:pPr marL="457200" indent="-228600" hangingPunct="0">
                        <a:spcAft>
                          <a:spcPts val="1200"/>
                        </a:spcAft>
                        <a:tabLst>
                          <a:tab pos="457200" algn="l"/>
                          <a:tab pos="457200" algn="l"/>
                        </a:tabLst>
                      </a:pPr>
                      <a:r>
                        <a:rPr lang="en-GB" sz="1200">
                          <a:effectLst/>
                        </a:rPr>
                        <a:t>This is something that we are exploring; however, this would most likely require changes to Primary legislation.</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09" marR="68509" marT="0" marB="0"/>
                </a:tc>
                <a:extLst>
                  <a:ext uri="{0D108BD9-81ED-4DB2-BD59-A6C34878D82A}">
                    <a16:rowId xmlns:a16="http://schemas.microsoft.com/office/drawing/2014/main" val="2273420154"/>
                  </a:ext>
                </a:extLst>
              </a:tr>
              <a:tr h="1335064">
                <a:tc>
                  <a:txBody>
                    <a:bodyPr/>
                    <a:lstStyle/>
                    <a:p>
                      <a:pPr marL="457200" indent="-228600" hangingPunct="0">
                        <a:spcAft>
                          <a:spcPts val="1200"/>
                        </a:spcAft>
                        <a:tabLst>
                          <a:tab pos="457200" algn="l"/>
                          <a:tab pos="457200" algn="l"/>
                        </a:tabLst>
                      </a:pPr>
                      <a:r>
                        <a:rPr lang="en-GB" sz="1200">
                          <a:effectLst/>
                        </a:rPr>
                        <a:t>The registration of services under the Care Standards Act is overly bureaucratic and prescriptive</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09" marR="68509" marT="0" marB="0"/>
                </a:tc>
                <a:tc>
                  <a:txBody>
                    <a:bodyPr/>
                    <a:lstStyle/>
                    <a:p>
                      <a:pPr marL="457200" indent="-228600" hangingPunct="0">
                        <a:spcAft>
                          <a:spcPts val="1200"/>
                        </a:spcAft>
                        <a:tabLst>
                          <a:tab pos="457200" algn="l"/>
                          <a:tab pos="457200" algn="l"/>
                        </a:tabLst>
                      </a:pPr>
                      <a:r>
                        <a:rPr lang="en-GB" sz="1200">
                          <a:effectLst/>
                        </a:rPr>
                        <a:t>This would require changes to the CSA 2000 (Registration) (England) Regs 2010</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09" marR="68509" marT="0" marB="0"/>
                </a:tc>
                <a:tc>
                  <a:txBody>
                    <a:bodyPr/>
                    <a:lstStyle/>
                    <a:p>
                      <a:pPr marL="457200" indent="-228600" hangingPunct="0">
                        <a:spcAft>
                          <a:spcPts val="1200"/>
                        </a:spcAft>
                        <a:tabLst>
                          <a:tab pos="457200" algn="l"/>
                          <a:tab pos="457200" algn="l"/>
                        </a:tabLst>
                      </a:pPr>
                      <a:r>
                        <a:rPr lang="en-GB" sz="1200">
                          <a:effectLst/>
                        </a:rPr>
                        <a:t>This could help to improve the registration process for providers so that new children’s homes could be registered quicker.</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09" marR="68509" marT="0" marB="0"/>
                </a:tc>
                <a:tc>
                  <a:txBody>
                    <a:bodyPr/>
                    <a:lstStyle/>
                    <a:p>
                      <a:pPr marL="457200" indent="-228600" hangingPunct="0">
                        <a:spcAft>
                          <a:spcPts val="1200"/>
                        </a:spcAft>
                        <a:tabLst>
                          <a:tab pos="457200" algn="l"/>
                          <a:tab pos="457200" algn="l"/>
                        </a:tabLst>
                      </a:pPr>
                      <a:r>
                        <a:rPr lang="en-GB" sz="1200">
                          <a:effectLst/>
                        </a:rPr>
                        <a:t>We are looking at the registration regulations to see what changes we could make to improve the process and happy to discuss this further with the group. However, we don’t want to reduce safeguards.</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09" marR="68509" marT="0" marB="0"/>
                </a:tc>
                <a:extLst>
                  <a:ext uri="{0D108BD9-81ED-4DB2-BD59-A6C34878D82A}">
                    <a16:rowId xmlns:a16="http://schemas.microsoft.com/office/drawing/2014/main" val="459842059"/>
                  </a:ext>
                </a:extLst>
              </a:tr>
              <a:tr h="1525788">
                <a:tc>
                  <a:txBody>
                    <a:bodyPr/>
                    <a:lstStyle/>
                    <a:p>
                      <a:pPr marL="457200" indent="-228600" hangingPunct="0">
                        <a:spcAft>
                          <a:spcPts val="1200"/>
                        </a:spcAft>
                        <a:tabLst>
                          <a:tab pos="457200" algn="l"/>
                          <a:tab pos="457200" algn="l"/>
                        </a:tabLst>
                      </a:pPr>
                      <a:r>
                        <a:rPr lang="en-GB" sz="1200">
                          <a:effectLst/>
                        </a:rPr>
                        <a:t>Changes to the requirements for location assessments as part of the registration process</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09" marR="68509" marT="0" marB="0"/>
                </a:tc>
                <a:tc>
                  <a:txBody>
                    <a:bodyPr/>
                    <a:lstStyle/>
                    <a:p>
                      <a:pPr marL="457200" indent="-228600" hangingPunct="0">
                        <a:spcAft>
                          <a:spcPts val="1200"/>
                        </a:spcAft>
                        <a:tabLst>
                          <a:tab pos="457200" algn="l"/>
                          <a:tab pos="457200" algn="l"/>
                        </a:tabLst>
                      </a:pPr>
                      <a:r>
                        <a:rPr lang="en-GB" sz="1200">
                          <a:effectLst/>
                        </a:rPr>
                        <a:t>The requirements for a location assessment is set out in the statutory guidance, “Guide to the Children’s Homes including the Quality Standards”.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09" marR="68509" marT="0" marB="0"/>
                </a:tc>
                <a:tc>
                  <a:txBody>
                    <a:bodyPr/>
                    <a:lstStyle/>
                    <a:p>
                      <a:pPr marL="457200" indent="-228600" hangingPunct="0">
                        <a:spcAft>
                          <a:spcPts val="1200"/>
                        </a:spcAft>
                        <a:tabLst>
                          <a:tab pos="457200" algn="l"/>
                          <a:tab pos="457200" algn="l"/>
                        </a:tabLst>
                      </a:pPr>
                      <a:r>
                        <a:rPr lang="en-GB" sz="1200">
                          <a:effectLst/>
                        </a:rPr>
                        <a:t>This may lead to restrictions on children’s homes opening in areas where they are not needed, but also help assist children’s homes to open where they are needed.</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09" marR="68509" marT="0" marB="0"/>
                </a:tc>
                <a:tc>
                  <a:txBody>
                    <a:bodyPr/>
                    <a:lstStyle/>
                    <a:p>
                      <a:pPr marL="457200" indent="-228600" hangingPunct="0">
                        <a:spcAft>
                          <a:spcPts val="1200"/>
                        </a:spcAft>
                        <a:tabLst>
                          <a:tab pos="457200" algn="l"/>
                          <a:tab pos="457200" algn="l"/>
                        </a:tabLst>
                      </a:pPr>
                      <a:r>
                        <a:rPr lang="en-GB" sz="1200">
                          <a:effectLst/>
                        </a:rPr>
                        <a:t>We want to look at ways to encourage providers to open children’s home in areas where they are really needed, as well as looking to restrict homes in areas where there is a saturated market.</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09" marR="68509" marT="0" marB="0"/>
                </a:tc>
                <a:extLst>
                  <a:ext uri="{0D108BD9-81ED-4DB2-BD59-A6C34878D82A}">
                    <a16:rowId xmlns:a16="http://schemas.microsoft.com/office/drawing/2014/main" val="2278545432"/>
                  </a:ext>
                </a:extLst>
              </a:tr>
            </a:tbl>
          </a:graphicData>
        </a:graphic>
      </p:graphicFrame>
      <p:sp>
        <p:nvSpPr>
          <p:cNvPr id="7" name="Rectangle 1">
            <a:extLst>
              <a:ext uri="{FF2B5EF4-FFF2-40B4-BE49-F238E27FC236}">
                <a16:creationId xmlns:a16="http://schemas.microsoft.com/office/drawing/2014/main" id="{52876C06-568F-9AFD-6931-041E56DE120C}"/>
              </a:ext>
            </a:extLst>
          </p:cNvPr>
          <p:cNvSpPr>
            <a:spLocks noChangeArrowheads="1"/>
          </p:cNvSpPr>
          <p:nvPr/>
        </p:nvSpPr>
        <p:spPr bwMode="auto">
          <a:xfrm>
            <a:off x="1612900" y="1416050"/>
            <a:ext cx="4022725" cy="31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1367540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27656-FB07-F165-0415-EA49D2D7EC0E}"/>
              </a:ext>
            </a:extLst>
          </p:cNvPr>
          <p:cNvSpPr>
            <a:spLocks noGrp="1"/>
          </p:cNvSpPr>
          <p:nvPr>
            <p:ph type="title"/>
          </p:nvPr>
        </p:nvSpPr>
        <p:spPr/>
        <p:txBody>
          <a:bodyPr/>
          <a:lstStyle/>
          <a:p>
            <a:r>
              <a:rPr lang="en-GB"/>
              <a:t>Questions  </a:t>
            </a:r>
          </a:p>
        </p:txBody>
      </p:sp>
      <p:sp>
        <p:nvSpPr>
          <p:cNvPr id="3" name="Footer Placeholder 2">
            <a:extLst>
              <a:ext uri="{FF2B5EF4-FFF2-40B4-BE49-F238E27FC236}">
                <a16:creationId xmlns:a16="http://schemas.microsoft.com/office/drawing/2014/main" id="{398D5132-A8E6-6444-0B05-521EF1C72B38}"/>
              </a:ext>
            </a:extLst>
          </p:cNvPr>
          <p:cNvSpPr>
            <a:spLocks noGrp="1"/>
          </p:cNvSpPr>
          <p:nvPr>
            <p:ph type="ft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Not for wider circulation - Internal policy development thinking </a:t>
            </a:r>
          </a:p>
        </p:txBody>
      </p:sp>
      <p:sp>
        <p:nvSpPr>
          <p:cNvPr id="4" name="Slide Number Placeholder 3">
            <a:extLst>
              <a:ext uri="{FF2B5EF4-FFF2-40B4-BE49-F238E27FC236}">
                <a16:creationId xmlns:a16="http://schemas.microsoft.com/office/drawing/2014/main" id="{3433E8A5-5946-EA8F-22B8-38016CB148B6}"/>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200" b="0" i="0" u="none" strike="noStrike" kern="1200" cap="none" spc="0" normalizeH="0" baseline="0" noProof="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5" name="Content Placeholder 4">
            <a:extLst>
              <a:ext uri="{FF2B5EF4-FFF2-40B4-BE49-F238E27FC236}">
                <a16:creationId xmlns:a16="http://schemas.microsoft.com/office/drawing/2014/main" id="{403EFBCF-7237-E293-52C5-3E550B704FBD}"/>
              </a:ext>
            </a:extLst>
          </p:cNvPr>
          <p:cNvSpPr>
            <a:spLocks noGrp="1"/>
          </p:cNvSpPr>
          <p:nvPr>
            <p:ph sz="quarter" idx="12"/>
          </p:nvPr>
        </p:nvSpPr>
        <p:spPr>
          <a:xfrm>
            <a:off x="787201" y="1054022"/>
            <a:ext cx="10648951" cy="4930853"/>
          </a:xfrm>
        </p:spPr>
        <p:txBody>
          <a:bodyPr/>
          <a:lstStyle/>
          <a:p>
            <a:pPr marL="285750" indent="-285750">
              <a:buFont typeface="Arial" panose="020B0604020202020204" pitchFamily="34" charset="0"/>
              <a:buChar char="•"/>
            </a:pPr>
            <a:endParaRPr lang="en-GB" sz="2000" b="0" i="0">
              <a:solidFill>
                <a:srgbClr val="0B0C0C"/>
              </a:solidFill>
              <a:effectLst/>
              <a:latin typeface="+mn-lt"/>
            </a:endParaRPr>
          </a:p>
          <a:p>
            <a:pPr marL="285750" indent="-285750">
              <a:buFont typeface="Arial" panose="020B0604020202020204" pitchFamily="34" charset="0"/>
              <a:buChar char="•"/>
            </a:pPr>
            <a:r>
              <a:rPr lang="en-GB" sz="2000" b="0" i="0">
                <a:solidFill>
                  <a:srgbClr val="0B0C0C"/>
                </a:solidFill>
                <a:effectLst/>
                <a:latin typeface="+mn-lt"/>
              </a:rPr>
              <a:t>Do these sound right and what else should we consider? </a:t>
            </a:r>
          </a:p>
          <a:p>
            <a:pPr marL="285750" indent="-285750">
              <a:buFont typeface="Arial" panose="020B0604020202020204" pitchFamily="34" charset="0"/>
              <a:buChar char="•"/>
            </a:pPr>
            <a:r>
              <a:rPr lang="en-GB" sz="2000">
                <a:solidFill>
                  <a:srgbClr val="0B0C0C"/>
                </a:solidFill>
                <a:latin typeface="+mn-lt"/>
              </a:rPr>
              <a:t>What should be a priority?</a:t>
            </a:r>
          </a:p>
          <a:p>
            <a:pPr marL="285750" indent="-285750">
              <a:buFont typeface="Arial" panose="020B0604020202020204" pitchFamily="34" charset="0"/>
              <a:buChar char="•"/>
            </a:pPr>
            <a:r>
              <a:rPr lang="en-GB" sz="2000" b="0" i="0">
                <a:solidFill>
                  <a:srgbClr val="0B0C0C"/>
                </a:solidFill>
                <a:effectLst/>
                <a:latin typeface="+mn-lt"/>
              </a:rPr>
              <a:t>What would make the biggest difference?</a:t>
            </a:r>
          </a:p>
          <a:p>
            <a:pPr marL="285750" indent="-285750">
              <a:buFont typeface="Arial" panose="020B0604020202020204" pitchFamily="34" charset="0"/>
              <a:buChar char="•"/>
            </a:pPr>
            <a:endParaRPr lang="en-GB"/>
          </a:p>
          <a:p>
            <a:r>
              <a:rPr lang="en-GB" sz="2000">
                <a:solidFill>
                  <a:srgbClr val="0B0C0C"/>
                </a:solidFill>
                <a:latin typeface="+mn-lt"/>
              </a:rPr>
              <a:t>Additional question (if time):</a:t>
            </a:r>
          </a:p>
          <a:p>
            <a:r>
              <a:rPr lang="en-GB" sz="2000">
                <a:solidFill>
                  <a:srgbClr val="0B0C0C"/>
                </a:solidFill>
                <a:latin typeface="+mn-lt"/>
              </a:rPr>
              <a:t>Thinking about emergency care for looked after children and those with complex needs:</a:t>
            </a:r>
          </a:p>
          <a:p>
            <a:pPr marL="342900" indent="-342900">
              <a:buFont typeface="Arial" panose="020B0604020202020204" pitchFamily="34" charset="0"/>
              <a:buChar char="•"/>
            </a:pPr>
            <a:r>
              <a:rPr lang="en-GB" sz="2000">
                <a:solidFill>
                  <a:srgbClr val="0B0C0C"/>
                </a:solidFill>
                <a:latin typeface="+mn-lt"/>
              </a:rPr>
              <a:t>What are the barriers that you face to setting up placements that respond to this type of need?</a:t>
            </a:r>
          </a:p>
          <a:p>
            <a:pPr marL="285750" indent="-285750">
              <a:buFont typeface="Arial" panose="020B0604020202020204" pitchFamily="34" charset="0"/>
              <a:buChar char="•"/>
            </a:pPr>
            <a:endParaRPr lang="en-GB"/>
          </a:p>
        </p:txBody>
      </p:sp>
    </p:spTree>
    <p:extLst>
      <p:ext uri="{BB962C8B-B14F-4D97-AF65-F5344CB8AC3E}">
        <p14:creationId xmlns:p14="http://schemas.microsoft.com/office/powerpoint/2010/main" val="33522699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asis">
  <a:themeElements>
    <a:clrScheme name="DfE 2207">
      <a:dk1>
        <a:srgbClr val="000000"/>
      </a:dk1>
      <a:lt1>
        <a:srgbClr val="FFFFFF"/>
      </a:lt1>
      <a:dk2>
        <a:srgbClr val="000000"/>
      </a:dk2>
      <a:lt2>
        <a:srgbClr val="FFFFFF"/>
      </a:lt2>
      <a:accent1>
        <a:srgbClr val="183860"/>
      </a:accent1>
      <a:accent2>
        <a:srgbClr val="EB5C5D"/>
      </a:accent2>
      <a:accent3>
        <a:srgbClr val="2BBAD9"/>
      </a:accent3>
      <a:accent4>
        <a:srgbClr val="A3D55F"/>
      </a:accent4>
      <a:accent5>
        <a:srgbClr val="DF7CB0"/>
      </a:accent5>
      <a:accent6>
        <a:srgbClr val="774B99"/>
      </a:accent6>
      <a:hlink>
        <a:srgbClr val="183860"/>
      </a:hlink>
      <a:folHlink>
        <a:srgbClr val="2BBAD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6.7269_DfE_Presentation_Ppt_PC_Standard_FINAL_040821.potx" id="{3DED29C4-3B9C-4EB2-86EC-DFCFE556EBD7}" vid="{C48AABDF-E673-45FF-9AED-BFDC9789113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8</Slides>
  <Notes>8</Notes>
  <HiddenSlides>0</HiddenSlide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Office Theme</vt:lpstr>
      <vt:lpstr>Basis</vt:lpstr>
      <vt:lpstr>Looked After Children Standards and Regulations</vt:lpstr>
      <vt:lpstr>The context</vt:lpstr>
      <vt:lpstr>PowerPoint Presentation</vt:lpstr>
      <vt:lpstr>PowerPoint Presentation</vt:lpstr>
      <vt:lpstr>CMA findings  </vt:lpstr>
      <vt:lpstr>Review of regulation impacting on the placements market in England  </vt:lpstr>
      <vt:lpstr>Things already considered</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Looked After Children Standards and Regulations</dc:title>
  <dc:creator>BUCK, Tamsin</dc:creator>
  <cp:revision>1</cp:revision>
  <dcterms:created xsi:type="dcterms:W3CDTF">2023-01-05T16:02:43Z</dcterms:created>
  <dcterms:modified xsi:type="dcterms:W3CDTF">2023-03-28T09:41:03Z</dcterms:modified>
</cp:coreProperties>
</file>