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664" r:id="rId7"/>
    <p:sldMasterId id="2147483660" r:id="rId8"/>
    <p:sldMasterId id="2147483666" r:id="rId9"/>
    <p:sldMasterId id="2147483668" r:id="rId10"/>
    <p:sldMasterId id="2147483662" r:id="rId11"/>
  </p:sldMasterIdLst>
  <p:notesMasterIdLst>
    <p:notesMasterId r:id="rId33"/>
  </p:notesMasterIdLst>
  <p:handoutMasterIdLst>
    <p:handoutMasterId r:id="rId34"/>
  </p:handoutMasterIdLst>
  <p:sldIdLst>
    <p:sldId id="293" r:id="rId12"/>
    <p:sldId id="261" r:id="rId13"/>
    <p:sldId id="294" r:id="rId14"/>
    <p:sldId id="262" r:id="rId15"/>
    <p:sldId id="269" r:id="rId16"/>
    <p:sldId id="281" r:id="rId17"/>
    <p:sldId id="295" r:id="rId18"/>
    <p:sldId id="299" r:id="rId19"/>
    <p:sldId id="272" r:id="rId20"/>
    <p:sldId id="273" r:id="rId21"/>
    <p:sldId id="276" r:id="rId22"/>
    <p:sldId id="270" r:id="rId23"/>
    <p:sldId id="298" r:id="rId24"/>
    <p:sldId id="268" r:id="rId25"/>
    <p:sldId id="296" r:id="rId26"/>
    <p:sldId id="300" r:id="rId27"/>
    <p:sldId id="267" r:id="rId28"/>
    <p:sldId id="266" r:id="rId29"/>
    <p:sldId id="265" r:id="rId30"/>
    <p:sldId id="29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5549CA-D204-4E4B-B0D2-E01610FA9B99}" v="19" dt="2025-02-05T15:18:00.5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52" autoAdjust="0"/>
  </p:normalViewPr>
  <p:slideViewPr>
    <p:cSldViewPr snapToGrid="0">
      <p:cViewPr varScale="1">
        <p:scale>
          <a:sx n="85" d="100"/>
          <a:sy n="85" d="100"/>
        </p:scale>
        <p:origin x="492"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5/10/relationships/revisionInfo" Target="revisionInfo.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63A16-FAE5-44A6-955A-79A018C34E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D38C3D9-C5D1-4EEE-B89B-622A86FF2F48}">
      <dgm:prSet/>
      <dgm:spPr>
        <a:ln>
          <a:solidFill>
            <a:srgbClr val="006072"/>
          </a:solidFill>
        </a:ln>
      </dgm:spPr>
      <dgm:t>
        <a:bodyPr/>
        <a:lstStyle/>
        <a:p>
          <a:r>
            <a:rPr lang="en-GB" b="0" i="0" baseline="0" dirty="0"/>
            <a:t>Context </a:t>
          </a:r>
          <a:endParaRPr lang="en-US" dirty="0"/>
        </a:p>
      </dgm:t>
    </dgm:pt>
    <dgm:pt modelId="{879EA5DB-95C2-4866-8858-D7DE1AFFCE4D}" type="parTrans" cxnId="{3D1DBC8F-9419-4C81-BBEB-8C0765F9AA5D}">
      <dgm:prSet/>
      <dgm:spPr/>
      <dgm:t>
        <a:bodyPr/>
        <a:lstStyle/>
        <a:p>
          <a:endParaRPr lang="en-US"/>
        </a:p>
      </dgm:t>
    </dgm:pt>
    <dgm:pt modelId="{A98E8795-114E-453C-9AD6-4D28E4D44493}" type="sibTrans" cxnId="{3D1DBC8F-9419-4C81-BBEB-8C0765F9AA5D}">
      <dgm:prSet/>
      <dgm:spPr/>
      <dgm:t>
        <a:bodyPr/>
        <a:lstStyle/>
        <a:p>
          <a:endParaRPr lang="en-US"/>
        </a:p>
      </dgm:t>
    </dgm:pt>
    <dgm:pt modelId="{AE4F4D68-425D-4B1F-A529-689B18056C2F}">
      <dgm:prSet/>
      <dgm:spPr>
        <a:ln>
          <a:solidFill>
            <a:srgbClr val="006072"/>
          </a:solidFill>
        </a:ln>
      </dgm:spPr>
      <dgm:t>
        <a:bodyPr/>
        <a:lstStyle/>
        <a:p>
          <a:r>
            <a:rPr lang="en-GB" b="0" i="0" baseline="0"/>
            <a:t>Demographics</a:t>
          </a:r>
          <a:endParaRPr lang="en-US"/>
        </a:p>
      </dgm:t>
    </dgm:pt>
    <dgm:pt modelId="{7727D895-7BAE-4220-94FE-82C6B851FFF4}" type="parTrans" cxnId="{1FD1C9CE-7EEC-4F86-8FF4-97B67DACE1BB}">
      <dgm:prSet/>
      <dgm:spPr/>
      <dgm:t>
        <a:bodyPr/>
        <a:lstStyle/>
        <a:p>
          <a:endParaRPr lang="en-US"/>
        </a:p>
      </dgm:t>
    </dgm:pt>
    <dgm:pt modelId="{67E3753A-F387-4774-B592-1EEBCABDEE25}" type="sibTrans" cxnId="{1FD1C9CE-7EEC-4F86-8FF4-97B67DACE1BB}">
      <dgm:prSet/>
      <dgm:spPr/>
      <dgm:t>
        <a:bodyPr/>
        <a:lstStyle/>
        <a:p>
          <a:endParaRPr lang="en-US"/>
        </a:p>
      </dgm:t>
    </dgm:pt>
    <dgm:pt modelId="{07D8828E-B833-49E0-B2ED-D1802ADD0C2E}">
      <dgm:prSet/>
      <dgm:spPr>
        <a:ln>
          <a:solidFill>
            <a:srgbClr val="006072"/>
          </a:solidFill>
        </a:ln>
      </dgm:spPr>
      <dgm:t>
        <a:bodyPr/>
        <a:lstStyle/>
        <a:p>
          <a:r>
            <a:rPr lang="en-GB" b="0" i="0" baseline="0"/>
            <a:t>LADO criteria</a:t>
          </a:r>
          <a:endParaRPr lang="en-US"/>
        </a:p>
      </dgm:t>
    </dgm:pt>
    <dgm:pt modelId="{BF3C0345-4FCD-4639-9DC3-7FB833FBB337}" type="parTrans" cxnId="{1F31880B-D4C2-4EDB-8018-B01D20FC8013}">
      <dgm:prSet/>
      <dgm:spPr/>
      <dgm:t>
        <a:bodyPr/>
        <a:lstStyle/>
        <a:p>
          <a:endParaRPr lang="en-US"/>
        </a:p>
      </dgm:t>
    </dgm:pt>
    <dgm:pt modelId="{709D653B-B8AC-4F78-B849-CB4C83C99A8A}" type="sibTrans" cxnId="{1F31880B-D4C2-4EDB-8018-B01D20FC8013}">
      <dgm:prSet/>
      <dgm:spPr/>
      <dgm:t>
        <a:bodyPr/>
        <a:lstStyle/>
        <a:p>
          <a:endParaRPr lang="en-US"/>
        </a:p>
      </dgm:t>
    </dgm:pt>
    <dgm:pt modelId="{645148E4-185F-42CD-8E56-64333987BD76}">
      <dgm:prSet/>
      <dgm:spPr>
        <a:ln>
          <a:solidFill>
            <a:srgbClr val="006072"/>
          </a:solidFill>
        </a:ln>
      </dgm:spPr>
      <dgm:t>
        <a:bodyPr/>
        <a:lstStyle/>
        <a:p>
          <a:r>
            <a:rPr lang="en-GB" b="0" i="0" baseline="0" dirty="0"/>
            <a:t>Notification to the LADO made within ONE working day</a:t>
          </a:r>
          <a:endParaRPr lang="en-US" dirty="0"/>
        </a:p>
      </dgm:t>
    </dgm:pt>
    <dgm:pt modelId="{C5759913-CF19-4149-AD62-04973A4D9DB1}" type="parTrans" cxnId="{38280FBD-E690-4530-85AE-6CD7971A3A42}">
      <dgm:prSet/>
      <dgm:spPr/>
      <dgm:t>
        <a:bodyPr/>
        <a:lstStyle/>
        <a:p>
          <a:endParaRPr lang="en-US"/>
        </a:p>
      </dgm:t>
    </dgm:pt>
    <dgm:pt modelId="{8BA684C9-3CDD-4A0F-B222-75B5A5BFA0E4}" type="sibTrans" cxnId="{38280FBD-E690-4530-85AE-6CD7971A3A42}">
      <dgm:prSet/>
      <dgm:spPr/>
      <dgm:t>
        <a:bodyPr/>
        <a:lstStyle/>
        <a:p>
          <a:endParaRPr lang="en-US"/>
        </a:p>
      </dgm:t>
    </dgm:pt>
    <dgm:pt modelId="{771B8FAE-32A6-422E-8764-518219BB3F1D}" type="pres">
      <dgm:prSet presAssocID="{39263A16-FAE5-44A6-955A-79A018C34E22}" presName="hierChild1" presStyleCnt="0">
        <dgm:presLayoutVars>
          <dgm:chPref val="1"/>
          <dgm:dir/>
          <dgm:animOne val="branch"/>
          <dgm:animLvl val="lvl"/>
          <dgm:resizeHandles/>
        </dgm:presLayoutVars>
      </dgm:prSet>
      <dgm:spPr/>
    </dgm:pt>
    <dgm:pt modelId="{238F60F7-63C8-4A3D-8859-B693BD37F4E9}" type="pres">
      <dgm:prSet presAssocID="{1D38C3D9-C5D1-4EEE-B89B-622A86FF2F48}" presName="hierRoot1" presStyleCnt="0"/>
      <dgm:spPr/>
    </dgm:pt>
    <dgm:pt modelId="{85AC1DB0-FC66-45E2-B27E-C14FC1AC3D20}" type="pres">
      <dgm:prSet presAssocID="{1D38C3D9-C5D1-4EEE-B89B-622A86FF2F48}" presName="composite" presStyleCnt="0"/>
      <dgm:spPr/>
    </dgm:pt>
    <dgm:pt modelId="{441EE076-6814-4E56-A8B8-25C337BC3F8D}" type="pres">
      <dgm:prSet presAssocID="{1D38C3D9-C5D1-4EEE-B89B-622A86FF2F48}" presName="background" presStyleLbl="node0" presStyleIdx="0" presStyleCnt="4"/>
      <dgm:spPr>
        <a:solidFill>
          <a:srgbClr val="006072"/>
        </a:solidFill>
        <a:ln>
          <a:solidFill>
            <a:srgbClr val="006072"/>
          </a:solidFill>
        </a:ln>
      </dgm:spPr>
    </dgm:pt>
    <dgm:pt modelId="{719AD1FC-9BAC-4A0A-8A22-191B77259BE7}" type="pres">
      <dgm:prSet presAssocID="{1D38C3D9-C5D1-4EEE-B89B-622A86FF2F48}" presName="text" presStyleLbl="fgAcc0" presStyleIdx="0" presStyleCnt="4">
        <dgm:presLayoutVars>
          <dgm:chPref val="3"/>
        </dgm:presLayoutVars>
      </dgm:prSet>
      <dgm:spPr/>
    </dgm:pt>
    <dgm:pt modelId="{D630F567-B2F4-4493-AEAC-26008435C211}" type="pres">
      <dgm:prSet presAssocID="{1D38C3D9-C5D1-4EEE-B89B-622A86FF2F48}" presName="hierChild2" presStyleCnt="0"/>
      <dgm:spPr/>
    </dgm:pt>
    <dgm:pt modelId="{AB3C6A61-08EC-4AF7-8EB9-851AB2703720}" type="pres">
      <dgm:prSet presAssocID="{AE4F4D68-425D-4B1F-A529-689B18056C2F}" presName="hierRoot1" presStyleCnt="0"/>
      <dgm:spPr/>
    </dgm:pt>
    <dgm:pt modelId="{6CF7A1F3-66BC-4377-A310-9553D51637CD}" type="pres">
      <dgm:prSet presAssocID="{AE4F4D68-425D-4B1F-A529-689B18056C2F}" presName="composite" presStyleCnt="0"/>
      <dgm:spPr/>
    </dgm:pt>
    <dgm:pt modelId="{C5930DA5-45A5-4248-997B-92F1B80D514C}" type="pres">
      <dgm:prSet presAssocID="{AE4F4D68-425D-4B1F-A529-689B18056C2F}" presName="background" presStyleLbl="node0" presStyleIdx="1" presStyleCnt="4"/>
      <dgm:spPr>
        <a:solidFill>
          <a:srgbClr val="006072"/>
        </a:solidFill>
        <a:ln>
          <a:solidFill>
            <a:srgbClr val="006072"/>
          </a:solidFill>
        </a:ln>
      </dgm:spPr>
    </dgm:pt>
    <dgm:pt modelId="{189764E6-E373-4E97-BB94-6AD4983B17F6}" type="pres">
      <dgm:prSet presAssocID="{AE4F4D68-425D-4B1F-A529-689B18056C2F}" presName="text" presStyleLbl="fgAcc0" presStyleIdx="1" presStyleCnt="4">
        <dgm:presLayoutVars>
          <dgm:chPref val="3"/>
        </dgm:presLayoutVars>
      </dgm:prSet>
      <dgm:spPr/>
    </dgm:pt>
    <dgm:pt modelId="{5A73A60C-E5AB-4C6D-99B2-2E901541150E}" type="pres">
      <dgm:prSet presAssocID="{AE4F4D68-425D-4B1F-A529-689B18056C2F}" presName="hierChild2" presStyleCnt="0"/>
      <dgm:spPr/>
    </dgm:pt>
    <dgm:pt modelId="{4DB613AD-1B9D-4A9D-A716-9DB0CD8EF6A6}" type="pres">
      <dgm:prSet presAssocID="{07D8828E-B833-49E0-B2ED-D1802ADD0C2E}" presName="hierRoot1" presStyleCnt="0"/>
      <dgm:spPr/>
    </dgm:pt>
    <dgm:pt modelId="{81433899-637E-4BF0-A569-BD0F6D6856F4}" type="pres">
      <dgm:prSet presAssocID="{07D8828E-B833-49E0-B2ED-D1802ADD0C2E}" presName="composite" presStyleCnt="0"/>
      <dgm:spPr/>
    </dgm:pt>
    <dgm:pt modelId="{A456BAA2-B37C-4CBA-A4A8-89F7330EE30D}" type="pres">
      <dgm:prSet presAssocID="{07D8828E-B833-49E0-B2ED-D1802ADD0C2E}" presName="background" presStyleLbl="node0" presStyleIdx="2" presStyleCnt="4"/>
      <dgm:spPr>
        <a:solidFill>
          <a:srgbClr val="006072"/>
        </a:solidFill>
        <a:ln>
          <a:solidFill>
            <a:srgbClr val="006072"/>
          </a:solidFill>
        </a:ln>
      </dgm:spPr>
    </dgm:pt>
    <dgm:pt modelId="{E4CF5057-B453-4782-87BE-756C6D1A27DA}" type="pres">
      <dgm:prSet presAssocID="{07D8828E-B833-49E0-B2ED-D1802ADD0C2E}" presName="text" presStyleLbl="fgAcc0" presStyleIdx="2" presStyleCnt="4">
        <dgm:presLayoutVars>
          <dgm:chPref val="3"/>
        </dgm:presLayoutVars>
      </dgm:prSet>
      <dgm:spPr/>
    </dgm:pt>
    <dgm:pt modelId="{A655D8C2-EF34-4CC5-AA33-E92D3E869AE4}" type="pres">
      <dgm:prSet presAssocID="{07D8828E-B833-49E0-B2ED-D1802ADD0C2E}" presName="hierChild2" presStyleCnt="0"/>
      <dgm:spPr/>
    </dgm:pt>
    <dgm:pt modelId="{FCB05B4A-F2B5-46AD-B6DF-6EE0D6E3E6D1}" type="pres">
      <dgm:prSet presAssocID="{645148E4-185F-42CD-8E56-64333987BD76}" presName="hierRoot1" presStyleCnt="0"/>
      <dgm:spPr/>
    </dgm:pt>
    <dgm:pt modelId="{177E5D1D-E02F-420F-9EB6-BBD09CC87EB7}" type="pres">
      <dgm:prSet presAssocID="{645148E4-185F-42CD-8E56-64333987BD76}" presName="composite" presStyleCnt="0"/>
      <dgm:spPr/>
    </dgm:pt>
    <dgm:pt modelId="{045918DE-6CB7-403B-AB74-F4B09AE8EB08}" type="pres">
      <dgm:prSet presAssocID="{645148E4-185F-42CD-8E56-64333987BD76}" presName="background" presStyleLbl="node0" presStyleIdx="3" presStyleCnt="4"/>
      <dgm:spPr>
        <a:solidFill>
          <a:srgbClr val="006072"/>
        </a:solidFill>
        <a:ln>
          <a:solidFill>
            <a:srgbClr val="006072"/>
          </a:solidFill>
        </a:ln>
      </dgm:spPr>
    </dgm:pt>
    <dgm:pt modelId="{2ABC8B01-C181-4AB6-988E-DA4006094A17}" type="pres">
      <dgm:prSet presAssocID="{645148E4-185F-42CD-8E56-64333987BD76}" presName="text" presStyleLbl="fgAcc0" presStyleIdx="3" presStyleCnt="4">
        <dgm:presLayoutVars>
          <dgm:chPref val="3"/>
        </dgm:presLayoutVars>
      </dgm:prSet>
      <dgm:spPr/>
    </dgm:pt>
    <dgm:pt modelId="{8B72844F-A833-4377-ADDA-FFCD1AA70BF1}" type="pres">
      <dgm:prSet presAssocID="{645148E4-185F-42CD-8E56-64333987BD76}" presName="hierChild2" presStyleCnt="0"/>
      <dgm:spPr/>
    </dgm:pt>
  </dgm:ptLst>
  <dgm:cxnLst>
    <dgm:cxn modelId="{B30FD900-2084-433E-AC1C-A9C8C8C1960A}" type="presOf" srcId="{39263A16-FAE5-44A6-955A-79A018C34E22}" destId="{771B8FAE-32A6-422E-8764-518219BB3F1D}" srcOrd="0" destOrd="0" presId="urn:microsoft.com/office/officeart/2005/8/layout/hierarchy1"/>
    <dgm:cxn modelId="{1F31880B-D4C2-4EDB-8018-B01D20FC8013}" srcId="{39263A16-FAE5-44A6-955A-79A018C34E22}" destId="{07D8828E-B833-49E0-B2ED-D1802ADD0C2E}" srcOrd="2" destOrd="0" parTransId="{BF3C0345-4FCD-4639-9DC3-7FB833FBB337}" sibTransId="{709D653B-B8AC-4F78-B849-CB4C83C99A8A}"/>
    <dgm:cxn modelId="{E66B5E1F-FD60-4695-B2D5-1ADD9AAE4C3E}" type="presOf" srcId="{07D8828E-B833-49E0-B2ED-D1802ADD0C2E}" destId="{E4CF5057-B453-4782-87BE-756C6D1A27DA}" srcOrd="0" destOrd="0" presId="urn:microsoft.com/office/officeart/2005/8/layout/hierarchy1"/>
    <dgm:cxn modelId="{3DE31688-F010-4391-A00D-82956F79AB3E}" type="presOf" srcId="{1D38C3D9-C5D1-4EEE-B89B-622A86FF2F48}" destId="{719AD1FC-9BAC-4A0A-8A22-191B77259BE7}" srcOrd="0" destOrd="0" presId="urn:microsoft.com/office/officeart/2005/8/layout/hierarchy1"/>
    <dgm:cxn modelId="{3D1DBC8F-9419-4C81-BBEB-8C0765F9AA5D}" srcId="{39263A16-FAE5-44A6-955A-79A018C34E22}" destId="{1D38C3D9-C5D1-4EEE-B89B-622A86FF2F48}" srcOrd="0" destOrd="0" parTransId="{879EA5DB-95C2-4866-8858-D7DE1AFFCE4D}" sibTransId="{A98E8795-114E-453C-9AD6-4D28E4D44493}"/>
    <dgm:cxn modelId="{5E143F95-9FEF-498F-B74D-FA5F22958D31}" type="presOf" srcId="{645148E4-185F-42CD-8E56-64333987BD76}" destId="{2ABC8B01-C181-4AB6-988E-DA4006094A17}" srcOrd="0" destOrd="0" presId="urn:microsoft.com/office/officeart/2005/8/layout/hierarchy1"/>
    <dgm:cxn modelId="{38280FBD-E690-4530-85AE-6CD7971A3A42}" srcId="{39263A16-FAE5-44A6-955A-79A018C34E22}" destId="{645148E4-185F-42CD-8E56-64333987BD76}" srcOrd="3" destOrd="0" parTransId="{C5759913-CF19-4149-AD62-04973A4D9DB1}" sibTransId="{8BA684C9-3CDD-4A0F-B222-75B5A5BFA0E4}"/>
    <dgm:cxn modelId="{1FD1C9CE-7EEC-4F86-8FF4-97B67DACE1BB}" srcId="{39263A16-FAE5-44A6-955A-79A018C34E22}" destId="{AE4F4D68-425D-4B1F-A529-689B18056C2F}" srcOrd="1" destOrd="0" parTransId="{7727D895-7BAE-4220-94FE-82C6B851FFF4}" sibTransId="{67E3753A-F387-4774-B592-1EEBCABDEE25}"/>
    <dgm:cxn modelId="{293B5EED-70E6-4896-9A19-173A4AB13D71}" type="presOf" srcId="{AE4F4D68-425D-4B1F-A529-689B18056C2F}" destId="{189764E6-E373-4E97-BB94-6AD4983B17F6}" srcOrd="0" destOrd="0" presId="urn:microsoft.com/office/officeart/2005/8/layout/hierarchy1"/>
    <dgm:cxn modelId="{CA3ABB1A-48FA-423F-9FDD-08A0F0CF7AE1}" type="presParOf" srcId="{771B8FAE-32A6-422E-8764-518219BB3F1D}" destId="{238F60F7-63C8-4A3D-8859-B693BD37F4E9}" srcOrd="0" destOrd="0" presId="urn:microsoft.com/office/officeart/2005/8/layout/hierarchy1"/>
    <dgm:cxn modelId="{9E6E3EDB-B41A-4E82-873C-F3F82774F4B0}" type="presParOf" srcId="{238F60F7-63C8-4A3D-8859-B693BD37F4E9}" destId="{85AC1DB0-FC66-45E2-B27E-C14FC1AC3D20}" srcOrd="0" destOrd="0" presId="urn:microsoft.com/office/officeart/2005/8/layout/hierarchy1"/>
    <dgm:cxn modelId="{8DDCD737-0E9C-41A5-93A3-EE6EF15D3F0F}" type="presParOf" srcId="{85AC1DB0-FC66-45E2-B27E-C14FC1AC3D20}" destId="{441EE076-6814-4E56-A8B8-25C337BC3F8D}" srcOrd="0" destOrd="0" presId="urn:microsoft.com/office/officeart/2005/8/layout/hierarchy1"/>
    <dgm:cxn modelId="{5FA5D1D3-FCC9-4CC5-A20E-EEA5098913BE}" type="presParOf" srcId="{85AC1DB0-FC66-45E2-B27E-C14FC1AC3D20}" destId="{719AD1FC-9BAC-4A0A-8A22-191B77259BE7}" srcOrd="1" destOrd="0" presId="urn:microsoft.com/office/officeart/2005/8/layout/hierarchy1"/>
    <dgm:cxn modelId="{69CCFFF3-33CD-4B61-B4BA-842B1AFDA99F}" type="presParOf" srcId="{238F60F7-63C8-4A3D-8859-B693BD37F4E9}" destId="{D630F567-B2F4-4493-AEAC-26008435C211}" srcOrd="1" destOrd="0" presId="urn:microsoft.com/office/officeart/2005/8/layout/hierarchy1"/>
    <dgm:cxn modelId="{E7944454-2031-46D0-8165-004B47EC50A5}" type="presParOf" srcId="{771B8FAE-32A6-422E-8764-518219BB3F1D}" destId="{AB3C6A61-08EC-4AF7-8EB9-851AB2703720}" srcOrd="1" destOrd="0" presId="urn:microsoft.com/office/officeart/2005/8/layout/hierarchy1"/>
    <dgm:cxn modelId="{B6D46C8E-0873-491D-81A5-63E8AE5F8BF7}" type="presParOf" srcId="{AB3C6A61-08EC-4AF7-8EB9-851AB2703720}" destId="{6CF7A1F3-66BC-4377-A310-9553D51637CD}" srcOrd="0" destOrd="0" presId="urn:microsoft.com/office/officeart/2005/8/layout/hierarchy1"/>
    <dgm:cxn modelId="{1A094FFF-ADCD-4979-B206-A9A5F8DFE159}" type="presParOf" srcId="{6CF7A1F3-66BC-4377-A310-9553D51637CD}" destId="{C5930DA5-45A5-4248-997B-92F1B80D514C}" srcOrd="0" destOrd="0" presId="urn:microsoft.com/office/officeart/2005/8/layout/hierarchy1"/>
    <dgm:cxn modelId="{2CB43058-129E-4B7F-ADB7-CCDE569FF471}" type="presParOf" srcId="{6CF7A1F3-66BC-4377-A310-9553D51637CD}" destId="{189764E6-E373-4E97-BB94-6AD4983B17F6}" srcOrd="1" destOrd="0" presId="urn:microsoft.com/office/officeart/2005/8/layout/hierarchy1"/>
    <dgm:cxn modelId="{5818E148-431C-4B79-9720-B05EC58A2F6F}" type="presParOf" srcId="{AB3C6A61-08EC-4AF7-8EB9-851AB2703720}" destId="{5A73A60C-E5AB-4C6D-99B2-2E901541150E}" srcOrd="1" destOrd="0" presId="urn:microsoft.com/office/officeart/2005/8/layout/hierarchy1"/>
    <dgm:cxn modelId="{3E632E13-5ECC-4C2B-B4F4-4B9E329C5383}" type="presParOf" srcId="{771B8FAE-32A6-422E-8764-518219BB3F1D}" destId="{4DB613AD-1B9D-4A9D-A716-9DB0CD8EF6A6}" srcOrd="2" destOrd="0" presId="urn:microsoft.com/office/officeart/2005/8/layout/hierarchy1"/>
    <dgm:cxn modelId="{EFCBBF1E-0E25-4C1B-AE94-DC45C7EB4915}" type="presParOf" srcId="{4DB613AD-1B9D-4A9D-A716-9DB0CD8EF6A6}" destId="{81433899-637E-4BF0-A569-BD0F6D6856F4}" srcOrd="0" destOrd="0" presId="urn:microsoft.com/office/officeart/2005/8/layout/hierarchy1"/>
    <dgm:cxn modelId="{64CCF44F-9B7D-4312-8730-2E50DFC2C2CD}" type="presParOf" srcId="{81433899-637E-4BF0-A569-BD0F6D6856F4}" destId="{A456BAA2-B37C-4CBA-A4A8-89F7330EE30D}" srcOrd="0" destOrd="0" presId="urn:microsoft.com/office/officeart/2005/8/layout/hierarchy1"/>
    <dgm:cxn modelId="{2D7B1095-2EA8-4D1A-B276-BBBC6C100AE1}" type="presParOf" srcId="{81433899-637E-4BF0-A569-BD0F6D6856F4}" destId="{E4CF5057-B453-4782-87BE-756C6D1A27DA}" srcOrd="1" destOrd="0" presId="urn:microsoft.com/office/officeart/2005/8/layout/hierarchy1"/>
    <dgm:cxn modelId="{0BCBFD5A-5EC3-4687-A2DE-D6EE5A2A6E13}" type="presParOf" srcId="{4DB613AD-1B9D-4A9D-A716-9DB0CD8EF6A6}" destId="{A655D8C2-EF34-4CC5-AA33-E92D3E869AE4}" srcOrd="1" destOrd="0" presId="urn:microsoft.com/office/officeart/2005/8/layout/hierarchy1"/>
    <dgm:cxn modelId="{719E4872-9A9D-4BCC-AFE5-1C1E9A61F6F7}" type="presParOf" srcId="{771B8FAE-32A6-422E-8764-518219BB3F1D}" destId="{FCB05B4A-F2B5-46AD-B6DF-6EE0D6E3E6D1}" srcOrd="3" destOrd="0" presId="urn:microsoft.com/office/officeart/2005/8/layout/hierarchy1"/>
    <dgm:cxn modelId="{6E13DB97-B658-4815-AECF-F640CD668522}" type="presParOf" srcId="{FCB05B4A-F2B5-46AD-B6DF-6EE0D6E3E6D1}" destId="{177E5D1D-E02F-420F-9EB6-BBD09CC87EB7}" srcOrd="0" destOrd="0" presId="urn:microsoft.com/office/officeart/2005/8/layout/hierarchy1"/>
    <dgm:cxn modelId="{E283CE42-F5F9-4B35-B07A-60758808B358}" type="presParOf" srcId="{177E5D1D-E02F-420F-9EB6-BBD09CC87EB7}" destId="{045918DE-6CB7-403B-AB74-F4B09AE8EB08}" srcOrd="0" destOrd="0" presId="urn:microsoft.com/office/officeart/2005/8/layout/hierarchy1"/>
    <dgm:cxn modelId="{6FF2F2B4-B612-4211-9382-26505F94CFD4}" type="presParOf" srcId="{177E5D1D-E02F-420F-9EB6-BBD09CC87EB7}" destId="{2ABC8B01-C181-4AB6-988E-DA4006094A17}" srcOrd="1" destOrd="0" presId="urn:microsoft.com/office/officeart/2005/8/layout/hierarchy1"/>
    <dgm:cxn modelId="{0F703000-2AB9-414E-B165-1C26EEF6EE0C}" type="presParOf" srcId="{FCB05B4A-F2B5-46AD-B6DF-6EE0D6E3E6D1}" destId="{8B72844F-A833-4377-ADDA-FFCD1AA70BF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EE076-6814-4E56-A8B8-25C337BC3F8D}">
      <dsp:nvSpPr>
        <dsp:cNvPr id="0" name=""/>
        <dsp:cNvSpPr/>
      </dsp:nvSpPr>
      <dsp:spPr>
        <a:xfrm>
          <a:off x="3075" y="587350"/>
          <a:ext cx="2195737" cy="1394293"/>
        </a:xfrm>
        <a:prstGeom prst="roundRect">
          <a:avLst>
            <a:gd name="adj" fmla="val 10000"/>
          </a:avLst>
        </a:prstGeom>
        <a:solidFill>
          <a:srgbClr val="006072"/>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AD1FC-9BAC-4A0A-8A22-191B77259BE7}">
      <dsp:nvSpPr>
        <dsp:cNvPr id="0" name=""/>
        <dsp:cNvSpPr/>
      </dsp:nvSpPr>
      <dsp:spPr>
        <a:xfrm>
          <a:off x="247046" y="819122"/>
          <a:ext cx="2195737" cy="1394293"/>
        </a:xfrm>
        <a:prstGeom prst="roundRect">
          <a:avLst>
            <a:gd name="adj" fmla="val 10000"/>
          </a:avLst>
        </a:prstGeom>
        <a:solidFill>
          <a:schemeClr val="lt1">
            <a:alpha val="90000"/>
            <a:hueOff val="0"/>
            <a:satOff val="0"/>
            <a:lumOff val="0"/>
            <a:alphaOff val="0"/>
          </a:schemeClr>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dirty="0"/>
            <a:t>Context </a:t>
          </a:r>
          <a:endParaRPr lang="en-US" sz="2000" kern="1200" dirty="0"/>
        </a:p>
      </dsp:txBody>
      <dsp:txXfrm>
        <a:off x="287883" y="859959"/>
        <a:ext cx="2114063" cy="1312619"/>
      </dsp:txXfrm>
    </dsp:sp>
    <dsp:sp modelId="{C5930DA5-45A5-4248-997B-92F1B80D514C}">
      <dsp:nvSpPr>
        <dsp:cNvPr id="0" name=""/>
        <dsp:cNvSpPr/>
      </dsp:nvSpPr>
      <dsp:spPr>
        <a:xfrm>
          <a:off x="2686754" y="587350"/>
          <a:ext cx="2195737" cy="1394293"/>
        </a:xfrm>
        <a:prstGeom prst="roundRect">
          <a:avLst>
            <a:gd name="adj" fmla="val 10000"/>
          </a:avLst>
        </a:prstGeom>
        <a:solidFill>
          <a:srgbClr val="006072"/>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764E6-E373-4E97-BB94-6AD4983B17F6}">
      <dsp:nvSpPr>
        <dsp:cNvPr id="0" name=""/>
        <dsp:cNvSpPr/>
      </dsp:nvSpPr>
      <dsp:spPr>
        <a:xfrm>
          <a:off x="2930725" y="819122"/>
          <a:ext cx="2195737" cy="1394293"/>
        </a:xfrm>
        <a:prstGeom prst="roundRect">
          <a:avLst>
            <a:gd name="adj" fmla="val 10000"/>
          </a:avLst>
        </a:prstGeom>
        <a:solidFill>
          <a:schemeClr val="lt1">
            <a:alpha val="90000"/>
            <a:hueOff val="0"/>
            <a:satOff val="0"/>
            <a:lumOff val="0"/>
            <a:alphaOff val="0"/>
          </a:schemeClr>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a:t>Demographics</a:t>
          </a:r>
          <a:endParaRPr lang="en-US" sz="2000" kern="1200"/>
        </a:p>
      </dsp:txBody>
      <dsp:txXfrm>
        <a:off x="2971562" y="859959"/>
        <a:ext cx="2114063" cy="1312619"/>
      </dsp:txXfrm>
    </dsp:sp>
    <dsp:sp modelId="{A456BAA2-B37C-4CBA-A4A8-89F7330EE30D}">
      <dsp:nvSpPr>
        <dsp:cNvPr id="0" name=""/>
        <dsp:cNvSpPr/>
      </dsp:nvSpPr>
      <dsp:spPr>
        <a:xfrm>
          <a:off x="5370434" y="587350"/>
          <a:ext cx="2195737" cy="1394293"/>
        </a:xfrm>
        <a:prstGeom prst="roundRect">
          <a:avLst>
            <a:gd name="adj" fmla="val 10000"/>
          </a:avLst>
        </a:prstGeom>
        <a:solidFill>
          <a:srgbClr val="006072"/>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F5057-B453-4782-87BE-756C6D1A27DA}">
      <dsp:nvSpPr>
        <dsp:cNvPr id="0" name=""/>
        <dsp:cNvSpPr/>
      </dsp:nvSpPr>
      <dsp:spPr>
        <a:xfrm>
          <a:off x="5614405" y="819122"/>
          <a:ext cx="2195737" cy="1394293"/>
        </a:xfrm>
        <a:prstGeom prst="roundRect">
          <a:avLst>
            <a:gd name="adj" fmla="val 10000"/>
          </a:avLst>
        </a:prstGeom>
        <a:solidFill>
          <a:schemeClr val="lt1">
            <a:alpha val="90000"/>
            <a:hueOff val="0"/>
            <a:satOff val="0"/>
            <a:lumOff val="0"/>
            <a:alphaOff val="0"/>
          </a:schemeClr>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a:t>LADO criteria</a:t>
          </a:r>
          <a:endParaRPr lang="en-US" sz="2000" kern="1200"/>
        </a:p>
      </dsp:txBody>
      <dsp:txXfrm>
        <a:off x="5655242" y="859959"/>
        <a:ext cx="2114063" cy="1312619"/>
      </dsp:txXfrm>
    </dsp:sp>
    <dsp:sp modelId="{045918DE-6CB7-403B-AB74-F4B09AE8EB08}">
      <dsp:nvSpPr>
        <dsp:cNvPr id="0" name=""/>
        <dsp:cNvSpPr/>
      </dsp:nvSpPr>
      <dsp:spPr>
        <a:xfrm>
          <a:off x="8054114" y="587350"/>
          <a:ext cx="2195737" cy="1394293"/>
        </a:xfrm>
        <a:prstGeom prst="roundRect">
          <a:avLst>
            <a:gd name="adj" fmla="val 10000"/>
          </a:avLst>
        </a:prstGeom>
        <a:solidFill>
          <a:srgbClr val="006072"/>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BC8B01-C181-4AB6-988E-DA4006094A17}">
      <dsp:nvSpPr>
        <dsp:cNvPr id="0" name=""/>
        <dsp:cNvSpPr/>
      </dsp:nvSpPr>
      <dsp:spPr>
        <a:xfrm>
          <a:off x="8298084" y="819122"/>
          <a:ext cx="2195737" cy="1394293"/>
        </a:xfrm>
        <a:prstGeom prst="roundRect">
          <a:avLst>
            <a:gd name="adj" fmla="val 10000"/>
          </a:avLst>
        </a:prstGeom>
        <a:solidFill>
          <a:schemeClr val="lt1">
            <a:alpha val="90000"/>
            <a:hueOff val="0"/>
            <a:satOff val="0"/>
            <a:lumOff val="0"/>
            <a:alphaOff val="0"/>
          </a:schemeClr>
        </a:solidFill>
        <a:ln w="12700" cap="flat" cmpd="sng" algn="ctr">
          <a:solidFill>
            <a:srgbClr val="00607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baseline="0" dirty="0"/>
            <a:t>Notification to the LADO made within ONE working day</a:t>
          </a:r>
          <a:endParaRPr lang="en-US" sz="2000" kern="1200" dirty="0"/>
        </a:p>
      </dsp:txBody>
      <dsp:txXfrm>
        <a:off x="8338921" y="859959"/>
        <a:ext cx="2114063" cy="13126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20/03/2025</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a:p>
            <a:endParaRPr lang="en-GB" dirty="0"/>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1</a:t>
            </a:fld>
            <a:endParaRPr lang="en-GB"/>
          </a:p>
        </p:txBody>
      </p:sp>
    </p:spTree>
    <p:extLst>
      <p:ext uri="{BB962C8B-B14F-4D97-AF65-F5344CB8AC3E}">
        <p14:creationId xmlns:p14="http://schemas.microsoft.com/office/powerpoint/2010/main" val="3292279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5"/>
          </p:nvPr>
        </p:nvSpPr>
        <p:spPr/>
        <p:txBody>
          <a:bodyPr/>
          <a:lstStyle/>
          <a:p>
            <a:fld id="{E899E98C-7401-4C68-AAD2-BC26A1380E66}" type="slidenum">
              <a:rPr lang="en-GB" smtClean="0"/>
              <a:t>10</a:t>
            </a:fld>
            <a:endParaRPr lang="en-GB"/>
          </a:p>
        </p:txBody>
      </p:sp>
    </p:spTree>
    <p:extLst>
      <p:ext uri="{BB962C8B-B14F-4D97-AF65-F5344CB8AC3E}">
        <p14:creationId xmlns:p14="http://schemas.microsoft.com/office/powerpoint/2010/main" val="85850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5"/>
          </p:nvPr>
        </p:nvSpPr>
        <p:spPr/>
        <p:txBody>
          <a:bodyPr/>
          <a:lstStyle/>
          <a:p>
            <a:fld id="{E899E98C-7401-4C68-AAD2-BC26A1380E66}" type="slidenum">
              <a:rPr lang="en-GB" smtClean="0"/>
              <a:t>11</a:t>
            </a:fld>
            <a:endParaRPr lang="en-GB"/>
          </a:p>
        </p:txBody>
      </p:sp>
    </p:spTree>
    <p:extLst>
      <p:ext uri="{BB962C8B-B14F-4D97-AF65-F5344CB8AC3E}">
        <p14:creationId xmlns:p14="http://schemas.microsoft.com/office/powerpoint/2010/main" val="1765227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a:p>
            <a:endParaRPr lang="en-GB" dirty="0"/>
          </a:p>
          <a:p>
            <a:r>
              <a:rPr lang="en-GB" dirty="0"/>
              <a:t>The making of an allegation in its own does not always warrant referral to LADO.</a:t>
            </a:r>
          </a:p>
          <a:p>
            <a:r>
              <a:rPr lang="en-GB" dirty="0"/>
              <a:t>Serious allegations should be referred immediately.</a:t>
            </a:r>
          </a:p>
          <a:p>
            <a:r>
              <a:rPr lang="en-GB" dirty="0"/>
              <a:t>Use professional judgement</a:t>
            </a:r>
          </a:p>
        </p:txBody>
      </p:sp>
      <p:sp>
        <p:nvSpPr>
          <p:cNvPr id="4" name="Slide Number Placeholder 3"/>
          <p:cNvSpPr>
            <a:spLocks noGrp="1"/>
          </p:cNvSpPr>
          <p:nvPr>
            <p:ph type="sldNum" sz="quarter" idx="5"/>
          </p:nvPr>
        </p:nvSpPr>
        <p:spPr/>
        <p:txBody>
          <a:bodyPr/>
          <a:lstStyle/>
          <a:p>
            <a:fld id="{E899E98C-7401-4C68-AAD2-BC26A1380E66}" type="slidenum">
              <a:rPr lang="en-GB" smtClean="0"/>
              <a:t>12</a:t>
            </a:fld>
            <a:endParaRPr lang="en-GB"/>
          </a:p>
        </p:txBody>
      </p:sp>
    </p:spTree>
    <p:extLst>
      <p:ext uri="{BB962C8B-B14F-4D97-AF65-F5344CB8AC3E}">
        <p14:creationId xmlns:p14="http://schemas.microsoft.com/office/powerpoint/2010/main" val="336768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 – Process of completing a LADO notification – details of the context, Demographics, why the threshold has been met.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91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a:p>
            <a:r>
              <a:rPr lang="en-GB" dirty="0"/>
              <a:t>When threshold is met- for AM (different LA call it something different- AM, Initial allegation evaluation meetings/Post allegation management meeting, risk management meetings, </a:t>
            </a:r>
          </a:p>
          <a:p>
            <a:endParaRPr lang="en-GB" dirty="0"/>
          </a:p>
          <a:p>
            <a:r>
              <a:rPr lang="en-GB" dirty="0"/>
              <a:t>A note on strategy meetings.</a:t>
            </a:r>
          </a:p>
          <a:p>
            <a:endParaRPr lang="en-GB" dirty="0"/>
          </a:p>
          <a:p>
            <a:r>
              <a:rPr lang="en-GB" dirty="0"/>
              <a:t>There are up to three strands in the consideration of an allegation, when considering which of the three process to pursue will be dependant upon the nature of the allegation.  </a:t>
            </a:r>
          </a:p>
          <a:p>
            <a:endParaRPr lang="en-GB" dirty="0"/>
          </a:p>
          <a:p>
            <a:r>
              <a:rPr lang="en-GB" dirty="0"/>
              <a:t>A police investigation of a possible criminal offence;</a:t>
            </a:r>
          </a:p>
          <a:p>
            <a:r>
              <a:rPr lang="en-GB" dirty="0"/>
              <a:t>Children's social care enquiries and/or assessment about whether a child is in need of protection or services;</a:t>
            </a:r>
          </a:p>
          <a:p>
            <a:r>
              <a:rPr lang="en-GB" dirty="0"/>
              <a:t>Organisational investigation </a:t>
            </a:r>
          </a:p>
          <a:p>
            <a:endParaRPr lang="en-GB" dirty="0"/>
          </a:p>
          <a:p>
            <a:r>
              <a:rPr lang="en-GB" dirty="0"/>
              <a:t>Childrens care team is responsible for the decision around a strategy meeting and calling this if threshold for significant harm is met and LADO should always be invited.   LADO’s do this differently around the country, however here in Somerset we hold AMM – Strategy meetings are called and arrange by the child care team as they have responsibility for the child’s welfare/care. </a:t>
            </a:r>
          </a:p>
          <a:p>
            <a:endParaRPr lang="en-GB" dirty="0"/>
          </a:p>
          <a:p>
            <a:r>
              <a:rPr lang="en-GB" dirty="0"/>
              <a:t>An example would be an allegation that your employee when off duty has been accessing indecent images of children on their computer.  In this instance it is likely all three of these process would come into play.  </a:t>
            </a:r>
          </a:p>
          <a:p>
            <a:endParaRPr lang="en-GB" dirty="0"/>
          </a:p>
          <a:p>
            <a:r>
              <a:rPr lang="en-GB" dirty="0"/>
              <a:t>As previously mentioned it is the responsibility of the LADO, not the employer to liaise with the police and children social care to determine if there is a role for either agency.  If there is an immediate risk of harm to a child then you as an organisation should be contacting the emergency services on 999. </a:t>
            </a:r>
          </a:p>
          <a:p>
            <a:endParaRPr lang="en-GB" dirty="0"/>
          </a:p>
          <a:p>
            <a:r>
              <a:rPr lang="en-GB" dirty="0"/>
              <a:t>Where the LADO is advising an organisational investigations, you should always seek advice and guidance form your HR provider and throughout the process keep the LADO regularly updated, and at the end of the process provide the LADO with a copy of the investigation report and confirm the outcome. </a:t>
            </a:r>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14</a:t>
            </a:fld>
            <a:endParaRPr lang="en-GB"/>
          </a:p>
        </p:txBody>
      </p:sp>
    </p:spTree>
    <p:extLst>
      <p:ext uri="{BB962C8B-B14F-4D97-AF65-F5344CB8AC3E}">
        <p14:creationId xmlns:p14="http://schemas.microsoft.com/office/powerpoint/2010/main" val="209528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a:p>
            <a:endParaRPr lang="en-GB" dirty="0"/>
          </a:p>
          <a:p>
            <a:r>
              <a:rPr lang="en-GB" dirty="0"/>
              <a:t>In the most serious of cases this may require a DBS referral/Ofsted informed.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344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0F42-C5FB-C6E2-5A77-AD923FEEFC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87EB0-96A3-5555-258D-76DD73AABE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93A31-4F36-C68F-CC37-B99EA4B95743}"/>
              </a:ext>
            </a:extLst>
          </p:cNvPr>
          <p:cNvSpPr>
            <a:spLocks noGrp="1"/>
          </p:cNvSpPr>
          <p:nvPr>
            <p:ph type="body" idx="1"/>
          </p:nvPr>
        </p:nvSpPr>
        <p:spPr/>
        <p:txBody>
          <a:bodyPr/>
          <a:lstStyle/>
          <a:p>
            <a:endParaRPr lang="en-GB" dirty="0"/>
          </a:p>
          <a:p>
            <a:r>
              <a:rPr lang="en-GB" dirty="0"/>
              <a:t>Karen</a:t>
            </a:r>
          </a:p>
          <a:p>
            <a:endParaRPr lang="en-GB" dirty="0"/>
          </a:p>
          <a:p>
            <a:r>
              <a:rPr lang="en-GB" dirty="0"/>
              <a:t>In the most serious of cases this may require a DBS referral/Ofsted informed. </a:t>
            </a:r>
          </a:p>
          <a:p>
            <a:endParaRPr lang="en-GB" dirty="0"/>
          </a:p>
        </p:txBody>
      </p:sp>
      <p:sp>
        <p:nvSpPr>
          <p:cNvPr id="4" name="Slide Number Placeholder 3">
            <a:extLst>
              <a:ext uri="{FF2B5EF4-FFF2-40B4-BE49-F238E27FC236}">
                <a16:creationId xmlns:a16="http://schemas.microsoft.com/office/drawing/2014/main" id="{C4508D80-557D-246B-5CC2-4DF0C279A3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31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Rosie</a:t>
            </a:r>
          </a:p>
          <a:p>
            <a:endParaRPr lang="en-GB" dirty="0"/>
          </a:p>
          <a:p>
            <a:r>
              <a:rPr lang="en-GB" dirty="0"/>
              <a:t>Please take a moment to study these images.</a:t>
            </a:r>
          </a:p>
          <a:p>
            <a:endParaRPr lang="en-GB" dirty="0"/>
          </a:p>
          <a:p>
            <a:r>
              <a:rPr lang="en-GB" dirty="0"/>
              <a:t>On the screen you will see a number of faces, // some of which you will recognise.  </a:t>
            </a:r>
          </a:p>
          <a:p>
            <a:endParaRPr lang="en-GB" dirty="0"/>
          </a:p>
          <a:p>
            <a:r>
              <a:rPr lang="en-GB" dirty="0"/>
              <a:t>You will see from these images that they are all different ages and gender. What you won’t know is that in addition to this they all have different beliefs, ethnic and cultural backgrounds. </a:t>
            </a:r>
          </a:p>
          <a:p>
            <a:r>
              <a:rPr lang="en-GB" dirty="0"/>
              <a:t>Some are paid employees while others are volunteers. </a:t>
            </a:r>
          </a:p>
          <a:p>
            <a:endParaRPr lang="en-GB" dirty="0"/>
          </a:p>
          <a:p>
            <a:r>
              <a:rPr lang="en-GB" dirty="0"/>
              <a:t>What is common among all these people is that they were all working with children and young people and gone on to harm them while in their role. </a:t>
            </a:r>
          </a:p>
          <a:p>
            <a:endParaRPr lang="en-GB" dirty="0"/>
          </a:p>
          <a:p>
            <a:r>
              <a:rPr lang="en-GB" dirty="0"/>
              <a:t>CLICK</a:t>
            </a:r>
          </a:p>
          <a:p>
            <a:endParaRPr lang="en-GB" dirty="0"/>
          </a:p>
          <a:p>
            <a:r>
              <a:rPr lang="en-GB" dirty="0"/>
              <a:t>For you as the DSL, your challenge // along with your senior leadership team //  is to have your staff thinking // not what if I am wrong // but thinking – when they observe inappropriate behaviour from a colleague, what if I am right? </a:t>
            </a:r>
          </a:p>
          <a:p>
            <a:endParaRPr lang="en-GB" dirty="0"/>
          </a:p>
          <a:p>
            <a:r>
              <a:rPr lang="en-GB" dirty="0"/>
              <a:t>In every case the abuse perpetrated by these individuals resulted in public enquires and serious case reviews (practice learning reviews).  There has been operation Yew tree in relation to Jimmy Saville, there was the Soham public enquiry with regards to Ian Huntley,  Barry Bennell a former football coach and scout formally with Crew Alexander, Manchester City and Stoke City who was convicted of more than 50 sexual offences against 22 boys.  In all these cases there were common failures by organisations which I will now explore in the next slide.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6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a:p>
            <a:endParaRPr lang="en-GB" dirty="0"/>
          </a:p>
          <a:p>
            <a:r>
              <a:rPr lang="en-GB" dirty="0"/>
              <a:t>Some of the learning may seem obvious, </a:t>
            </a:r>
          </a:p>
          <a:p>
            <a:r>
              <a:rPr lang="en-GB" dirty="0"/>
              <a:t>CLICK</a:t>
            </a:r>
          </a:p>
          <a:p>
            <a:endParaRPr lang="en-GB" dirty="0"/>
          </a:p>
          <a:p>
            <a:r>
              <a:rPr lang="en-GB" dirty="0"/>
              <a:t>// however it is really important that as professionals we are mindful of how we communicate with children so we don’t overlook the small or seemingly trivial details as they may be significant.  </a:t>
            </a:r>
          </a:p>
          <a:p>
            <a:endParaRPr lang="en-GB" dirty="0"/>
          </a:p>
          <a:p>
            <a:r>
              <a:rPr lang="en-GB" dirty="0"/>
              <a:t>CLICK</a:t>
            </a:r>
          </a:p>
          <a:p>
            <a:r>
              <a:rPr lang="en-GB" dirty="0"/>
              <a:t>It is important that you never dismiss what you are being told without first carefully considering and understanding the concerns that are being shared with you.  </a:t>
            </a:r>
          </a:p>
          <a:p>
            <a:endParaRPr lang="en-GB" dirty="0"/>
          </a:p>
          <a:p>
            <a:r>
              <a:rPr lang="en-GB" dirty="0"/>
              <a:t>CLICK</a:t>
            </a:r>
          </a:p>
          <a:p>
            <a:endParaRPr lang="en-GB" dirty="0"/>
          </a:p>
          <a:p>
            <a:r>
              <a:rPr lang="en-GB" dirty="0"/>
              <a:t>It is important in the busyness of the day that professionals and practitioners make the time and provide the opportunity for young people to talk about their feelings and experiences.  </a:t>
            </a:r>
          </a:p>
          <a:p>
            <a:endParaRPr lang="en-GB" dirty="0"/>
          </a:p>
          <a:p>
            <a:r>
              <a:rPr lang="en-GB" dirty="0"/>
              <a:t>CLICK</a:t>
            </a:r>
          </a:p>
          <a:p>
            <a:endParaRPr lang="en-GB" dirty="0"/>
          </a:p>
          <a:p>
            <a:r>
              <a:rPr lang="en-GB" dirty="0"/>
              <a:t>And this means always being professionally curious about what they are telling you, and unpicking what it is a young person is saying.  They may use words or terms that feel uncomfortable but we need to look beyond this to understand what they are trying to communicate and the context of their concerns. </a:t>
            </a:r>
          </a:p>
          <a:p>
            <a:endParaRPr lang="en-GB" dirty="0"/>
          </a:p>
          <a:p>
            <a:r>
              <a:rPr lang="en-GB" dirty="0"/>
              <a:t>We know from research that often inappropriate behaviour from professionals can be so low level that they may go unreported and unrecorded and not meet any threshold for action.  Yet when these low level concerns are looked at over time they may indicate a pattern of abusive behaviour. </a:t>
            </a:r>
          </a:p>
          <a:p>
            <a:endParaRPr lang="en-GB" dirty="0"/>
          </a:p>
          <a:p>
            <a:r>
              <a:rPr lang="en-GB" dirty="0"/>
              <a:t>Lets now look at the features of organisations which have robust safeguarding expectation's and arrangements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6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a:p>
            <a:endParaRPr lang="en-GB" dirty="0"/>
          </a:p>
          <a:p>
            <a:r>
              <a:rPr lang="en-GB" dirty="0"/>
              <a:t>It is really important that you and your senior leadership team create a working culture of transparency, integrity and honesty.  There should never be barriers to sharing concerns.</a:t>
            </a:r>
          </a:p>
          <a:p>
            <a:endParaRPr lang="en-GB" dirty="0"/>
          </a:p>
          <a:p>
            <a:r>
              <a:rPr lang="en-GB" dirty="0"/>
              <a:t>Opportunities such as staff meetings, training and supervision to get across to your colleagues that there may be someone working for the organisation motivated to harm children and young people.  They need to understand that young people don’t get harmed in  ‘other’ organisation but that this could happen within ‘your’ organisation. </a:t>
            </a:r>
          </a:p>
          <a:p>
            <a:endParaRPr lang="en-GB" dirty="0"/>
          </a:p>
          <a:p>
            <a:r>
              <a:rPr lang="en-GB" dirty="0"/>
              <a:t>A transparent working culture needs to have a whistleblowing policy and clear procedures for reporting concerns.  This would include reassuring all staff that concerns will be treated seriously, proportionately and in confidence.  The person raising the concerns should be reassured that they have done the right thing in coming forward and provided with any support they may need. </a:t>
            </a:r>
          </a:p>
          <a:p>
            <a:endParaRPr lang="en-GB" dirty="0"/>
          </a:p>
          <a:p>
            <a:r>
              <a:rPr lang="en-GB" dirty="0"/>
              <a:t>A strong safeguarding culture can only come about through senior leadership teams providing the rest of the staff group with positive and professional role modelling behaviours.  The expectations of how you behave towards young people should be explicitly clear to all staff within your organisation. </a:t>
            </a:r>
          </a:p>
          <a:p>
            <a:endParaRPr lang="en-GB" dirty="0"/>
          </a:p>
          <a:p>
            <a:r>
              <a:rPr lang="en-GB" dirty="0"/>
              <a:t>The importance of a comprehensive and well monitored induction and probation process is critical to ensuring that new employees have safe values and beliefs that align with your organisations ethos. </a:t>
            </a:r>
          </a:p>
          <a:p>
            <a:endParaRPr lang="en-GB" dirty="0"/>
          </a:p>
          <a:p>
            <a:r>
              <a:rPr lang="en-GB" dirty="0"/>
              <a:t>An important part of a safe organisation is to have your staff thinking not what if I am wrong, but thinking – when they observe inappropriate behaviour from a colleague, what if I am right?  So, all staff have to be vigilant and act on any inappropriate  behaviour they observe.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770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 </a:t>
            </a:r>
          </a:p>
          <a:p>
            <a:endParaRPr lang="en-GB" dirty="0"/>
          </a:p>
          <a:p>
            <a:r>
              <a:rPr lang="en-GB" dirty="0"/>
              <a:t>The managing allegations procedure came about following the tragic deaths of Jessica Chapman and Holly Wells.  // The photo you can see is the last photo of them alive.  Later that day they would be murdered by the partner of their teaching assistant at school, this person was also a care taker at the local secondary school. </a:t>
            </a:r>
          </a:p>
          <a:p>
            <a:endParaRPr lang="en-GB" dirty="0"/>
          </a:p>
          <a:p>
            <a:r>
              <a:rPr lang="en-GB" dirty="0"/>
              <a:t>The public enquiry that followed introduced significant changes to how people are recruited into positions of trust working with children and young people.  This includes the importance of reference checking and of course DBS checks. </a:t>
            </a:r>
          </a:p>
          <a:p>
            <a:endParaRPr lang="en-GB" dirty="0"/>
          </a:p>
          <a:p>
            <a:r>
              <a:rPr lang="en-GB" dirty="0"/>
              <a:t>Additionally it led to the introduction of the managing allegations procedure and the creation of the Local Authority Designated officer role, also known as LADO.  The allegations management procedure has been developed to deal with allegations of inappropriate behaviour made against people who work with children.  This will range from police officers, teachers, social workers, sports coaches, faith leaders in other words every body who works with children in either a paid or voluntary capacity. </a:t>
            </a:r>
          </a:p>
          <a:p>
            <a:endParaRPr lang="en-GB" dirty="0"/>
          </a:p>
          <a:p>
            <a:r>
              <a:rPr lang="en-GB" dirty="0"/>
              <a:t>Contextual safeguarding – go to for children and young people who have suffered significant harm outside of the family environment. </a:t>
            </a:r>
          </a:p>
          <a:p>
            <a:endParaRPr lang="en-GB" dirty="0"/>
          </a:p>
          <a:p>
            <a:r>
              <a:rPr lang="en-GB" dirty="0"/>
              <a:t>Let us now look at the specific responsibilities for employers and the LADO </a:t>
            </a:r>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2</a:t>
            </a:fld>
            <a:endParaRPr lang="en-GB"/>
          </a:p>
        </p:txBody>
      </p:sp>
    </p:spTree>
    <p:extLst>
      <p:ext uri="{BB962C8B-B14F-4D97-AF65-F5344CB8AC3E}">
        <p14:creationId xmlns:p14="http://schemas.microsoft.com/office/powerpoint/2010/main" val="233197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 </a:t>
            </a:r>
          </a:p>
          <a:p>
            <a:endParaRPr lang="en-GB" dirty="0"/>
          </a:p>
          <a:p>
            <a:r>
              <a:rPr lang="en-GB" dirty="0"/>
              <a:t>It is important that you and your senior leadership team create a working culture of transparency, integrity and honesty.  There should never be barriers to sharing concerns.</a:t>
            </a:r>
          </a:p>
          <a:p>
            <a:endParaRPr lang="en-GB" dirty="0"/>
          </a:p>
          <a:p>
            <a:r>
              <a:rPr lang="en-GB" dirty="0"/>
              <a:t>Opportunities such as staff meetings, training and supervision to get across to your colleagues that there may be someone working for the organisation motivated to harm children and young people.  They need to understand that young people don’t get harmed in  ‘other’ organisation but that this could happen within ‘your’ organisation. </a:t>
            </a:r>
          </a:p>
          <a:p>
            <a:endParaRPr lang="en-GB" dirty="0"/>
          </a:p>
          <a:p>
            <a:r>
              <a:rPr lang="en-GB" dirty="0"/>
              <a:t>A transparent working culture needs to have a whistleblowing policy and clear procedures for reporting concerns.  This would include reassuring all staff that concerns will be treated seriously, proportionately and in confidence.  The person raising the concerns should be reassured that they have done the right thing in coming forward and provided with any support they may need. </a:t>
            </a:r>
          </a:p>
          <a:p>
            <a:endParaRPr lang="en-GB" dirty="0"/>
          </a:p>
          <a:p>
            <a:r>
              <a:rPr lang="en-GB" dirty="0"/>
              <a:t>A strong safeguarding culture can only come about through senior leadership teams providing the rest of the staff group with positive and professional role modelling behaviours.  The expectations of how you behave towards young people should be explicitly clear to all staff within your organisation. </a:t>
            </a:r>
          </a:p>
          <a:p>
            <a:endParaRPr lang="en-GB" dirty="0"/>
          </a:p>
          <a:p>
            <a:r>
              <a:rPr lang="en-GB" dirty="0"/>
              <a:t>The importance of a comprehensive and well monitored induction and probation process is critical to ensuring that new employees have safe values and beliefs that align with your organisations ethos. </a:t>
            </a:r>
          </a:p>
          <a:p>
            <a:endParaRPr lang="en-GB" dirty="0"/>
          </a:p>
          <a:p>
            <a:r>
              <a:rPr lang="en-GB" dirty="0"/>
              <a:t>An important part of a safe organisation is to have your staff thinking not what if I am wrong, but thinking – when they observe inappropriate behaviour from a colleague, what if I am right?  So, all staff have to be vigilant and act on any inappropriate  behaviour they observe.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9E98C-7401-4C68-AAD2-BC26A1380E6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3609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concerns policies</a:t>
            </a:r>
          </a:p>
          <a:p>
            <a:r>
              <a:rPr lang="en-GB" dirty="0"/>
              <a:t>Recording and Reviewing</a:t>
            </a:r>
          </a:p>
          <a:p>
            <a:r>
              <a:rPr lang="en-GB"/>
              <a:t>In house Screening </a:t>
            </a:r>
            <a:r>
              <a:rPr lang="en-GB" dirty="0"/>
              <a:t>tools</a:t>
            </a:r>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21</a:t>
            </a:fld>
            <a:endParaRPr lang="en-GB"/>
          </a:p>
        </p:txBody>
      </p:sp>
    </p:spTree>
    <p:extLst>
      <p:ext uri="{BB962C8B-B14F-4D97-AF65-F5344CB8AC3E}">
        <p14:creationId xmlns:p14="http://schemas.microsoft.com/office/powerpoint/2010/main" val="377562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a:p>
            <a:endParaRPr lang="en-GB" dirty="0"/>
          </a:p>
          <a:p>
            <a:r>
              <a:rPr lang="en-GB" dirty="0"/>
              <a:t>CLICK</a:t>
            </a:r>
          </a:p>
          <a:p>
            <a:r>
              <a:rPr lang="en-GB" dirty="0"/>
              <a:t>Every Local Authority will have a LADO service and it is to this service that you should be making a notification by completing the allegations reporting form and sending this to Somerset Direct.  Somerset Direct is Somerset Council’s first point of contact for the public to access services to safeguard children.  The details for how to contact Somerset direct are included in the slide. </a:t>
            </a:r>
          </a:p>
          <a:p>
            <a:endParaRPr lang="en-GB" dirty="0"/>
          </a:p>
          <a:p>
            <a:r>
              <a:rPr lang="en-GB" dirty="0"/>
              <a:t>As I have already mentioned it is a statutory requirement that the LADO service is contacted within one working day.</a:t>
            </a:r>
          </a:p>
          <a:p>
            <a:endParaRPr lang="en-GB" dirty="0"/>
          </a:p>
          <a:p>
            <a:r>
              <a:rPr lang="en-GB" dirty="0"/>
              <a:t>CLICK</a:t>
            </a:r>
          </a:p>
          <a:p>
            <a:r>
              <a:rPr lang="en-GB" dirty="0"/>
              <a:t>Depending on the seriousness of the allegation it may need the involvement of the police and / or Children’s Social Care. It is for the LADO to liaise with these agencies to determine if there is a need for either to become involved, and to inform your organisation. </a:t>
            </a:r>
          </a:p>
          <a:p>
            <a:endParaRPr lang="en-GB" dirty="0"/>
          </a:p>
          <a:p>
            <a:r>
              <a:rPr lang="en-GB" dirty="0"/>
              <a:t>CLICK</a:t>
            </a:r>
          </a:p>
          <a:p>
            <a:r>
              <a:rPr lang="en-GB" dirty="0"/>
              <a:t>Because of the anxiety that is likely to be felt by your member of staff or volunteer it is important that any form of investigation to deal with the allegation is concluded as quickly as possible. Therefore, the LADO has the responsibility to monitor progress so that there is not drift. </a:t>
            </a:r>
          </a:p>
          <a:p>
            <a:endParaRPr lang="en-GB" dirty="0"/>
          </a:p>
          <a:p>
            <a:r>
              <a:rPr lang="en-GB" dirty="0"/>
              <a:t>Your organisation needs to keep the LADO frequently updated on progress on any organisational investigation you have been advised by the LADO to undertaken.  At the conclusion of the investigation you must inform the LADO of the outcome and provide a copy of the investigation report. </a:t>
            </a:r>
          </a:p>
          <a:p>
            <a:endParaRPr lang="en-GB" dirty="0"/>
          </a:p>
          <a:p>
            <a:r>
              <a:rPr lang="en-GB" dirty="0"/>
              <a:t>CLICK</a:t>
            </a:r>
          </a:p>
          <a:p>
            <a:r>
              <a:rPr lang="en-GB" dirty="0"/>
              <a:t>The LADO is expected to provide your organisation with advice, guidance in dealing with the allegation.  The allegations reporting form does allow you to seek advice and guidance if you are not sure the criteria to trigger the managing allegations procedure is met. </a:t>
            </a:r>
          </a:p>
          <a:p>
            <a:endParaRPr lang="en-GB" dirty="0"/>
          </a:p>
          <a:p>
            <a:r>
              <a:rPr lang="en-GB" dirty="0"/>
              <a:t>We will know take a look at the four criteria that would trigger a notification to the LADO.</a:t>
            </a:r>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3</a:t>
            </a:fld>
            <a:endParaRPr lang="en-GB"/>
          </a:p>
        </p:txBody>
      </p:sp>
    </p:spTree>
    <p:extLst>
      <p:ext uri="{BB962C8B-B14F-4D97-AF65-F5344CB8AC3E}">
        <p14:creationId xmlns:p14="http://schemas.microsoft.com/office/powerpoint/2010/main" val="180519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a:p>
            <a:endParaRPr lang="en-GB" dirty="0"/>
          </a:p>
          <a:p>
            <a:r>
              <a:rPr lang="en-GB" b="1" dirty="0"/>
              <a:t>Allegations, complaints and quality of care concerns </a:t>
            </a:r>
            <a:r>
              <a:rPr lang="en-GB" dirty="0"/>
              <a:t>are all serious however there are different processes to deal with each.  The process we are talking about today is the management of allegations.  </a:t>
            </a:r>
          </a:p>
          <a:p>
            <a:endParaRPr lang="en-GB" dirty="0"/>
          </a:p>
          <a:p>
            <a:r>
              <a:rPr lang="en-GB" dirty="0"/>
              <a:t>For instance, an allegation against an employee or volunteer is not the same as a concern about the quality of care or service that the child / young person is receiving… nor is it the same as a complaint about your employee’s practice.  </a:t>
            </a:r>
          </a:p>
          <a:p>
            <a:endParaRPr lang="en-GB" dirty="0"/>
          </a:p>
          <a:p>
            <a:r>
              <a:rPr lang="en-GB" dirty="0"/>
              <a:t>Let's say a parent complains that their child is not being set enough homework by their teacher, and feels this is hindering their learning, this is not same as allegation that their child is being harmed in some way. </a:t>
            </a:r>
          </a:p>
          <a:p>
            <a:endParaRPr lang="en-GB" dirty="0"/>
          </a:p>
          <a:p>
            <a:r>
              <a:rPr lang="en-GB" dirty="0"/>
              <a:t>There are four criteria that determine if inappropriate behaviour by your member of staff is in fact an ‘allegation’.  Only one of the four needs to be met in order to notify the LADO, in the most serious cases all four of the criteria I am about to show you could be met. </a:t>
            </a:r>
          </a:p>
          <a:p>
            <a:endParaRPr lang="en-GB" dirty="0"/>
          </a:p>
          <a:p>
            <a:r>
              <a:rPr lang="en-GB" dirty="0"/>
              <a:t>Let's take a look at the first criteria (first criteria pop up) does the alleged inappropriate behaviour  indicate that a child has been harmed?  </a:t>
            </a:r>
            <a:r>
              <a:rPr lang="en-GB" b="1" dirty="0"/>
              <a:t>What do we mean by ‘Harm</a:t>
            </a:r>
            <a:r>
              <a:rPr lang="en-GB" dirty="0"/>
              <a:t>’?</a:t>
            </a:r>
          </a:p>
          <a:p>
            <a:endParaRPr lang="en-GB" dirty="0"/>
          </a:p>
          <a:p>
            <a:r>
              <a:rPr lang="en-GB" dirty="0"/>
              <a:t>Well, for those of you who have completed a basic child protection training, you’ll recall that there are four types of harm that the legislation refers to – sexual harm / physical harm / neglect / emotional harm.  An example of the first ‘criteria’, might be an allegation that your employee is grooming the young person – perhaps contacting the young person on social media like Facebook.  If they were being groomed although they haven’t yet been harmed…they might be harmed in the future if the professional has a sinister motive.  </a:t>
            </a:r>
          </a:p>
          <a:p>
            <a:endParaRPr lang="en-GB" dirty="0"/>
          </a:p>
          <a:p>
            <a:r>
              <a:rPr lang="en-GB" dirty="0"/>
              <a:t>The second criteria is (second criteria to pop up) is where the alleged inappropriate behaviour is possible a criminal offence against or related to the child. </a:t>
            </a:r>
          </a:p>
          <a:p>
            <a:endParaRPr lang="en-GB" dirty="0"/>
          </a:p>
          <a:p>
            <a:r>
              <a:rPr lang="en-GB" dirty="0"/>
              <a:t>For instance, the young person is inappropriately restrained by your member of staff and is hurt in the process.  Unless the restrain is deemed reasonable and proportionate it may be deemed as a physical assault. </a:t>
            </a:r>
          </a:p>
          <a:p>
            <a:endParaRPr lang="en-GB" dirty="0"/>
          </a:p>
          <a:p>
            <a:endParaRPr lang="en-GB" dirty="0"/>
          </a:p>
          <a:p>
            <a:r>
              <a:rPr lang="en-GB" dirty="0"/>
              <a:t>The third criteria (Pops up) is where the alleged inappropriate behaviour indicates an </a:t>
            </a:r>
            <a:r>
              <a:rPr lang="en-GB" b="1" dirty="0"/>
              <a:t>immediacy of risk </a:t>
            </a:r>
            <a:r>
              <a:rPr lang="en-GB" dirty="0"/>
              <a:t>to the child or others.  For instance, if a scout leader has sexually assaulted a child, then there is an immediacy of risk to not only the victim but to all children in that setting. </a:t>
            </a:r>
          </a:p>
          <a:p>
            <a:endParaRPr lang="en-GB" dirty="0"/>
          </a:p>
          <a:p>
            <a:r>
              <a:rPr lang="en-GB" dirty="0"/>
              <a:t>And finally, the fourth criteria (pops up) which has been designed to address alleged inappropriate behaviour outside the workplace where there may be a transferability of risk into the work setting.  For instance, if your employee was a perpetrator of domestic abuse, the risk would be that they may have a volatile and violent temperament which could impact on their professional relationship with children and young people in their work setting. </a:t>
            </a:r>
          </a:p>
          <a:p>
            <a:endParaRPr lang="en-GB" dirty="0"/>
          </a:p>
          <a:p>
            <a:r>
              <a:rPr lang="en-GB" dirty="0"/>
              <a:t>If one or more of these criteria are met there are </a:t>
            </a:r>
            <a:r>
              <a:rPr lang="en-GB" b="1" dirty="0"/>
              <a:t>up to three process </a:t>
            </a:r>
            <a:r>
              <a:rPr lang="en-GB" dirty="0"/>
              <a:t>that might come into play to investigated the allegation, let's have a look at these. </a:t>
            </a:r>
          </a:p>
          <a:p>
            <a:endParaRPr lang="en-GB" dirty="0"/>
          </a:p>
        </p:txBody>
      </p:sp>
      <p:sp>
        <p:nvSpPr>
          <p:cNvPr id="4" name="Slide Number Placeholder 3"/>
          <p:cNvSpPr>
            <a:spLocks noGrp="1"/>
          </p:cNvSpPr>
          <p:nvPr>
            <p:ph type="sldNum" sz="quarter" idx="5"/>
          </p:nvPr>
        </p:nvSpPr>
        <p:spPr/>
        <p:txBody>
          <a:bodyPr/>
          <a:lstStyle/>
          <a:p>
            <a:fld id="{E899E98C-7401-4C68-AAD2-BC26A1380E66}" type="slidenum">
              <a:rPr lang="en-GB" smtClean="0"/>
              <a:t>4</a:t>
            </a:fld>
            <a:endParaRPr lang="en-GB"/>
          </a:p>
        </p:txBody>
      </p:sp>
    </p:spTree>
    <p:extLst>
      <p:ext uri="{BB962C8B-B14F-4D97-AF65-F5344CB8AC3E}">
        <p14:creationId xmlns:p14="http://schemas.microsoft.com/office/powerpoint/2010/main" val="33735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a:p>
            <a:r>
              <a:rPr lang="en-GB" dirty="0"/>
              <a:t>Suitability and transferable risk</a:t>
            </a:r>
          </a:p>
          <a:p>
            <a:r>
              <a:rPr lang="en-GB" dirty="0"/>
              <a:t>Not always an allegation of harm to a child-</a:t>
            </a:r>
          </a:p>
        </p:txBody>
      </p:sp>
      <p:sp>
        <p:nvSpPr>
          <p:cNvPr id="4" name="Slide Number Placeholder 3"/>
          <p:cNvSpPr>
            <a:spLocks noGrp="1"/>
          </p:cNvSpPr>
          <p:nvPr>
            <p:ph type="sldNum" sz="quarter" idx="5"/>
          </p:nvPr>
        </p:nvSpPr>
        <p:spPr/>
        <p:txBody>
          <a:bodyPr/>
          <a:lstStyle/>
          <a:p>
            <a:fld id="{E899E98C-7401-4C68-AAD2-BC26A1380E66}" type="slidenum">
              <a:rPr lang="en-GB" smtClean="0"/>
              <a:t>5</a:t>
            </a:fld>
            <a:endParaRPr lang="en-GB"/>
          </a:p>
        </p:txBody>
      </p:sp>
    </p:spTree>
    <p:extLst>
      <p:ext uri="{BB962C8B-B14F-4D97-AF65-F5344CB8AC3E}">
        <p14:creationId xmlns:p14="http://schemas.microsoft.com/office/powerpoint/2010/main" val="33735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Rosie</a:t>
            </a:r>
          </a:p>
        </p:txBody>
      </p:sp>
      <p:sp>
        <p:nvSpPr>
          <p:cNvPr id="4" name="Slide Number Placeholder 3"/>
          <p:cNvSpPr>
            <a:spLocks noGrp="1"/>
          </p:cNvSpPr>
          <p:nvPr>
            <p:ph type="sldNum" sz="quarter" idx="5"/>
          </p:nvPr>
        </p:nvSpPr>
        <p:spPr/>
        <p:txBody>
          <a:bodyPr/>
          <a:lstStyle/>
          <a:p>
            <a:fld id="{E899E98C-7401-4C68-AAD2-BC26A1380E66}" type="slidenum">
              <a:rPr lang="en-GB" smtClean="0"/>
              <a:t>6</a:t>
            </a:fld>
            <a:endParaRPr lang="en-GB"/>
          </a:p>
        </p:txBody>
      </p:sp>
    </p:spTree>
    <p:extLst>
      <p:ext uri="{BB962C8B-B14F-4D97-AF65-F5344CB8AC3E}">
        <p14:creationId xmlns:p14="http://schemas.microsoft.com/office/powerpoint/2010/main" val="1537128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 and Rosie</a:t>
            </a:r>
          </a:p>
        </p:txBody>
      </p:sp>
      <p:sp>
        <p:nvSpPr>
          <p:cNvPr id="4" name="Slide Number Placeholder 3"/>
          <p:cNvSpPr>
            <a:spLocks noGrp="1"/>
          </p:cNvSpPr>
          <p:nvPr>
            <p:ph type="sldNum" sz="quarter" idx="5"/>
          </p:nvPr>
        </p:nvSpPr>
        <p:spPr/>
        <p:txBody>
          <a:bodyPr/>
          <a:lstStyle/>
          <a:p>
            <a:fld id="{E899E98C-7401-4C68-AAD2-BC26A1380E66}" type="slidenum">
              <a:rPr lang="en-GB" smtClean="0"/>
              <a:t>7</a:t>
            </a:fld>
            <a:endParaRPr lang="en-GB"/>
          </a:p>
        </p:txBody>
      </p:sp>
    </p:spTree>
    <p:extLst>
      <p:ext uri="{BB962C8B-B14F-4D97-AF65-F5344CB8AC3E}">
        <p14:creationId xmlns:p14="http://schemas.microsoft.com/office/powerpoint/2010/main" val="3031388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5"/>
          </p:nvPr>
        </p:nvSpPr>
        <p:spPr/>
        <p:txBody>
          <a:bodyPr/>
          <a:lstStyle/>
          <a:p>
            <a:fld id="{E899E98C-7401-4C68-AAD2-BC26A1380E66}" type="slidenum">
              <a:rPr lang="en-GB" smtClean="0"/>
              <a:t>8</a:t>
            </a:fld>
            <a:endParaRPr lang="en-GB"/>
          </a:p>
        </p:txBody>
      </p:sp>
    </p:spTree>
    <p:extLst>
      <p:ext uri="{BB962C8B-B14F-4D97-AF65-F5344CB8AC3E}">
        <p14:creationId xmlns:p14="http://schemas.microsoft.com/office/powerpoint/2010/main" val="2146466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Karen</a:t>
            </a:r>
          </a:p>
        </p:txBody>
      </p:sp>
      <p:sp>
        <p:nvSpPr>
          <p:cNvPr id="4" name="Slide Number Placeholder 3"/>
          <p:cNvSpPr>
            <a:spLocks noGrp="1"/>
          </p:cNvSpPr>
          <p:nvPr>
            <p:ph type="sldNum" sz="quarter" idx="5"/>
          </p:nvPr>
        </p:nvSpPr>
        <p:spPr/>
        <p:txBody>
          <a:bodyPr/>
          <a:lstStyle/>
          <a:p>
            <a:fld id="{E899E98C-7401-4C68-AAD2-BC26A1380E66}" type="slidenum">
              <a:rPr lang="en-GB" smtClean="0"/>
              <a:t>9</a:t>
            </a:fld>
            <a:endParaRPr lang="en-GB"/>
          </a:p>
        </p:txBody>
      </p:sp>
    </p:spTree>
    <p:extLst>
      <p:ext uri="{BB962C8B-B14F-4D97-AF65-F5344CB8AC3E}">
        <p14:creationId xmlns:p14="http://schemas.microsoft.com/office/powerpoint/2010/main" val="297938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0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9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34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 id="214748367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210780-A08A-7E51-C717-E939F72174E7}"/>
              </a:ext>
            </a:extLst>
          </p:cNvPr>
          <p:cNvSpPr txBox="1"/>
          <p:nvPr/>
        </p:nvSpPr>
        <p:spPr>
          <a:xfrm>
            <a:off x="926751" y="1567664"/>
            <a:ext cx="5524849" cy="2308324"/>
          </a:xfrm>
          <a:prstGeom prst="rect">
            <a:avLst/>
          </a:prstGeom>
          <a:noFill/>
        </p:spPr>
        <p:txBody>
          <a:bodyPr wrap="square" rtlCol="0">
            <a:spAutoFit/>
          </a:bodyPr>
          <a:lstStyle/>
          <a:p>
            <a:r>
              <a:rPr lang="en-GB" sz="4800" b="1" dirty="0">
                <a:solidFill>
                  <a:srgbClr val="006072"/>
                </a:solidFill>
                <a:latin typeface="Arial" panose="020B0604020202020204" pitchFamily="34" charset="0"/>
                <a:cs typeface="Arial" panose="020B0604020202020204" pitchFamily="34" charset="0"/>
              </a:rPr>
              <a:t>Local Authority Designated Officer</a:t>
            </a:r>
          </a:p>
        </p:txBody>
      </p:sp>
      <p:sp>
        <p:nvSpPr>
          <p:cNvPr id="7" name="TextBox 6">
            <a:extLst>
              <a:ext uri="{FF2B5EF4-FFF2-40B4-BE49-F238E27FC236}">
                <a16:creationId xmlns:a16="http://schemas.microsoft.com/office/drawing/2014/main" id="{DA5B3C1B-8F8D-0010-758A-364B3947A903}"/>
              </a:ext>
            </a:extLst>
          </p:cNvPr>
          <p:cNvSpPr txBox="1"/>
          <p:nvPr/>
        </p:nvSpPr>
        <p:spPr>
          <a:xfrm>
            <a:off x="584200" y="4546600"/>
            <a:ext cx="6045200" cy="1323439"/>
          </a:xfrm>
          <a:prstGeom prst="rect">
            <a:avLst/>
          </a:prstGeom>
          <a:noFill/>
        </p:spPr>
        <p:txBody>
          <a:bodyPr wrap="square" rtlCol="0">
            <a:spAutoFit/>
          </a:bodyPr>
          <a:lstStyle/>
          <a:p>
            <a:r>
              <a:rPr lang="en-GB" sz="4000" b="1" dirty="0">
                <a:solidFill>
                  <a:srgbClr val="006072"/>
                </a:solidFill>
                <a:latin typeface="Arial" panose="020B0604020202020204" pitchFamily="34" charset="0"/>
                <a:cs typeface="Arial" panose="020B0604020202020204" pitchFamily="34" charset="0"/>
              </a:rPr>
              <a:t>Southwest Regional LADO Group</a:t>
            </a:r>
          </a:p>
        </p:txBody>
      </p:sp>
      <p:sp>
        <p:nvSpPr>
          <p:cNvPr id="8" name="TextBox 7">
            <a:extLst>
              <a:ext uri="{FF2B5EF4-FFF2-40B4-BE49-F238E27FC236}">
                <a16:creationId xmlns:a16="http://schemas.microsoft.com/office/drawing/2014/main" id="{C9B634B7-38E9-032F-C1EF-B6B9A3234388}"/>
              </a:ext>
            </a:extLst>
          </p:cNvPr>
          <p:cNvSpPr txBox="1"/>
          <p:nvPr/>
        </p:nvSpPr>
        <p:spPr>
          <a:xfrm>
            <a:off x="7181088" y="1567664"/>
            <a:ext cx="4815840" cy="1938992"/>
          </a:xfrm>
          <a:prstGeom prst="rect">
            <a:avLst/>
          </a:prstGeom>
          <a:noFill/>
        </p:spPr>
        <p:txBody>
          <a:bodyPr wrap="square" rtlCol="0">
            <a:spAutoFit/>
          </a:bodyPr>
          <a:lstStyle/>
          <a:p>
            <a:r>
              <a:rPr lang="en-GB" sz="6000" b="1" dirty="0">
                <a:solidFill>
                  <a:schemeClr val="bg1"/>
                </a:solidFill>
                <a:latin typeface="Arial" panose="020B0604020202020204" pitchFamily="34" charset="0"/>
                <a:cs typeface="Arial" panose="020B0604020202020204" pitchFamily="34" charset="0"/>
              </a:rPr>
              <a:t>Managing Allegations  </a:t>
            </a:r>
          </a:p>
        </p:txBody>
      </p:sp>
      <p:sp>
        <p:nvSpPr>
          <p:cNvPr id="9" name="TextBox 8">
            <a:extLst>
              <a:ext uri="{FF2B5EF4-FFF2-40B4-BE49-F238E27FC236}">
                <a16:creationId xmlns:a16="http://schemas.microsoft.com/office/drawing/2014/main" id="{B00F1FEB-FB0D-FAEF-CCCE-CFB711853C8A}"/>
              </a:ext>
            </a:extLst>
          </p:cNvPr>
          <p:cNvSpPr txBox="1"/>
          <p:nvPr/>
        </p:nvSpPr>
        <p:spPr>
          <a:xfrm>
            <a:off x="10441432" y="5870039"/>
            <a:ext cx="1555496" cy="707886"/>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2025</a:t>
            </a:r>
          </a:p>
        </p:txBody>
      </p:sp>
    </p:spTree>
    <p:extLst>
      <p:ext uri="{BB962C8B-B14F-4D97-AF65-F5344CB8AC3E}">
        <p14:creationId xmlns:p14="http://schemas.microsoft.com/office/powerpoint/2010/main" val="2179609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BBDDD-77CF-F4A7-BBD4-6288E285271F}"/>
              </a:ext>
            </a:extLst>
          </p:cNvPr>
          <p:cNvSpPr txBox="1"/>
          <p:nvPr/>
        </p:nvSpPr>
        <p:spPr>
          <a:xfrm>
            <a:off x="1458865" y="210174"/>
            <a:ext cx="9248464" cy="830997"/>
          </a:xfrm>
          <a:prstGeom prst="rect">
            <a:avLst/>
          </a:prstGeom>
          <a:noFill/>
        </p:spPr>
        <p:txBody>
          <a:bodyPr wrap="square" rtlCol="0">
            <a:spAutoFit/>
          </a:bodyPr>
          <a:lstStyle/>
          <a:p>
            <a:r>
              <a:rPr lang="en-GB" sz="4800" b="1">
                <a:solidFill>
                  <a:srgbClr val="006072"/>
                </a:solidFill>
              </a:rPr>
              <a:t>Managing low level concerns </a:t>
            </a:r>
          </a:p>
        </p:txBody>
      </p:sp>
      <p:sp>
        <p:nvSpPr>
          <p:cNvPr id="5" name="TextBox 4">
            <a:extLst>
              <a:ext uri="{FF2B5EF4-FFF2-40B4-BE49-F238E27FC236}">
                <a16:creationId xmlns:a16="http://schemas.microsoft.com/office/drawing/2014/main" id="{96CF6C5A-7B26-6FE0-2E3E-F37D5DCF4A7E}"/>
              </a:ext>
            </a:extLst>
          </p:cNvPr>
          <p:cNvSpPr txBox="1"/>
          <p:nvPr/>
        </p:nvSpPr>
        <p:spPr>
          <a:xfrm>
            <a:off x="770012" y="1557525"/>
            <a:ext cx="10956414" cy="4524315"/>
          </a:xfrm>
          <a:prstGeom prst="rect">
            <a:avLst/>
          </a:prstGeom>
          <a:noFill/>
        </p:spPr>
        <p:txBody>
          <a:bodyPr wrap="square" rtlCol="0">
            <a:spAutoFit/>
          </a:bodyPr>
          <a:lstStyle/>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Farrer and Co; Developing a Low-Level Concerns Policy</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Record keeping is essential</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Record and evidence who you have discussed the concern/allegation with and joined up decision making (Social Worker/Manager/HR) </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Evidence decision making and rationale regarding how the concern has been dealt with and actions taken by your organisation </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40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BBDDD-77CF-F4A7-BBD4-6288E285271F}"/>
              </a:ext>
            </a:extLst>
          </p:cNvPr>
          <p:cNvSpPr txBox="1"/>
          <p:nvPr/>
        </p:nvSpPr>
        <p:spPr>
          <a:xfrm>
            <a:off x="1458865" y="210174"/>
            <a:ext cx="9248464" cy="830997"/>
          </a:xfrm>
          <a:prstGeom prst="rect">
            <a:avLst/>
          </a:prstGeom>
          <a:noFill/>
        </p:spPr>
        <p:txBody>
          <a:bodyPr wrap="square" rtlCol="0">
            <a:spAutoFit/>
          </a:bodyPr>
          <a:lstStyle/>
          <a:p>
            <a:r>
              <a:rPr lang="en-GB" sz="4800" b="1">
                <a:solidFill>
                  <a:srgbClr val="006072"/>
                </a:solidFill>
              </a:rPr>
              <a:t>Patterns of Low-Level Concerns </a:t>
            </a:r>
          </a:p>
        </p:txBody>
      </p:sp>
      <p:sp>
        <p:nvSpPr>
          <p:cNvPr id="5" name="TextBox 4">
            <a:extLst>
              <a:ext uri="{FF2B5EF4-FFF2-40B4-BE49-F238E27FC236}">
                <a16:creationId xmlns:a16="http://schemas.microsoft.com/office/drawing/2014/main" id="{96CF6C5A-7B26-6FE0-2E3E-F37D5DCF4A7E}"/>
              </a:ext>
            </a:extLst>
          </p:cNvPr>
          <p:cNvSpPr txBox="1"/>
          <p:nvPr/>
        </p:nvSpPr>
        <p:spPr>
          <a:xfrm>
            <a:off x="820253" y="1557525"/>
            <a:ext cx="10624819" cy="3416320"/>
          </a:xfrm>
          <a:prstGeom prst="rect">
            <a:avLst/>
          </a:prstGeom>
          <a:noFill/>
        </p:spPr>
        <p:txBody>
          <a:bodyPr wrap="square" rtlCol="0">
            <a:spAutoFit/>
          </a:bodyPr>
          <a:lstStyle/>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Create a chronology where there are number or pattern of concerns regarding a staff member </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Record on staff members  file so this can be reviewed in supervision/performance reviews </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When a pattern of concerns is identified a formal course of action should be decided; either through disciplinary procedures or referral to the LADO</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37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BBDDD-77CF-F4A7-BBD4-6288E285271F}"/>
              </a:ext>
            </a:extLst>
          </p:cNvPr>
          <p:cNvSpPr txBox="1"/>
          <p:nvPr/>
        </p:nvSpPr>
        <p:spPr>
          <a:xfrm>
            <a:off x="1458865" y="210174"/>
            <a:ext cx="9248464" cy="830997"/>
          </a:xfrm>
          <a:prstGeom prst="rect">
            <a:avLst/>
          </a:prstGeom>
          <a:noFill/>
        </p:spPr>
        <p:txBody>
          <a:bodyPr wrap="square" rtlCol="0">
            <a:spAutoFit/>
          </a:bodyPr>
          <a:lstStyle/>
          <a:p>
            <a:r>
              <a:rPr lang="en-GB" sz="4800" b="1">
                <a:solidFill>
                  <a:srgbClr val="006072"/>
                </a:solidFill>
              </a:rPr>
              <a:t>Possible Options </a:t>
            </a:r>
          </a:p>
        </p:txBody>
      </p:sp>
      <p:sp>
        <p:nvSpPr>
          <p:cNvPr id="5" name="TextBox 4">
            <a:extLst>
              <a:ext uri="{FF2B5EF4-FFF2-40B4-BE49-F238E27FC236}">
                <a16:creationId xmlns:a16="http://schemas.microsoft.com/office/drawing/2014/main" id="{96CF6C5A-7B26-6FE0-2E3E-F37D5DCF4A7E}"/>
              </a:ext>
            </a:extLst>
          </p:cNvPr>
          <p:cNvSpPr txBox="1"/>
          <p:nvPr/>
        </p:nvSpPr>
        <p:spPr>
          <a:xfrm>
            <a:off x="822290" y="1703906"/>
            <a:ext cx="11019664" cy="4524315"/>
          </a:xfrm>
          <a:prstGeom prst="rect">
            <a:avLst/>
          </a:prstGeom>
          <a:noFill/>
        </p:spPr>
        <p:txBody>
          <a:bodyPr wrap="square" rtlCol="0">
            <a:spAutoFit/>
          </a:bodyPr>
          <a:lstStyle/>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LADO referral (clearly meets LADO threshold / harm test)</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Doubt-it may meet harm test - consult with LADO</a:t>
            </a:r>
          </a:p>
          <a:p>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Low level concern (harm test not met)</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Behaviour is appropriate and consistent with code of conduct</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a:p>
            <a:r>
              <a:rPr lang="en-GB" sz="2400" b="1" dirty="0">
                <a:solidFill>
                  <a:prstClr val="black"/>
                </a:solidFill>
                <a:latin typeface="Arial" panose="020B0604020202020204" pitchFamily="34" charset="0"/>
                <a:cs typeface="Arial" panose="020B0604020202020204" pitchFamily="34" charset="0"/>
              </a:rPr>
              <a:t>Familiarise yourself with the LADO service in the area where you work and the process you will need to follow. </a:t>
            </a:r>
          </a:p>
          <a:p>
            <a:pPr marL="342900" indent="-342900">
              <a:buFont typeface="Wingdings" panose="05000000000000000000" pitchFamily="2" charset="2"/>
              <a:buChar cha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71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59443"/>
            <a:ext cx="90957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Reporting Allegations </a:t>
            </a:r>
            <a:endParaRPr kumimoji="0" lang="en-GB" sz="48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endParaRPr>
          </a:p>
        </p:txBody>
      </p:sp>
      <p:graphicFrame>
        <p:nvGraphicFramePr>
          <p:cNvPr id="13" name="TextBox 9">
            <a:extLst>
              <a:ext uri="{FF2B5EF4-FFF2-40B4-BE49-F238E27FC236}">
                <a16:creationId xmlns:a16="http://schemas.microsoft.com/office/drawing/2014/main" id="{B3100738-557F-48F2-3F17-80FF61736C9C}"/>
              </a:ext>
            </a:extLst>
          </p:cNvPr>
          <p:cNvGraphicFramePr/>
          <p:nvPr>
            <p:extLst>
              <p:ext uri="{D42A27DB-BD31-4B8C-83A1-F6EECF244321}">
                <p14:modId xmlns:p14="http://schemas.microsoft.com/office/powerpoint/2010/main" val="677389520"/>
              </p:ext>
            </p:extLst>
          </p:nvPr>
        </p:nvGraphicFramePr>
        <p:xfrm>
          <a:off x="560684" y="1643448"/>
          <a:ext cx="10496898" cy="280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263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66852"/>
            <a:ext cx="9095782"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Allegation Management </a:t>
            </a:r>
          </a:p>
        </p:txBody>
      </p:sp>
      <p:sp>
        <p:nvSpPr>
          <p:cNvPr id="10" name="TextBox 9">
            <a:extLst>
              <a:ext uri="{FF2B5EF4-FFF2-40B4-BE49-F238E27FC236}">
                <a16:creationId xmlns:a16="http://schemas.microsoft.com/office/drawing/2014/main" id="{7697384F-D30D-0B84-F6B1-D35D1201BCED}"/>
              </a:ext>
            </a:extLst>
          </p:cNvPr>
          <p:cNvSpPr txBox="1"/>
          <p:nvPr/>
        </p:nvSpPr>
        <p:spPr>
          <a:xfrm>
            <a:off x="761651" y="1608865"/>
            <a:ext cx="1049689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 police investigation of a possible criminal offence;</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Children's social care enquiries and/or assessment about        whether a child is in need of protection or services;</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Organisational investigation </a:t>
            </a: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latin typeface="Arial" panose="020B0604020202020204" pitchFamily="34" charset="0"/>
              <a:cs typeface="Arial" panose="020B0604020202020204" pitchFamily="34" charset="0"/>
            </a:endParaRPr>
          </a:p>
          <a:p>
            <a:r>
              <a:rPr lang="en-GB" sz="2800" b="1" dirty="0">
                <a:latin typeface="Arial" panose="020B0604020202020204" pitchFamily="34" charset="0"/>
                <a:cs typeface="Arial" panose="020B0604020202020204" pitchFamily="34" charset="0"/>
              </a:rPr>
              <a:t>The LADO does not investigate allegations. </a:t>
            </a:r>
          </a:p>
        </p:txBody>
      </p:sp>
    </p:spTree>
    <p:extLst>
      <p:ext uri="{BB962C8B-B14F-4D97-AF65-F5344CB8AC3E}">
        <p14:creationId xmlns:p14="http://schemas.microsoft.com/office/powerpoint/2010/main" val="374502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0" y="266852"/>
            <a:ext cx="108207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rPr>
              <a:t>Communication </a:t>
            </a:r>
          </a:p>
        </p:txBody>
      </p:sp>
      <p:sp>
        <p:nvSpPr>
          <p:cNvPr id="10" name="TextBox 9">
            <a:extLst>
              <a:ext uri="{FF2B5EF4-FFF2-40B4-BE49-F238E27FC236}">
                <a16:creationId xmlns:a16="http://schemas.microsoft.com/office/drawing/2014/main" id="{7697384F-D30D-0B84-F6B1-D35D1201BCED}"/>
              </a:ext>
            </a:extLst>
          </p:cNvPr>
          <p:cNvSpPr txBox="1"/>
          <p:nvPr/>
        </p:nvSpPr>
        <p:spPr>
          <a:xfrm>
            <a:off x="572779" y="1850937"/>
            <a:ext cx="10496898" cy="369331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LADO</a:t>
            </a:r>
            <a:r>
              <a:rPr kumimoji="0" lang="en-GB" sz="26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will identify an individual who is responsible for keeping the child, parents and the person who is being investigated updated.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600" baseline="0" dirty="0">
              <a:solidFill>
                <a:prstClr val="black"/>
              </a:solidFill>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dirty="0">
                <a:solidFill>
                  <a:prstClr val="black"/>
                </a:solidFill>
                <a:latin typeface="Arial" panose="020B0604020202020204" pitchFamily="34" charset="0"/>
                <a:cs typeface="Arial" panose="020B0604020202020204" pitchFamily="34" charset="0"/>
              </a:rPr>
              <a:t>The employer is responsible for updating the LADO with any progress and new information if relevant. </a:t>
            </a:r>
          </a:p>
          <a:p>
            <a:pPr marR="0" lvl="0" algn="l" defTabSz="914400" rtl="0" eaLnBrk="1" fontAlgn="auto" latinLnBrk="0" hangingPunct="1">
              <a:lnSpc>
                <a:spcPct val="100000"/>
              </a:lnSpc>
              <a:spcBef>
                <a:spcPts val="0"/>
              </a:spcBef>
              <a:spcAft>
                <a:spcPts val="0"/>
              </a:spcAft>
              <a:buClrTx/>
              <a:buSzTx/>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600" dirty="0">
                <a:solidFill>
                  <a:prstClr val="black"/>
                </a:solidFill>
                <a:latin typeface="Arial" panose="020B0604020202020204" pitchFamily="34" charset="0"/>
                <a:cs typeface="Arial" panose="020B0604020202020204" pitchFamily="34" charset="0"/>
              </a:rPr>
              <a:t>Children and Young People’s views are important and should be considered throughout the Allegation Management process. </a:t>
            </a: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9724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72F6E-3AB7-E48D-54F5-6AAC31F7C0B4}"/>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63D6328-ED4E-0EAC-033F-AA984A1E99E7}"/>
              </a:ext>
            </a:extLst>
          </p:cNvPr>
          <p:cNvSpPr txBox="1"/>
          <p:nvPr/>
        </p:nvSpPr>
        <p:spPr>
          <a:xfrm>
            <a:off x="761650" y="266852"/>
            <a:ext cx="108207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Outcomes</a:t>
            </a:r>
          </a:p>
        </p:txBody>
      </p:sp>
      <p:sp>
        <p:nvSpPr>
          <p:cNvPr id="10" name="TextBox 9">
            <a:extLst>
              <a:ext uri="{FF2B5EF4-FFF2-40B4-BE49-F238E27FC236}">
                <a16:creationId xmlns:a16="http://schemas.microsoft.com/office/drawing/2014/main" id="{DDBD6EC6-3272-E705-4488-949CA0167018}"/>
              </a:ext>
            </a:extLst>
          </p:cNvPr>
          <p:cNvSpPr txBox="1"/>
          <p:nvPr/>
        </p:nvSpPr>
        <p:spPr>
          <a:xfrm>
            <a:off x="691312" y="1435439"/>
            <a:ext cx="10496898" cy="449353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Substantiated: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sufficient identifiable evidence to prove the allegation;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False: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sufficient evidence to disprove the allegation;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Malicious: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sufficient evidence to disprove the allegation and there has been a deliberate act to deceive;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Unsubstantiated: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is not the same as a false allegation. It means that there is insufficient evidence to either prove or disprove the allegation; the term therefore does not imply guilt or innocence.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Unfounded: </a:t>
            </a:r>
            <a:r>
              <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term ‘unfounded’ means that there is no evidence or proper basis that supports the allegation being made.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48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Placeholder 7">
            <a:extLst>
              <a:ext uri="{FF2B5EF4-FFF2-40B4-BE49-F238E27FC236}">
                <a16:creationId xmlns:a16="http://schemas.microsoft.com/office/drawing/2014/main" id="{9A7ADB2E-52DF-384D-CBC5-AE40A44AE2F1}"/>
              </a:ext>
            </a:extLst>
          </p:cNvPr>
          <p:cNvPicPr>
            <a:picLocks noGrp="1" noChangeAspect="1"/>
          </p:cNvPicPr>
          <p:nvPr>
            <p:ph type="pic" sz="quarter" idx="10"/>
          </p:nvPr>
        </p:nvPicPr>
        <p:blipFill rotWithShape="1">
          <a:blip r:embed="rId3"/>
          <a:srcRect t="3031" b="3031"/>
          <a:stretch/>
        </p:blipFill>
        <p:spPr>
          <a:xfrm>
            <a:off x="-3047" y="10"/>
            <a:ext cx="9669642" cy="6857990"/>
          </a:xfrm>
          <a:prstGeom prst="rect">
            <a:avLst/>
          </a:prstGeom>
        </p:spPr>
      </p:pic>
      <p:sp>
        <p:nvSpPr>
          <p:cNvPr id="28" name="Rectangle 2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30FA1E5-F0D0-D3F1-BD6C-BAD0526181B5}"/>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TextBox 5">
            <a:extLst>
              <a:ext uri="{FF2B5EF4-FFF2-40B4-BE49-F238E27FC236}">
                <a16:creationId xmlns:a16="http://schemas.microsoft.com/office/drawing/2014/main" id="{35B0AE0E-42A9-8297-B34F-43E7DD805307}"/>
              </a:ext>
            </a:extLst>
          </p:cNvPr>
          <p:cNvSpPr txBox="1"/>
          <p:nvPr/>
        </p:nvSpPr>
        <p:spPr>
          <a:xfrm>
            <a:off x="7531610" y="2434201"/>
            <a:ext cx="3822189" cy="374276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3DD4EB1-111D-FA70-E6D8-69CABF583E25}"/>
              </a:ext>
            </a:extLst>
          </p:cNvPr>
          <p:cNvSpPr txBox="1"/>
          <p:nvPr/>
        </p:nvSpPr>
        <p:spPr>
          <a:xfrm>
            <a:off x="8250996" y="282886"/>
            <a:ext cx="382219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rPr>
              <a:t>Don’t assume it can't happen in your organisation </a:t>
            </a:r>
            <a:endParaRPr kumimoji="0" lang="en-GB" sz="1800" b="0"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55F95FBF-640F-C202-BE02-A5BCDF270895}"/>
              </a:ext>
            </a:extLst>
          </p:cNvPr>
          <p:cNvSpPr txBox="1"/>
          <p:nvPr/>
        </p:nvSpPr>
        <p:spPr>
          <a:xfrm>
            <a:off x="7213600" y="2434201"/>
            <a:ext cx="4690533" cy="418673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24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73D69F78-B3D3-4885-663F-4FC72994186E}"/>
              </a:ext>
            </a:extLst>
          </p:cNvPr>
          <p:cNvSpPr txBox="1"/>
          <p:nvPr/>
        </p:nvSpPr>
        <p:spPr>
          <a:xfrm>
            <a:off x="8518704" y="2883485"/>
            <a:ext cx="3527838"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rPr>
              <a:t>Don’t think “What if I’m wrong?”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rPr>
              <a:t>think “What if I’m right?”</a:t>
            </a:r>
          </a:p>
        </p:txBody>
      </p:sp>
    </p:spTree>
    <p:extLst>
      <p:ext uri="{BB962C8B-B14F-4D97-AF65-F5344CB8AC3E}">
        <p14:creationId xmlns:p14="http://schemas.microsoft.com/office/powerpoint/2010/main" val="629083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66852"/>
            <a:ext cx="90957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6072"/>
                </a:solidFill>
                <a:effectLst/>
                <a:uLnTx/>
                <a:uFillTx/>
                <a:latin typeface="Arial" panose="020B0604020202020204" pitchFamily="34" charset="0"/>
                <a:ea typeface="+mn-ea"/>
                <a:cs typeface="Arial" panose="020B0604020202020204" pitchFamily="34" charset="0"/>
              </a:rPr>
              <a:t>What have we learnt </a:t>
            </a:r>
          </a:p>
        </p:txBody>
      </p:sp>
      <p:sp>
        <p:nvSpPr>
          <p:cNvPr id="10" name="TextBox 9">
            <a:extLst>
              <a:ext uri="{FF2B5EF4-FFF2-40B4-BE49-F238E27FC236}">
                <a16:creationId xmlns:a16="http://schemas.microsoft.com/office/drawing/2014/main" id="{7697384F-D30D-0B84-F6B1-D35D1201BCED}"/>
              </a:ext>
            </a:extLst>
          </p:cNvPr>
          <p:cNvSpPr txBox="1"/>
          <p:nvPr/>
        </p:nvSpPr>
        <p:spPr>
          <a:xfrm>
            <a:off x="847551" y="1336668"/>
            <a:ext cx="10496898"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Dismissive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Disbelief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and Young people not being heard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Professional curiosity/challenge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Cumulative harm and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785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66852"/>
            <a:ext cx="909578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006072"/>
                </a:solidFill>
                <a:effectLst/>
                <a:uLnTx/>
                <a:uFillTx/>
                <a:latin typeface="Arial" panose="020B0604020202020204" pitchFamily="34" charset="0"/>
                <a:ea typeface="+mn-ea"/>
                <a:cs typeface="Arial" panose="020B0604020202020204" pitchFamily="34" charset="0"/>
              </a:rPr>
              <a:t>Features of a safer culture</a:t>
            </a:r>
          </a:p>
        </p:txBody>
      </p:sp>
      <p:sp>
        <p:nvSpPr>
          <p:cNvPr id="10" name="TextBox 9">
            <a:extLst>
              <a:ext uri="{FF2B5EF4-FFF2-40B4-BE49-F238E27FC236}">
                <a16:creationId xmlns:a16="http://schemas.microsoft.com/office/drawing/2014/main" id="{7697384F-D30D-0B84-F6B1-D35D1201BCED}"/>
              </a:ext>
            </a:extLst>
          </p:cNvPr>
          <p:cNvSpPr txBox="1"/>
          <p:nvPr/>
        </p:nvSpPr>
        <p:spPr>
          <a:xfrm>
            <a:off x="761651" y="1504474"/>
            <a:ext cx="10496898"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Open, no secrets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Belief that ‘it could happen here’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Clear procedures for reporting concerns i.e. whistleblowing / confidential report policy.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Support in raising concerns and commitment to take action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Setting acceptable standards of behaviour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Policies and procedures put into practice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Induction and probationary periods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Commitment to safeguarding and an ongoing culture of vigilance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5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A6B6735F-44D8-7B24-8D8B-C8861652F03C}"/>
              </a:ext>
            </a:extLst>
          </p:cNvPr>
          <p:cNvPicPr>
            <a:picLocks noGrp="1" noChangeAspect="1"/>
          </p:cNvPicPr>
          <p:nvPr>
            <p:ph type="pic" sz="quarter" idx="10"/>
          </p:nvPr>
        </p:nvPicPr>
        <p:blipFill rotWithShape="1">
          <a:blip r:embed="rId3"/>
          <a:srcRect t="6868" r="-1" b="45259"/>
          <a:stretch/>
        </p:blipFill>
        <p:spPr>
          <a:xfrm>
            <a:off x="-609599" y="10"/>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0FA1E5-F0D0-D3F1-BD6C-BAD0526181B5}"/>
              </a:ext>
            </a:extLst>
          </p:cNvPr>
          <p:cNvSpPr txBox="1"/>
          <p:nvPr/>
        </p:nvSpPr>
        <p:spPr>
          <a:xfrm>
            <a:off x="7213600" y="237067"/>
            <a:ext cx="4367135"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006072"/>
                </a:solidFill>
                <a:latin typeface="Arial" panose="020B0604020202020204" pitchFamily="34" charset="0"/>
                <a:ea typeface="+mj-ea"/>
                <a:cs typeface="Arial" panose="020B0604020202020204" pitchFamily="34" charset="0"/>
              </a:rPr>
              <a:t>People who work with children </a:t>
            </a:r>
          </a:p>
        </p:txBody>
      </p:sp>
      <p:sp>
        <p:nvSpPr>
          <p:cNvPr id="6" name="TextBox 5">
            <a:extLst>
              <a:ext uri="{FF2B5EF4-FFF2-40B4-BE49-F238E27FC236}">
                <a16:creationId xmlns:a16="http://schemas.microsoft.com/office/drawing/2014/main" id="{35B0AE0E-42A9-8297-B34F-43E7DD805307}"/>
              </a:ext>
            </a:extLst>
          </p:cNvPr>
          <p:cNvSpPr txBox="1"/>
          <p:nvPr/>
        </p:nvSpPr>
        <p:spPr>
          <a:xfrm>
            <a:off x="7213600" y="2434201"/>
            <a:ext cx="4690533" cy="4186732"/>
          </a:xfrm>
          <a:prstGeom prst="rect">
            <a:avLst/>
          </a:prstGeom>
        </p:spPr>
        <p:txBody>
          <a:bodyPr vert="horz" lIns="91440" tIns="45720" rIns="91440" bIns="45720" rtlCol="0">
            <a:normAutofit/>
          </a:bodyPr>
          <a:lstStyle/>
          <a:p>
            <a:pPr>
              <a:lnSpc>
                <a:spcPct val="90000"/>
              </a:lnSpc>
              <a:spcAft>
                <a:spcPts val="600"/>
              </a:spcAft>
            </a:pPr>
            <a:r>
              <a:rPr lang="en-US" sz="2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Everyone who works with children has a responsibility for keeping them safe. Everyone who comes into contact with Children has a role to play in identifying concerns, sharing information and taking prompt action’. </a:t>
            </a:r>
          </a:p>
          <a:p>
            <a:pPr>
              <a:lnSpc>
                <a:spcPct val="90000"/>
              </a:lnSpc>
              <a:spcAft>
                <a:spcPts val="600"/>
              </a:spcAft>
            </a:pPr>
            <a:endParaRPr lang="en-US" sz="2400" dirty="0">
              <a:latin typeface="Arial" panose="020B0604020202020204" pitchFamily="34" charset="0"/>
              <a:cs typeface="Arial" panose="020B0604020202020204" pitchFamily="34" charset="0"/>
            </a:endParaRPr>
          </a:p>
          <a:p>
            <a:pPr>
              <a:lnSpc>
                <a:spcPct val="90000"/>
              </a:lnSpc>
              <a:spcAft>
                <a:spcPts val="600"/>
              </a:spcAft>
            </a:pPr>
            <a:r>
              <a:rPr lang="en-US" sz="2400" i="1" dirty="0">
                <a:latin typeface="Arial" panose="020B0604020202020204" pitchFamily="34" charset="0"/>
                <a:cs typeface="Arial" panose="020B0604020202020204" pitchFamily="34" charset="0"/>
              </a:rPr>
              <a:t>Working together to safeguard children 2023</a:t>
            </a:r>
          </a:p>
        </p:txBody>
      </p:sp>
    </p:spTree>
    <p:extLst>
      <p:ext uri="{BB962C8B-B14F-4D97-AF65-F5344CB8AC3E}">
        <p14:creationId xmlns:p14="http://schemas.microsoft.com/office/powerpoint/2010/main" val="248446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97384F-D30D-0B84-F6B1-D35D1201BCED}"/>
              </a:ext>
            </a:extLst>
          </p:cNvPr>
          <p:cNvSpPr txBox="1"/>
          <p:nvPr/>
        </p:nvSpPr>
        <p:spPr>
          <a:xfrm>
            <a:off x="847551" y="1217021"/>
            <a:ext cx="10496898" cy="5262979"/>
          </a:xfrm>
          <a:prstGeom prst="rect">
            <a:avLst/>
          </a:prstGeom>
          <a:noFill/>
        </p:spPr>
        <p:txBody>
          <a:bodyPr wrap="square" rtlCol="0">
            <a:spAutoFit/>
          </a:bodyPr>
          <a:lstStyle/>
          <a:p>
            <a:pPr marL="457200" lvl="0" indent="-457200">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Notification to the LADO SHOULD be made within ONE working day (‘Working Together…’ 2023) </a:t>
            </a:r>
          </a:p>
          <a:p>
            <a:pPr marL="457200" lvl="0" indent="-457200">
              <a:buFont typeface="Arial" panose="020B0604020202020204" pitchFamily="34" charset="0"/>
              <a:buChar char="•"/>
              <a:defRPr/>
            </a:pPr>
            <a:endParaRPr lang="en-GB" sz="28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Report concerns to the Local Authority where the individual works if you feel the LADO criteria has been met</a:t>
            </a:r>
          </a:p>
          <a:p>
            <a:pPr lvl="0">
              <a:defRPr/>
            </a:pPr>
            <a:endParaRPr lang="en-GB" sz="28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If you are concerned about a member of staff and children are at risk of harm, do not wait to speak with a LADO before taking appropriate safeguarding actions. </a:t>
            </a:r>
          </a:p>
          <a:p>
            <a:pPr marL="457200" lvl="0" indent="-457200">
              <a:buFont typeface="Arial" panose="020B0604020202020204" pitchFamily="34" charset="0"/>
              <a:buChar char="•"/>
              <a:defRPr/>
            </a:pPr>
            <a:endParaRPr lang="en-GB" sz="2800" dirty="0">
              <a:solidFill>
                <a:prstClr val="black"/>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GB" sz="2800" dirty="0">
                <a:solidFill>
                  <a:prstClr val="black"/>
                </a:solidFill>
                <a:latin typeface="Arial" panose="020B0604020202020204" pitchFamily="34" charset="0"/>
                <a:cs typeface="Arial" panose="020B0604020202020204" pitchFamily="34" charset="0"/>
              </a:rPr>
              <a:t>Familiarise yourself with how to make a notification to the LADO service in the area where you work</a:t>
            </a:r>
          </a:p>
        </p:txBody>
      </p:sp>
      <p:sp>
        <p:nvSpPr>
          <p:cNvPr id="3" name="TextBox 2">
            <a:extLst>
              <a:ext uri="{FF2B5EF4-FFF2-40B4-BE49-F238E27FC236}">
                <a16:creationId xmlns:a16="http://schemas.microsoft.com/office/drawing/2014/main" id="{FD90829F-8512-AB86-8310-BA054BEE9D76}"/>
              </a:ext>
            </a:extLst>
          </p:cNvPr>
          <p:cNvSpPr txBox="1"/>
          <p:nvPr/>
        </p:nvSpPr>
        <p:spPr>
          <a:xfrm>
            <a:off x="965304" y="378000"/>
            <a:ext cx="1008959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006072"/>
                </a:solidFill>
                <a:effectLst/>
                <a:uLnTx/>
                <a:uFillTx/>
                <a:latin typeface="Calibri" panose="020F0502020204030204"/>
                <a:ea typeface="+mn-ea"/>
                <a:cs typeface="+mn-cs"/>
              </a:rPr>
              <a:t>Involving the LADO service </a:t>
            </a:r>
          </a:p>
        </p:txBody>
      </p:sp>
    </p:spTree>
    <p:extLst>
      <p:ext uri="{BB962C8B-B14F-4D97-AF65-F5344CB8AC3E}">
        <p14:creationId xmlns:p14="http://schemas.microsoft.com/office/powerpoint/2010/main" val="3425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286BBDDD-77CF-F4A7-BBD4-6288E285271F}"/>
              </a:ext>
            </a:extLst>
          </p:cNvPr>
          <p:cNvSpPr txBox="1"/>
          <p:nvPr/>
        </p:nvSpPr>
        <p:spPr>
          <a:xfrm>
            <a:off x="2555631" y="1441938"/>
            <a:ext cx="7080738" cy="397412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a:solidFill>
                  <a:schemeClr val="bg1">
                    <a:lumMod val="95000"/>
                    <a:lumOff val="5000"/>
                  </a:schemeClr>
                </a:solidFill>
                <a:latin typeface="+mj-lt"/>
                <a:ea typeface="+mj-ea"/>
                <a:cs typeface="+mj-cs"/>
              </a:rPr>
              <a:t>Questions</a:t>
            </a:r>
            <a:endParaRPr lang="en-US" sz="5400" b="1"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107677520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210780-A08A-7E51-C717-E939F72174E7}"/>
              </a:ext>
            </a:extLst>
          </p:cNvPr>
          <p:cNvSpPr txBox="1"/>
          <p:nvPr/>
        </p:nvSpPr>
        <p:spPr>
          <a:xfrm>
            <a:off x="761651" y="234164"/>
            <a:ext cx="10496898"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Local Authority Designated Officer</a:t>
            </a:r>
          </a:p>
        </p:txBody>
      </p:sp>
      <p:sp>
        <p:nvSpPr>
          <p:cNvPr id="6" name="TextBox 5">
            <a:extLst>
              <a:ext uri="{FF2B5EF4-FFF2-40B4-BE49-F238E27FC236}">
                <a16:creationId xmlns:a16="http://schemas.microsoft.com/office/drawing/2014/main" id="{ECE53530-6452-7FE4-0F6E-C92B54EF1258}"/>
              </a:ext>
            </a:extLst>
          </p:cNvPr>
          <p:cNvSpPr txBox="1"/>
          <p:nvPr/>
        </p:nvSpPr>
        <p:spPr>
          <a:xfrm>
            <a:off x="761651" y="1514736"/>
            <a:ext cx="10496898" cy="584775"/>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LADO </a:t>
            </a:r>
          </a:p>
        </p:txBody>
      </p:sp>
      <p:sp>
        <p:nvSpPr>
          <p:cNvPr id="2" name="TextBox 1">
            <a:extLst>
              <a:ext uri="{FF2B5EF4-FFF2-40B4-BE49-F238E27FC236}">
                <a16:creationId xmlns:a16="http://schemas.microsoft.com/office/drawing/2014/main" id="{FA607639-E0C5-D8D6-5963-831BB294FA85}"/>
              </a:ext>
            </a:extLst>
          </p:cNvPr>
          <p:cNvSpPr txBox="1"/>
          <p:nvPr/>
        </p:nvSpPr>
        <p:spPr>
          <a:xfrm>
            <a:off x="761651" y="2201776"/>
            <a:ext cx="10869517" cy="3847207"/>
          </a:xfrm>
          <a:prstGeom prst="rect">
            <a:avLst/>
          </a:prstGeom>
          <a:noFill/>
        </p:spPr>
        <p:txBody>
          <a:bodyPr wrap="square" rtlCol="0">
            <a:spAutoFit/>
          </a:bodyPr>
          <a:lstStyle/>
          <a:p>
            <a:pPr marL="457200" indent="-457200">
              <a:buFont typeface="Arial" panose="020B0604020202020204" pitchFamily="34" charset="0"/>
              <a:buChar char="•"/>
            </a:pPr>
            <a:r>
              <a:rPr lang="en-GB" sz="2400">
                <a:solidFill>
                  <a:prstClr val="black"/>
                </a:solidFill>
                <a:latin typeface="Arial" panose="020B0604020202020204" pitchFamily="34" charset="0"/>
                <a:cs typeface="Arial" panose="020B0604020202020204" pitchFamily="34" charset="0"/>
              </a:rPr>
              <a:t>Receive reports about allegations and to be involved in the management and oversight of individual cases; </a:t>
            </a:r>
          </a:p>
          <a:p>
            <a:pPr marL="457200" indent="-457200">
              <a:buFont typeface="Arial" panose="020B0604020202020204" pitchFamily="34" charset="0"/>
              <a:buChar char="•"/>
            </a:pPr>
            <a:endParaRPr lang="en-GB" sz="240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a:solidFill>
                  <a:prstClr val="black"/>
                </a:solidFill>
                <a:latin typeface="Arial" panose="020B0604020202020204" pitchFamily="34" charset="0"/>
                <a:cs typeface="Arial" panose="020B0604020202020204" pitchFamily="34" charset="0"/>
              </a:rPr>
              <a:t>Liaise with the police and other agencies;</a:t>
            </a:r>
          </a:p>
          <a:p>
            <a:pPr marL="457200" indent="-457200">
              <a:buFont typeface="Arial" panose="020B0604020202020204" pitchFamily="34" charset="0"/>
              <a:buChar char="•"/>
            </a:pPr>
            <a:endParaRPr lang="en-GB" sz="240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a:solidFill>
                  <a:prstClr val="black"/>
                </a:solidFill>
                <a:latin typeface="Arial" panose="020B0604020202020204" pitchFamily="34" charset="0"/>
                <a:cs typeface="Arial" panose="020B0604020202020204" pitchFamily="34" charset="0"/>
              </a:rPr>
              <a:t>Monitor the progress of cases to ensure that they are dealt with as quickly as possible consistent with a thorough and fair process</a:t>
            </a:r>
          </a:p>
          <a:p>
            <a:pPr marL="457200" indent="-457200">
              <a:buFont typeface="Arial" panose="020B0604020202020204" pitchFamily="34" charset="0"/>
              <a:buChar char="•"/>
            </a:pPr>
            <a:endParaRPr lang="en-GB" sz="240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a:solidFill>
                  <a:prstClr val="black"/>
                </a:solidFill>
                <a:latin typeface="Arial" panose="020B0604020202020204" pitchFamily="34" charset="0"/>
                <a:cs typeface="Arial" panose="020B0604020202020204" pitchFamily="34" charset="0"/>
              </a:rPr>
              <a:t>Provide advice and guidance to employers and voluntary organisations</a:t>
            </a:r>
          </a:p>
          <a:p>
            <a:pPr marL="457200" indent="-457200">
              <a:buFont typeface="Arial" panose="020B0604020202020204" pitchFamily="34" charset="0"/>
              <a:buChar char="•"/>
            </a:pPr>
            <a:endParaRPr lang="en-GB" sz="280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1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59443"/>
            <a:ext cx="9095782"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So, what is an Allegation?</a:t>
            </a:r>
          </a:p>
        </p:txBody>
      </p:sp>
      <p:sp>
        <p:nvSpPr>
          <p:cNvPr id="12" name="Oval 11">
            <a:extLst>
              <a:ext uri="{FF2B5EF4-FFF2-40B4-BE49-F238E27FC236}">
                <a16:creationId xmlns:a16="http://schemas.microsoft.com/office/drawing/2014/main" id="{09B5EE2D-070B-E79B-7FB7-7740CD7DF44F}"/>
              </a:ext>
            </a:extLst>
          </p:cNvPr>
          <p:cNvSpPr/>
          <p:nvPr/>
        </p:nvSpPr>
        <p:spPr>
          <a:xfrm>
            <a:off x="4655376" y="1379534"/>
            <a:ext cx="2419833" cy="2382522"/>
          </a:xfrm>
          <a:prstGeom prst="ellipse">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behaved in a way that has harmed a child, or may have harmed a child</a:t>
            </a:r>
          </a:p>
        </p:txBody>
      </p:sp>
      <p:sp>
        <p:nvSpPr>
          <p:cNvPr id="18" name="Oval 17">
            <a:extLst>
              <a:ext uri="{FF2B5EF4-FFF2-40B4-BE49-F238E27FC236}">
                <a16:creationId xmlns:a16="http://schemas.microsoft.com/office/drawing/2014/main" id="{C8B140B6-9F98-AE52-0512-2D73C54F4FBF}"/>
              </a:ext>
            </a:extLst>
          </p:cNvPr>
          <p:cNvSpPr/>
          <p:nvPr/>
        </p:nvSpPr>
        <p:spPr>
          <a:xfrm>
            <a:off x="2889709" y="2696655"/>
            <a:ext cx="2323746" cy="2382522"/>
          </a:xfrm>
          <a:prstGeom prst="ellipse">
            <a:avLst/>
          </a:prstGeom>
          <a:solidFill>
            <a:srgbClr val="006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possibly committed a criminal offence against or related to a child</a:t>
            </a:r>
          </a:p>
        </p:txBody>
      </p:sp>
      <p:sp>
        <p:nvSpPr>
          <p:cNvPr id="20" name="Oval 19">
            <a:extLst>
              <a:ext uri="{FF2B5EF4-FFF2-40B4-BE49-F238E27FC236}">
                <a16:creationId xmlns:a16="http://schemas.microsoft.com/office/drawing/2014/main" id="{A74DF3F5-7E98-B103-E301-7F20CB05A857}"/>
              </a:ext>
            </a:extLst>
          </p:cNvPr>
          <p:cNvSpPr/>
          <p:nvPr/>
        </p:nvSpPr>
        <p:spPr>
          <a:xfrm>
            <a:off x="4655376" y="3762056"/>
            <a:ext cx="2536156" cy="2770983"/>
          </a:xfrm>
          <a:prstGeom prst="ellipse">
            <a:avLst/>
          </a:prstGeom>
          <a:solidFill>
            <a:srgbClr val="006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behaved, or may have behaved, in a way that indicates they may not be suitable to work with children</a:t>
            </a:r>
          </a:p>
        </p:txBody>
      </p:sp>
      <p:sp>
        <p:nvSpPr>
          <p:cNvPr id="21" name="Oval 20">
            <a:extLst>
              <a:ext uri="{FF2B5EF4-FFF2-40B4-BE49-F238E27FC236}">
                <a16:creationId xmlns:a16="http://schemas.microsoft.com/office/drawing/2014/main" id="{352741C8-E60E-6424-F63E-7A405D8BAFDF}"/>
              </a:ext>
            </a:extLst>
          </p:cNvPr>
          <p:cNvSpPr/>
          <p:nvPr/>
        </p:nvSpPr>
        <p:spPr>
          <a:xfrm>
            <a:off x="6594690" y="2404533"/>
            <a:ext cx="2611514" cy="2402723"/>
          </a:xfrm>
          <a:prstGeom prst="ellipse">
            <a:avLst/>
          </a:prstGeom>
          <a:solidFill>
            <a:srgbClr val="006072"/>
          </a:solidFill>
          <a:ln>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behaved towards a child or children in a way that indicates they may pose a risk of harm to children</a:t>
            </a:r>
          </a:p>
        </p:txBody>
      </p:sp>
    </p:spTree>
    <p:extLst>
      <p:ext uri="{BB962C8B-B14F-4D97-AF65-F5344CB8AC3E}">
        <p14:creationId xmlns:p14="http://schemas.microsoft.com/office/powerpoint/2010/main" val="232053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5F99D0C-F8A2-D137-AF98-A322979DE049}"/>
              </a:ext>
            </a:extLst>
          </p:cNvPr>
          <p:cNvSpPr txBox="1"/>
          <p:nvPr/>
        </p:nvSpPr>
        <p:spPr>
          <a:xfrm>
            <a:off x="761651" y="259443"/>
            <a:ext cx="9095782" cy="830997"/>
          </a:xfrm>
          <a:prstGeom prst="rect">
            <a:avLst/>
          </a:prstGeom>
          <a:noFill/>
        </p:spPr>
        <p:txBody>
          <a:bodyPr wrap="square" rtlCol="0">
            <a:spAutoFit/>
          </a:bodyPr>
          <a:lstStyle/>
          <a:p>
            <a:r>
              <a:rPr lang="en-GB" sz="4800" b="1">
                <a:solidFill>
                  <a:srgbClr val="006072"/>
                </a:solidFill>
                <a:latin typeface="Arial" panose="020B0604020202020204" pitchFamily="34" charset="0"/>
                <a:cs typeface="Arial" panose="020B0604020202020204" pitchFamily="34" charset="0"/>
              </a:rPr>
              <a:t>What is Harm? </a:t>
            </a:r>
          </a:p>
        </p:txBody>
      </p:sp>
      <p:sp>
        <p:nvSpPr>
          <p:cNvPr id="12" name="Oval 11">
            <a:extLst>
              <a:ext uri="{FF2B5EF4-FFF2-40B4-BE49-F238E27FC236}">
                <a16:creationId xmlns:a16="http://schemas.microsoft.com/office/drawing/2014/main" id="{09B5EE2D-070B-E79B-7FB7-7740CD7DF44F}"/>
              </a:ext>
            </a:extLst>
          </p:cNvPr>
          <p:cNvSpPr/>
          <p:nvPr/>
        </p:nvSpPr>
        <p:spPr>
          <a:xfrm>
            <a:off x="4636399" y="1280166"/>
            <a:ext cx="2419833" cy="2382522"/>
          </a:xfrm>
          <a:prstGeom prst="ellipse">
            <a:avLst/>
          </a:prstGeom>
          <a:solidFill>
            <a:srgbClr val="006072"/>
          </a:solidFill>
          <a:ln>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Sexual</a:t>
            </a:r>
          </a:p>
        </p:txBody>
      </p:sp>
      <p:sp>
        <p:nvSpPr>
          <p:cNvPr id="18" name="Oval 17">
            <a:extLst>
              <a:ext uri="{FF2B5EF4-FFF2-40B4-BE49-F238E27FC236}">
                <a16:creationId xmlns:a16="http://schemas.microsoft.com/office/drawing/2014/main" id="{C8B140B6-9F98-AE52-0512-2D73C54F4FBF}"/>
              </a:ext>
            </a:extLst>
          </p:cNvPr>
          <p:cNvSpPr/>
          <p:nvPr/>
        </p:nvSpPr>
        <p:spPr>
          <a:xfrm>
            <a:off x="2985796" y="2560694"/>
            <a:ext cx="2323746" cy="2382522"/>
          </a:xfrm>
          <a:prstGeom prst="ellipse">
            <a:avLst/>
          </a:prstGeom>
          <a:solidFill>
            <a:srgbClr val="006072"/>
          </a:solidFill>
          <a:ln>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Physical</a:t>
            </a:r>
            <a:r>
              <a:rPr lang="en-GB"/>
              <a:t> </a:t>
            </a:r>
          </a:p>
        </p:txBody>
      </p:sp>
      <p:sp>
        <p:nvSpPr>
          <p:cNvPr id="20" name="Oval 19">
            <a:extLst>
              <a:ext uri="{FF2B5EF4-FFF2-40B4-BE49-F238E27FC236}">
                <a16:creationId xmlns:a16="http://schemas.microsoft.com/office/drawing/2014/main" id="{A74DF3F5-7E98-B103-E301-7F20CB05A857}"/>
              </a:ext>
            </a:extLst>
          </p:cNvPr>
          <p:cNvSpPr/>
          <p:nvPr/>
        </p:nvSpPr>
        <p:spPr>
          <a:xfrm>
            <a:off x="4597214" y="3662688"/>
            <a:ext cx="2536156" cy="2770983"/>
          </a:xfrm>
          <a:prstGeom prst="ellipse">
            <a:avLst/>
          </a:prstGeom>
          <a:solidFill>
            <a:srgbClr val="006072"/>
          </a:solidFill>
          <a:ln>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Neglect in Duty of Care</a:t>
            </a:r>
          </a:p>
        </p:txBody>
      </p:sp>
      <p:sp>
        <p:nvSpPr>
          <p:cNvPr id="21" name="Oval 20">
            <a:extLst>
              <a:ext uri="{FF2B5EF4-FFF2-40B4-BE49-F238E27FC236}">
                <a16:creationId xmlns:a16="http://schemas.microsoft.com/office/drawing/2014/main" id="{352741C8-E60E-6424-F63E-7A405D8BAFDF}"/>
              </a:ext>
            </a:extLst>
          </p:cNvPr>
          <p:cNvSpPr/>
          <p:nvPr/>
        </p:nvSpPr>
        <p:spPr>
          <a:xfrm>
            <a:off x="6345685" y="2560694"/>
            <a:ext cx="2611514" cy="2402723"/>
          </a:xfrm>
          <a:prstGeom prst="ellipse">
            <a:avLst/>
          </a:prstGeom>
          <a:solidFill>
            <a:srgbClr val="006072"/>
          </a:solidFill>
          <a:ln>
            <a:solidFill>
              <a:srgbClr val="011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emotional</a:t>
            </a:r>
          </a:p>
        </p:txBody>
      </p:sp>
    </p:spTree>
    <p:extLst>
      <p:ext uri="{BB962C8B-B14F-4D97-AF65-F5344CB8AC3E}">
        <p14:creationId xmlns:p14="http://schemas.microsoft.com/office/powerpoint/2010/main" val="18719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210780-A08A-7E51-C717-E939F72174E7}"/>
              </a:ext>
            </a:extLst>
          </p:cNvPr>
          <p:cNvSpPr txBox="1"/>
          <p:nvPr/>
        </p:nvSpPr>
        <p:spPr>
          <a:xfrm>
            <a:off x="343196" y="217108"/>
            <a:ext cx="10496898" cy="830997"/>
          </a:xfrm>
          <a:prstGeom prst="rect">
            <a:avLst/>
          </a:prstGeom>
          <a:noFill/>
        </p:spPr>
        <p:txBody>
          <a:bodyPr wrap="square" rtlCol="0">
            <a:spAutoFit/>
          </a:bodyPr>
          <a:lstStyle/>
          <a:p>
            <a:pPr algn="ctr"/>
            <a:r>
              <a:rPr lang="en-GB" sz="4800" b="1" dirty="0">
                <a:solidFill>
                  <a:srgbClr val="006072"/>
                </a:solidFill>
                <a:latin typeface="Arial" panose="020B0604020202020204" pitchFamily="34" charset="0"/>
                <a:cs typeface="Arial" panose="020B0604020202020204" pitchFamily="34" charset="0"/>
              </a:rPr>
              <a:t>The Harm Test</a:t>
            </a:r>
          </a:p>
        </p:txBody>
      </p:sp>
      <p:sp>
        <p:nvSpPr>
          <p:cNvPr id="2" name="TextBox 1">
            <a:extLst>
              <a:ext uri="{FF2B5EF4-FFF2-40B4-BE49-F238E27FC236}">
                <a16:creationId xmlns:a16="http://schemas.microsoft.com/office/drawing/2014/main" id="{FA607639-E0C5-D8D6-5963-831BB294FA85}"/>
              </a:ext>
            </a:extLst>
          </p:cNvPr>
          <p:cNvSpPr txBox="1"/>
          <p:nvPr/>
        </p:nvSpPr>
        <p:spPr>
          <a:xfrm>
            <a:off x="661241" y="1632389"/>
            <a:ext cx="10869517" cy="3046988"/>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What is the harm test?</a:t>
            </a:r>
          </a:p>
          <a:p>
            <a:endParaRPr lang="en-GB" sz="3200" b="1"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A person satisfies the harm test if they may harm a child or vulnerable adult or put them at risk of harm. It is something a person may do to cause harm or pose a risk of harm to a child or vulnerable adult.</a:t>
            </a:r>
          </a:p>
        </p:txBody>
      </p:sp>
    </p:spTree>
    <p:extLst>
      <p:ext uri="{BB962C8B-B14F-4D97-AF65-F5344CB8AC3E}">
        <p14:creationId xmlns:p14="http://schemas.microsoft.com/office/powerpoint/2010/main" val="40864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D40C183-B5D6-64A0-45C0-9CFC916CE3C1}"/>
              </a:ext>
            </a:extLst>
          </p:cNvPr>
          <p:cNvGraphicFramePr>
            <a:graphicFrameLocks noGrp="1"/>
          </p:cNvGraphicFramePr>
          <p:nvPr>
            <p:extLst>
              <p:ext uri="{D42A27DB-BD31-4B8C-83A1-F6EECF244321}">
                <p14:modId xmlns:p14="http://schemas.microsoft.com/office/powerpoint/2010/main" val="3651641378"/>
              </p:ext>
            </p:extLst>
          </p:nvPr>
        </p:nvGraphicFramePr>
        <p:xfrm>
          <a:off x="140677" y="178760"/>
          <a:ext cx="11947490" cy="6801735"/>
        </p:xfrm>
        <a:graphic>
          <a:graphicData uri="http://schemas.openxmlformats.org/drawingml/2006/table">
            <a:tbl>
              <a:tblPr firstRow="1" bandRow="1">
                <a:tableStyleId>{F5AB1C69-6EDB-4FF4-983F-18BD219EF322}</a:tableStyleId>
              </a:tblPr>
              <a:tblGrid>
                <a:gridCol w="1458152">
                  <a:extLst>
                    <a:ext uri="{9D8B030D-6E8A-4147-A177-3AD203B41FA5}">
                      <a16:colId xmlns:a16="http://schemas.microsoft.com/office/drawing/2014/main" val="2651981992"/>
                    </a:ext>
                  </a:extLst>
                </a:gridCol>
                <a:gridCol w="3093035">
                  <a:extLst>
                    <a:ext uri="{9D8B030D-6E8A-4147-A177-3AD203B41FA5}">
                      <a16:colId xmlns:a16="http://schemas.microsoft.com/office/drawing/2014/main" val="1093658651"/>
                    </a:ext>
                  </a:extLst>
                </a:gridCol>
                <a:gridCol w="3229338">
                  <a:extLst>
                    <a:ext uri="{9D8B030D-6E8A-4147-A177-3AD203B41FA5}">
                      <a16:colId xmlns:a16="http://schemas.microsoft.com/office/drawing/2014/main" val="1701514875"/>
                    </a:ext>
                  </a:extLst>
                </a:gridCol>
                <a:gridCol w="4166965">
                  <a:extLst>
                    <a:ext uri="{9D8B030D-6E8A-4147-A177-3AD203B41FA5}">
                      <a16:colId xmlns:a16="http://schemas.microsoft.com/office/drawing/2014/main" val="1091579961"/>
                    </a:ext>
                  </a:extLst>
                </a:gridCol>
              </a:tblGrid>
              <a:tr h="645277">
                <a:tc>
                  <a:txBody>
                    <a:bodyPr/>
                    <a:lstStyle/>
                    <a:p>
                      <a:endParaRPr lang="en-GB" dirty="0"/>
                    </a:p>
                  </a:txBody>
                  <a:tcPr>
                    <a:solidFill>
                      <a:srgbClr val="006072"/>
                    </a:solidFill>
                  </a:tcPr>
                </a:tc>
                <a:tc>
                  <a:txBody>
                    <a:bodyPr/>
                    <a:lstStyle/>
                    <a:p>
                      <a:r>
                        <a:rPr lang="en-GB" dirty="0">
                          <a:latin typeface="Arial" panose="020B0604020202020204" pitchFamily="34" charset="0"/>
                          <a:cs typeface="Arial" panose="020B0604020202020204" pitchFamily="34" charset="0"/>
                        </a:rPr>
                        <a:t>Accidental </a:t>
                      </a:r>
                    </a:p>
                  </a:txBody>
                  <a:tcPr>
                    <a:solidFill>
                      <a:srgbClr val="006072"/>
                    </a:solidFill>
                  </a:tcPr>
                </a:tc>
                <a:tc>
                  <a:txBody>
                    <a:bodyPr/>
                    <a:lstStyle/>
                    <a:p>
                      <a:r>
                        <a:rPr lang="en-GB" dirty="0">
                          <a:latin typeface="Arial" panose="020B0604020202020204" pitchFamily="34" charset="0"/>
                          <a:cs typeface="Arial" panose="020B0604020202020204" pitchFamily="34" charset="0"/>
                        </a:rPr>
                        <a:t>Reckless </a:t>
                      </a:r>
                    </a:p>
                  </a:txBody>
                  <a:tcPr>
                    <a:solidFill>
                      <a:srgbClr val="006072"/>
                    </a:solidFill>
                  </a:tcPr>
                </a:tc>
                <a:tc>
                  <a:txBody>
                    <a:bodyPr/>
                    <a:lstStyle/>
                    <a:p>
                      <a:r>
                        <a:rPr lang="en-GB" dirty="0">
                          <a:latin typeface="Arial" panose="020B0604020202020204" pitchFamily="34" charset="0"/>
                          <a:cs typeface="Arial" panose="020B0604020202020204" pitchFamily="34" charset="0"/>
                        </a:rPr>
                        <a:t>Deliberate </a:t>
                      </a:r>
                    </a:p>
                  </a:txBody>
                  <a:tcPr>
                    <a:solidFill>
                      <a:srgbClr val="006072"/>
                    </a:solidFill>
                  </a:tcPr>
                </a:tc>
                <a:extLst>
                  <a:ext uri="{0D108BD9-81ED-4DB2-BD59-A6C34878D82A}">
                    <a16:rowId xmlns:a16="http://schemas.microsoft.com/office/drawing/2014/main" val="44606512"/>
                  </a:ext>
                </a:extLst>
              </a:tr>
              <a:tr h="1151722">
                <a:tc>
                  <a:txBody>
                    <a:bodyPr/>
                    <a:lstStyle/>
                    <a:p>
                      <a:r>
                        <a:rPr lang="en-GB" b="1" dirty="0">
                          <a:solidFill>
                            <a:schemeClr val="bg1"/>
                          </a:solidFill>
                          <a:latin typeface="Arial" panose="020B0604020202020204" pitchFamily="34" charset="0"/>
                          <a:cs typeface="Arial" panose="020B0604020202020204" pitchFamily="34" charset="0"/>
                        </a:rPr>
                        <a:t>Physical </a:t>
                      </a:r>
                    </a:p>
                  </a:txBody>
                  <a:tcPr>
                    <a:solidFill>
                      <a:srgbClr val="006072"/>
                    </a:solidFill>
                  </a:tcPr>
                </a:tc>
                <a:tc>
                  <a:txBody>
                    <a:bodyPr/>
                    <a:lstStyle/>
                    <a:p>
                      <a:r>
                        <a:rPr lang="en-GB" dirty="0"/>
                        <a:t>A member of staff collides with a young person when walking out from the living room, and the child alleges this was intentional. </a:t>
                      </a:r>
                    </a:p>
                  </a:txBody>
                  <a:tcPr/>
                </a:tc>
                <a:tc>
                  <a:txBody>
                    <a:bodyPr/>
                    <a:lstStyle/>
                    <a:p>
                      <a:r>
                        <a:rPr lang="en-GB" dirty="0"/>
                        <a:t>Member of staff physically must restrain a child, however they use an unapproved physical  hold. No harm was caused, but the child complained about being restrained.</a:t>
                      </a:r>
                    </a:p>
                  </a:txBody>
                  <a:tcPr/>
                </a:tc>
                <a:tc>
                  <a:txBody>
                    <a:bodyPr/>
                    <a:lstStyle/>
                    <a:p>
                      <a:r>
                        <a:rPr lang="en-GB" dirty="0"/>
                        <a:t>Young person is physically and verbally abusive to a member of staff, the member of staff pins them to a wall and shouts in their face.</a:t>
                      </a:r>
                    </a:p>
                  </a:txBody>
                  <a:tcPr/>
                </a:tc>
                <a:extLst>
                  <a:ext uri="{0D108BD9-81ED-4DB2-BD59-A6C34878D82A}">
                    <a16:rowId xmlns:a16="http://schemas.microsoft.com/office/drawing/2014/main" val="238260194"/>
                  </a:ext>
                </a:extLst>
              </a:tr>
              <a:tr h="1417504">
                <a:tc>
                  <a:txBody>
                    <a:bodyPr/>
                    <a:lstStyle/>
                    <a:p>
                      <a:r>
                        <a:rPr lang="en-GB" b="1" dirty="0">
                          <a:solidFill>
                            <a:schemeClr val="bg1"/>
                          </a:solidFill>
                          <a:latin typeface="Arial" panose="020B0604020202020204" pitchFamily="34" charset="0"/>
                          <a:cs typeface="Arial" panose="020B0604020202020204" pitchFamily="34" charset="0"/>
                        </a:rPr>
                        <a:t>Sexual</a:t>
                      </a:r>
                    </a:p>
                  </a:txBody>
                  <a:tcPr>
                    <a:solidFill>
                      <a:srgbClr val="006072"/>
                    </a:solidFill>
                  </a:tcPr>
                </a:tc>
                <a:tc>
                  <a:txBody>
                    <a:bodyPr/>
                    <a:lstStyle/>
                    <a:p>
                      <a:r>
                        <a:rPr lang="en-GB" dirty="0"/>
                        <a:t>Walking past a young person on the stairs, the member of staff brushes the Young Persons bottom with their hand.</a:t>
                      </a:r>
                    </a:p>
                  </a:txBody>
                  <a:tcPr/>
                </a:tc>
                <a:tc>
                  <a:txBody>
                    <a:bodyPr/>
                    <a:lstStyle/>
                    <a:p>
                      <a:r>
                        <a:rPr lang="en-GB" dirty="0"/>
                        <a:t>Member of staff does not knock on the Young Persons door before entering and the Young Person is naked.</a:t>
                      </a:r>
                    </a:p>
                  </a:txBody>
                  <a:tcPr/>
                </a:tc>
                <a:tc>
                  <a:txBody>
                    <a:bodyPr/>
                    <a:lstStyle/>
                    <a:p>
                      <a:r>
                        <a:rPr lang="en-GB" dirty="0"/>
                        <a:t>Member of staff arranges to meet the young person outside of working hours and contacts them on their personal number and asks the young person to send naked pictures of themselves. </a:t>
                      </a:r>
                    </a:p>
                  </a:txBody>
                  <a:tcPr/>
                </a:tc>
                <a:extLst>
                  <a:ext uri="{0D108BD9-81ED-4DB2-BD59-A6C34878D82A}">
                    <a16:rowId xmlns:a16="http://schemas.microsoft.com/office/drawing/2014/main" val="3272356251"/>
                  </a:ext>
                </a:extLst>
              </a:tr>
              <a:tr h="1493018">
                <a:tc>
                  <a:txBody>
                    <a:bodyPr/>
                    <a:lstStyle/>
                    <a:p>
                      <a:r>
                        <a:rPr lang="en-GB" b="1" dirty="0">
                          <a:solidFill>
                            <a:schemeClr val="bg1"/>
                          </a:solidFill>
                          <a:latin typeface="Arial" panose="020B0604020202020204" pitchFamily="34" charset="0"/>
                          <a:cs typeface="Arial" panose="020B0604020202020204" pitchFamily="34" charset="0"/>
                        </a:rPr>
                        <a:t>Emotional</a:t>
                      </a:r>
                    </a:p>
                  </a:txBody>
                  <a:tcPr>
                    <a:solidFill>
                      <a:srgbClr val="006072"/>
                    </a:solidFill>
                  </a:tcPr>
                </a:tc>
                <a:tc>
                  <a:txBody>
                    <a:bodyPr/>
                    <a:lstStyle/>
                    <a:p>
                      <a:r>
                        <a:rPr lang="en-GB" dirty="0"/>
                        <a:t>Member of staff refers to a young person with the incorrect pronouns </a:t>
                      </a:r>
                    </a:p>
                  </a:txBody>
                  <a:tcPr/>
                </a:tc>
                <a:tc>
                  <a:txBody>
                    <a:bodyPr/>
                    <a:lstStyle/>
                    <a:p>
                      <a:r>
                        <a:rPr lang="en-GB" dirty="0"/>
                        <a:t>A black Young Person reports the registered manager is calling them a cheeky monkey and the young person feels this is racist. </a:t>
                      </a:r>
                    </a:p>
                  </a:txBody>
                  <a:tcPr/>
                </a:tc>
                <a:tc>
                  <a:txBody>
                    <a:bodyPr/>
                    <a:lstStyle/>
                    <a:p>
                      <a:r>
                        <a:rPr lang="en-GB" dirty="0"/>
                        <a:t>Member of staff repeatedly shames a trans young person for the clothing they are wearing. Telling them “ you can't wear that” “you look like a poof” this is done in front of other young people and staff</a:t>
                      </a:r>
                    </a:p>
                  </a:txBody>
                  <a:tcPr/>
                </a:tc>
                <a:extLst>
                  <a:ext uri="{0D108BD9-81ED-4DB2-BD59-A6C34878D82A}">
                    <a16:rowId xmlns:a16="http://schemas.microsoft.com/office/drawing/2014/main" val="246803176"/>
                  </a:ext>
                </a:extLst>
              </a:tr>
              <a:tr h="1417504">
                <a:tc>
                  <a:txBody>
                    <a:bodyPr/>
                    <a:lstStyle/>
                    <a:p>
                      <a:r>
                        <a:rPr lang="en-GB" b="1" dirty="0">
                          <a:solidFill>
                            <a:schemeClr val="bg1"/>
                          </a:solidFill>
                          <a:latin typeface="Arial" panose="020B0604020202020204" pitchFamily="34" charset="0"/>
                          <a:cs typeface="Arial" panose="020B0604020202020204" pitchFamily="34" charset="0"/>
                        </a:rPr>
                        <a:t>Neglect (in duty of care)</a:t>
                      </a:r>
                    </a:p>
                  </a:txBody>
                  <a:tcPr>
                    <a:solidFill>
                      <a:srgbClr val="006072"/>
                    </a:solidFill>
                  </a:tcPr>
                </a:tc>
                <a:tc>
                  <a:txBody>
                    <a:bodyPr/>
                    <a:lstStyle/>
                    <a:p>
                      <a:r>
                        <a:rPr lang="en-GB" dirty="0"/>
                        <a:t>Care home not fully staffed and an issue arises which means that a young person's medication is administered late. </a:t>
                      </a:r>
                    </a:p>
                  </a:txBody>
                  <a:tcPr/>
                </a:tc>
                <a:tc>
                  <a:txBody>
                    <a:bodyPr/>
                    <a:lstStyle/>
                    <a:p>
                      <a:r>
                        <a:rPr lang="en-GB" dirty="0"/>
                        <a:t>Speeding when transporting a young person</a:t>
                      </a:r>
                    </a:p>
                  </a:txBody>
                  <a:tcPr/>
                </a:tc>
                <a:tc>
                  <a:txBody>
                    <a:bodyPr/>
                    <a:lstStyle/>
                    <a:p>
                      <a:r>
                        <a:rPr lang="en-GB" dirty="0"/>
                        <a:t>Member of staff locks the young person in a room and refuses them any food in response to the child having been abusive.</a:t>
                      </a:r>
                    </a:p>
                  </a:txBody>
                  <a:tcPr/>
                </a:tc>
                <a:extLst>
                  <a:ext uri="{0D108BD9-81ED-4DB2-BD59-A6C34878D82A}">
                    <a16:rowId xmlns:a16="http://schemas.microsoft.com/office/drawing/2014/main" val="1459491500"/>
                  </a:ext>
                </a:extLst>
              </a:tr>
            </a:tbl>
          </a:graphicData>
        </a:graphic>
      </p:graphicFrame>
    </p:spTree>
    <p:extLst>
      <p:ext uri="{BB962C8B-B14F-4D97-AF65-F5344CB8AC3E}">
        <p14:creationId xmlns:p14="http://schemas.microsoft.com/office/powerpoint/2010/main" val="4855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BBDDD-77CF-F4A7-BBD4-6288E285271F}"/>
              </a:ext>
            </a:extLst>
          </p:cNvPr>
          <p:cNvSpPr txBox="1"/>
          <p:nvPr/>
        </p:nvSpPr>
        <p:spPr>
          <a:xfrm>
            <a:off x="633046" y="285603"/>
            <a:ext cx="9248464" cy="830997"/>
          </a:xfrm>
          <a:prstGeom prst="rect">
            <a:avLst/>
          </a:prstGeom>
          <a:noFill/>
        </p:spPr>
        <p:txBody>
          <a:bodyPr wrap="square" rtlCol="0">
            <a:spAutoFit/>
          </a:bodyPr>
          <a:lstStyle/>
          <a:p>
            <a:r>
              <a:rPr lang="en-GB" sz="4800" b="1" dirty="0">
                <a:solidFill>
                  <a:srgbClr val="006072"/>
                </a:solidFill>
              </a:rPr>
              <a:t>Preliminary Fact Finding </a:t>
            </a:r>
          </a:p>
        </p:txBody>
      </p:sp>
      <p:sp>
        <p:nvSpPr>
          <p:cNvPr id="5" name="TextBox 4">
            <a:extLst>
              <a:ext uri="{FF2B5EF4-FFF2-40B4-BE49-F238E27FC236}">
                <a16:creationId xmlns:a16="http://schemas.microsoft.com/office/drawing/2014/main" id="{96CF6C5A-7B26-6FE0-2E3E-F37D5DCF4A7E}"/>
              </a:ext>
            </a:extLst>
          </p:cNvPr>
          <p:cNvSpPr txBox="1"/>
          <p:nvPr/>
        </p:nvSpPr>
        <p:spPr>
          <a:xfrm>
            <a:off x="922529" y="1418051"/>
            <a:ext cx="10371818" cy="4893647"/>
          </a:xfrm>
          <a:prstGeom prst="rect">
            <a:avLst/>
          </a:prstGeom>
          <a:noFill/>
        </p:spPr>
        <p:txBody>
          <a:bodyPr wrap="square" rtlCol="0">
            <a:spAutoFit/>
          </a:bodyPr>
          <a:lstStyle/>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Establish the facts</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Quick and timely – to ensure  a LADO referral is completed within 24 hours </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Detailed written account from person reporting  the concern</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Do you have a full understanding of what happened</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Context of concern - where and when did it happen</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Are there any witnesses</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CCTV</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Speak with the Child or Young Persons Social worker </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Discuss with Senior Manager </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Do you have any previous concerns about the member of staff</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What is the Child or Young Persons view</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Has the young person told anyone else </a:t>
            </a:r>
          </a:p>
        </p:txBody>
      </p:sp>
    </p:spTree>
    <p:extLst>
      <p:ext uri="{BB962C8B-B14F-4D97-AF65-F5344CB8AC3E}">
        <p14:creationId xmlns:p14="http://schemas.microsoft.com/office/powerpoint/2010/main" val="111875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1000"/>
                                        <p:tgtEl>
                                          <p:spTgt spid="5">
                                            <p:txEl>
                                              <p:pRg st="7" end="7"/>
                                            </p:txEl>
                                          </p:spTgt>
                                        </p:tgtEl>
                                      </p:cBhvr>
                                    </p:animEffect>
                                    <p:anim calcmode="lin" valueType="num">
                                      <p:cBhvr>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Effect transition="in" filter="fade">
                                      <p:cBhvr>
                                        <p:cTn id="67" dur="1000"/>
                                        <p:tgtEl>
                                          <p:spTgt spid="5">
                                            <p:txEl>
                                              <p:pRg st="9" end="9"/>
                                            </p:txEl>
                                          </p:spTgt>
                                        </p:tgtEl>
                                      </p:cBhvr>
                                    </p:animEffect>
                                    <p:anim calcmode="lin" valueType="num">
                                      <p:cBhvr>
                                        <p:cTn id="68"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69"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5">
                                            <p:txEl>
                                              <p:pRg st="10" end="10"/>
                                            </p:txEl>
                                          </p:spTgt>
                                        </p:tgtEl>
                                        <p:attrNameLst>
                                          <p:attrName>style.visibility</p:attrName>
                                        </p:attrNameLst>
                                      </p:cBhvr>
                                      <p:to>
                                        <p:strVal val="visible"/>
                                      </p:to>
                                    </p:set>
                                    <p:animEffect transition="in" filter="fade">
                                      <p:cBhvr>
                                        <p:cTn id="74" dur="1000"/>
                                        <p:tgtEl>
                                          <p:spTgt spid="5">
                                            <p:txEl>
                                              <p:pRg st="10" end="10"/>
                                            </p:txEl>
                                          </p:spTgt>
                                        </p:tgtEl>
                                      </p:cBhvr>
                                    </p:animEffect>
                                    <p:anim calcmode="lin" valueType="num">
                                      <p:cBhvr>
                                        <p:cTn id="75"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5">
                                            <p:txEl>
                                              <p:pRg st="11" end="11"/>
                                            </p:txEl>
                                          </p:spTgt>
                                        </p:tgtEl>
                                        <p:attrNameLst>
                                          <p:attrName>style.visibility</p:attrName>
                                        </p:attrNameLst>
                                      </p:cBhvr>
                                      <p:to>
                                        <p:strVal val="visible"/>
                                      </p:to>
                                    </p:set>
                                    <p:animEffect transition="in" filter="fade">
                                      <p:cBhvr>
                                        <p:cTn id="81" dur="1000"/>
                                        <p:tgtEl>
                                          <p:spTgt spid="5">
                                            <p:txEl>
                                              <p:pRg st="11" end="11"/>
                                            </p:txEl>
                                          </p:spTgt>
                                        </p:tgtEl>
                                      </p:cBhvr>
                                    </p:animEffect>
                                    <p:anim calcmode="lin" valueType="num">
                                      <p:cBhvr>
                                        <p:cTn id="8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6BBDDD-77CF-F4A7-BBD4-6288E285271F}"/>
              </a:ext>
            </a:extLst>
          </p:cNvPr>
          <p:cNvSpPr txBox="1"/>
          <p:nvPr/>
        </p:nvSpPr>
        <p:spPr>
          <a:xfrm>
            <a:off x="482417" y="270135"/>
            <a:ext cx="9248464" cy="830997"/>
          </a:xfrm>
          <a:prstGeom prst="rect">
            <a:avLst/>
          </a:prstGeom>
          <a:noFill/>
        </p:spPr>
        <p:txBody>
          <a:bodyPr wrap="square" rtlCol="0">
            <a:spAutoFit/>
          </a:bodyPr>
          <a:lstStyle/>
          <a:p>
            <a:r>
              <a:rPr lang="en-GB" sz="4800" b="1">
                <a:solidFill>
                  <a:srgbClr val="006072"/>
                </a:solidFill>
              </a:rPr>
              <a:t>Preliminary Fact Finding </a:t>
            </a:r>
          </a:p>
        </p:txBody>
      </p:sp>
      <p:sp>
        <p:nvSpPr>
          <p:cNvPr id="5" name="TextBox 4">
            <a:extLst>
              <a:ext uri="{FF2B5EF4-FFF2-40B4-BE49-F238E27FC236}">
                <a16:creationId xmlns:a16="http://schemas.microsoft.com/office/drawing/2014/main" id="{96CF6C5A-7B26-6FE0-2E3E-F37D5DCF4A7E}"/>
              </a:ext>
            </a:extLst>
          </p:cNvPr>
          <p:cNvSpPr txBox="1"/>
          <p:nvPr/>
        </p:nvSpPr>
        <p:spPr>
          <a:xfrm>
            <a:off x="834013" y="1503066"/>
            <a:ext cx="10621108" cy="4154984"/>
          </a:xfrm>
          <a:prstGeom prst="rect">
            <a:avLst/>
          </a:prstGeom>
          <a:noFill/>
        </p:spPr>
        <p:txBody>
          <a:bodyPr wrap="square" rtlCol="0">
            <a:spAutoFit/>
          </a:bodyPr>
          <a:lstStyle/>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Were there any witnesses?</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Ask the witnesses what they saw?</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What is the Child or Young Person's history regarding making allegations?</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Ask the Child or Young person to demonstrate what happened </a:t>
            </a:r>
          </a:p>
          <a:p>
            <a:pPr marL="342900" indent="-342900">
              <a:buFont typeface="Wingdings" panose="05000000000000000000" pitchFamily="2" charset="2"/>
              <a:buChar char="§"/>
            </a:pPr>
            <a:r>
              <a:rPr lang="en-GB" sz="2400" dirty="0">
                <a:solidFill>
                  <a:prstClr val="black"/>
                </a:solidFill>
                <a:latin typeface="Arial" panose="020B0604020202020204" pitchFamily="34" charset="0"/>
                <a:cs typeface="Arial" panose="020B0604020202020204" pitchFamily="34" charset="0"/>
              </a:rPr>
              <a:t>TED- Tell - Explain -Describe</a:t>
            </a:r>
          </a:p>
          <a:p>
            <a:pPr marL="800100" lvl="1" indent="-3429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Tell me what happened?</a:t>
            </a:r>
          </a:p>
          <a:p>
            <a:pPr marL="800100" lvl="1" indent="-3429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Can you tell me where/when this happened?</a:t>
            </a:r>
          </a:p>
          <a:p>
            <a:pPr marL="800100" lvl="1" indent="-3429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who was involved?</a:t>
            </a:r>
          </a:p>
          <a:p>
            <a:pPr marL="800100" lvl="1" indent="-342900">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Who was close by / saw what happened?</a:t>
            </a:r>
          </a:p>
          <a:p>
            <a:pPr lvl="1"/>
            <a:endParaRPr lang="en-GB" sz="2400" dirty="0">
              <a:solidFill>
                <a:prstClr val="black"/>
              </a:solidFill>
              <a:latin typeface="Arial" panose="020B0604020202020204" pitchFamily="34" charset="0"/>
              <a:cs typeface="Arial" panose="020B0604020202020204" pitchFamily="34" charset="0"/>
            </a:endParaRPr>
          </a:p>
          <a:p>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7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a2a4cd0-fffa-4443-97a8-9b4adfa7ff21">
      <UserInfo>
        <DisplayName/>
        <AccountId xsi:nil="true"/>
        <AccountType/>
      </UserInfo>
    </SharedWithUsers>
  </documentManagement>
</p:properties>
</file>

<file path=customXml/item3.xml><?xml version="1.0" encoding="utf-8"?>
<?mso-contentType ?>
<SharedContentType xmlns="Microsoft.SharePoint.Taxonomy.ContentTypeSync" SourceId="7b6b569b-509a-467d-b105-d97728d3fc11"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F5F5AD95CAA9E044AC1D8C170F348E4B" ma:contentTypeVersion="8" ma:contentTypeDescription="Create a new document." ma:contentTypeScope="" ma:versionID="bf5ac268f9167351a2fd215291984927">
  <xsd:schema xmlns:xsd="http://www.w3.org/2001/XMLSchema" xmlns:xs="http://www.w3.org/2001/XMLSchema" xmlns:p="http://schemas.microsoft.com/office/2006/metadata/properties" xmlns:ns2="68f7a013-05e5-4175-9968-32124cd12d25" xmlns:ns3="4a2a4cd0-fffa-4443-97a8-9b4adfa7ff21" targetNamespace="http://schemas.microsoft.com/office/2006/metadata/properties" ma:root="true" ma:fieldsID="38c5ac270818823349b92a68505193d8" ns2:_="" ns3:_="">
    <xsd:import namespace="68f7a013-05e5-4175-9968-32124cd12d25"/>
    <xsd:import namespace="4a2a4cd0-fffa-4443-97a8-9b4adfa7ff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f7a013-05e5-4175-9968-32124cd12d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2a4cd0-fffa-4443-97a8-9b4adfa7ff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2.xml><?xml version="1.0" encoding="utf-8"?>
<ds:datastoreItem xmlns:ds="http://schemas.openxmlformats.org/officeDocument/2006/customXml" ds:itemID="{01C4B55E-B218-453D-97F1-71C13E8BF539}">
  <ds:schemaRefs>
    <ds:schemaRef ds:uri="http://www.w3.org/XML/1998/namespace"/>
    <ds:schemaRef ds:uri="http://purl.org/dc/elements/1.1/"/>
    <ds:schemaRef ds:uri="http://purl.org/dc/dcmitype/"/>
    <ds:schemaRef ds:uri="68f7a013-05e5-4175-9968-32124cd12d25"/>
    <ds:schemaRef ds:uri="http://purl.org/dc/terms/"/>
    <ds:schemaRef ds:uri="http://schemas.microsoft.com/office/2006/documentManagement/types"/>
    <ds:schemaRef ds:uri="4a2a4cd0-fffa-4443-97a8-9b4adfa7ff21"/>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9EAC751-4B01-4810-8B1D-95DF329161C3}">
  <ds:schemaRefs>
    <ds:schemaRef ds:uri="Microsoft.SharePoint.Taxonomy.ContentTypeSync"/>
  </ds:schemaRefs>
</ds:datastoreItem>
</file>

<file path=customXml/itemProps4.xml><?xml version="1.0" encoding="utf-8"?>
<ds:datastoreItem xmlns:ds="http://schemas.openxmlformats.org/officeDocument/2006/customXml" ds:itemID="{4E6E7217-45B2-4676-BCDC-262B77EBD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f7a013-05e5-4175-9968-32124cd12d25"/>
    <ds:schemaRef ds:uri="4a2a4cd0-fffa-4443-97a8-9b4adfa7ff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
  <TotalTime>0</TotalTime>
  <Words>3895</Words>
  <Application>Microsoft Office PowerPoint</Application>
  <PresentationFormat>Widescreen</PresentationFormat>
  <Paragraphs>346</Paragraphs>
  <Slides>21</Slides>
  <Notes>21</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21</vt:i4>
      </vt:variant>
    </vt:vector>
  </HeadingPairs>
  <TitlesOfParts>
    <vt:vector size="32" baseType="lpstr">
      <vt:lpstr>Arial</vt:lpstr>
      <vt:lpstr>Calibri</vt:lpstr>
      <vt:lpstr>Calibri Light</vt:lpstr>
      <vt:lpstr>Wingdings</vt:lpstr>
      <vt:lpstr>Custom Design</vt:lpstr>
      <vt:lpstr>1_Slide 1</vt:lpstr>
      <vt:lpstr>4_Slide 1</vt:lpstr>
      <vt:lpstr>2_Slide 1</vt:lpstr>
      <vt:lpstr>5_Slide 1</vt:lpstr>
      <vt:lpstr>6_Slide 1</vt:lpstr>
      <vt:lpstr>3_Slide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Morrell</dc:creator>
  <cp:lastModifiedBy>Rosie Geis</cp:lastModifiedBy>
  <cp:revision>5</cp:revision>
  <dcterms:created xsi:type="dcterms:W3CDTF">2022-10-28T14:59:57Z</dcterms:created>
  <dcterms:modified xsi:type="dcterms:W3CDTF">2025-03-20T11:31:39Z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0x010100F5F5AD95CAA9E044AC1D8C170F348E4B</vt:lpwstr>
  </property>
</Properties>
</file>