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7"/>
  </p:notesMasterIdLst>
  <p:sldIdLst>
    <p:sldId id="256" r:id="rId3"/>
    <p:sldId id="389" r:id="rId4"/>
    <p:sldId id="536" r:id="rId5"/>
    <p:sldId id="537" r:id="rId6"/>
    <p:sldId id="538" r:id="rId7"/>
    <p:sldId id="539" r:id="rId8"/>
    <p:sldId id="540" r:id="rId9"/>
    <p:sldId id="541" r:id="rId10"/>
    <p:sldId id="542" r:id="rId11"/>
    <p:sldId id="543" r:id="rId12"/>
    <p:sldId id="544" r:id="rId13"/>
    <p:sldId id="547" r:id="rId14"/>
    <p:sldId id="545" r:id="rId15"/>
    <p:sldId id="546" r:id="rId16"/>
    <p:sldId id="548" r:id="rId17"/>
    <p:sldId id="549" r:id="rId18"/>
    <p:sldId id="556" r:id="rId19"/>
    <p:sldId id="550" r:id="rId20"/>
    <p:sldId id="551" r:id="rId21"/>
    <p:sldId id="552" r:id="rId22"/>
    <p:sldId id="553" r:id="rId23"/>
    <p:sldId id="554" r:id="rId24"/>
    <p:sldId id="555" r:id="rId25"/>
    <p:sldId id="414"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41B7EA-F93F-4306-B036-34B0483040DB}" v="230" dt="2024-06-07T15:24:20.4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2945" autoAdjust="0"/>
  </p:normalViewPr>
  <p:slideViewPr>
    <p:cSldViewPr snapToGrid="0">
      <p:cViewPr varScale="1">
        <p:scale>
          <a:sx n="76" d="100"/>
          <a:sy n="76" d="100"/>
        </p:scale>
        <p:origin x="898" y="43"/>
      </p:cViewPr>
      <p:guideLst/>
    </p:cSldViewPr>
  </p:slideViewPr>
  <p:outlineViewPr>
    <p:cViewPr>
      <p:scale>
        <a:sx n="33" d="100"/>
        <a:sy n="33" d="100"/>
      </p:scale>
      <p:origin x="0" y="-2056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DC106F-4A17-43EB-A352-22620F72AA64}" type="datetimeFigureOut">
              <a:rPr lang="en-GB" smtClean="0"/>
              <a:t>10/06/2024</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404DD6-1FE3-40B0-AD20-C5D3C794363E}" type="slidenum">
              <a:rPr lang="en-GB" smtClean="0"/>
              <a:t>‹#›</a:t>
            </a:fld>
            <a:endParaRPr lang="en-GB" dirty="0"/>
          </a:p>
        </p:txBody>
      </p:sp>
    </p:spTree>
    <p:extLst>
      <p:ext uri="{BB962C8B-B14F-4D97-AF65-F5344CB8AC3E}">
        <p14:creationId xmlns:p14="http://schemas.microsoft.com/office/powerpoint/2010/main" val="1940626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77265D-5285-4EFE-92AF-1B3F5146E248}"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235299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https://assets.publishing.service.gov.uk/government/uploads/system/uploads/attachment_data/file/683556/Promoting_the_education_of_looked-after_children_and_previously_looked-after_children.pdf</a:t>
            </a:r>
          </a:p>
        </p:txBody>
      </p:sp>
      <p:sp>
        <p:nvSpPr>
          <p:cNvPr id="4" name="Slide Number Placeholder 3"/>
          <p:cNvSpPr>
            <a:spLocks noGrp="1"/>
          </p:cNvSpPr>
          <p:nvPr>
            <p:ph type="sldNum" sz="quarter" idx="5"/>
          </p:nvPr>
        </p:nvSpPr>
        <p:spPr/>
        <p:txBody>
          <a:bodyPr/>
          <a:lstStyle/>
          <a:p>
            <a:fld id="{9D404DD6-1FE3-40B0-AD20-C5D3C794363E}" type="slidenum">
              <a:rPr lang="en-GB" smtClean="0"/>
              <a:t>14</a:t>
            </a:fld>
            <a:endParaRPr lang="en-GB" dirty="0"/>
          </a:p>
        </p:txBody>
      </p:sp>
    </p:spTree>
    <p:extLst>
      <p:ext uri="{BB962C8B-B14F-4D97-AF65-F5344CB8AC3E}">
        <p14:creationId xmlns:p14="http://schemas.microsoft.com/office/powerpoint/2010/main" val="32536032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AE71D-2295-4ECD-BD8D-02F141E649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98CCDAF-3FB6-4D71-9C2B-F49327A7C9C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649CA3F-1DA4-4797-B0D0-945D7465C6EF}"/>
              </a:ext>
            </a:extLst>
          </p:cNvPr>
          <p:cNvSpPr>
            <a:spLocks noGrp="1"/>
          </p:cNvSpPr>
          <p:nvPr>
            <p:ph type="dt" sz="half" idx="10"/>
          </p:nvPr>
        </p:nvSpPr>
        <p:spPr/>
        <p:txBody>
          <a:bodyPr/>
          <a:lstStyle/>
          <a:p>
            <a:fld id="{A571CDB6-EFB6-4D98-8B03-549019E34306}" type="datetimeFigureOut">
              <a:rPr lang="en-GB" smtClean="0"/>
              <a:t>10/06/2024</a:t>
            </a:fld>
            <a:endParaRPr lang="en-GB" dirty="0"/>
          </a:p>
        </p:txBody>
      </p:sp>
      <p:sp>
        <p:nvSpPr>
          <p:cNvPr id="5" name="Footer Placeholder 4">
            <a:extLst>
              <a:ext uri="{FF2B5EF4-FFF2-40B4-BE49-F238E27FC236}">
                <a16:creationId xmlns:a16="http://schemas.microsoft.com/office/drawing/2014/main" id="{A0312259-5D75-41D2-9B01-EBECF8663E70}"/>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7682A520-24F0-4572-A3E7-6940F4B81918}"/>
              </a:ext>
            </a:extLst>
          </p:cNvPr>
          <p:cNvSpPr>
            <a:spLocks noGrp="1"/>
          </p:cNvSpPr>
          <p:nvPr>
            <p:ph type="sldNum" sz="quarter" idx="12"/>
          </p:nvPr>
        </p:nvSpPr>
        <p:spPr/>
        <p:txBody>
          <a:bodyPr/>
          <a:lstStyle/>
          <a:p>
            <a:fld id="{9F6DED1C-4846-47AC-9991-5D80D3EF05FE}" type="slidenum">
              <a:rPr lang="en-GB" smtClean="0"/>
              <a:t>‹#›</a:t>
            </a:fld>
            <a:endParaRPr lang="en-GB" dirty="0"/>
          </a:p>
        </p:txBody>
      </p:sp>
    </p:spTree>
    <p:extLst>
      <p:ext uri="{BB962C8B-B14F-4D97-AF65-F5344CB8AC3E}">
        <p14:creationId xmlns:p14="http://schemas.microsoft.com/office/powerpoint/2010/main" val="10728455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E316F-CB16-4737-95D9-2595C69A4C4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3BDEA89-3725-4E18-AD07-717A25728F9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669DFD8-3ACD-46F9-86DF-DE5E07A482E3}"/>
              </a:ext>
            </a:extLst>
          </p:cNvPr>
          <p:cNvSpPr>
            <a:spLocks noGrp="1"/>
          </p:cNvSpPr>
          <p:nvPr>
            <p:ph type="dt" sz="half" idx="10"/>
          </p:nvPr>
        </p:nvSpPr>
        <p:spPr/>
        <p:txBody>
          <a:bodyPr/>
          <a:lstStyle/>
          <a:p>
            <a:fld id="{A571CDB6-EFB6-4D98-8B03-549019E34306}" type="datetimeFigureOut">
              <a:rPr lang="en-GB" smtClean="0"/>
              <a:t>10/06/2024</a:t>
            </a:fld>
            <a:endParaRPr lang="en-GB" dirty="0"/>
          </a:p>
        </p:txBody>
      </p:sp>
      <p:sp>
        <p:nvSpPr>
          <p:cNvPr id="5" name="Footer Placeholder 4">
            <a:extLst>
              <a:ext uri="{FF2B5EF4-FFF2-40B4-BE49-F238E27FC236}">
                <a16:creationId xmlns:a16="http://schemas.microsoft.com/office/drawing/2014/main" id="{99F501D6-0993-4908-BA6D-4780C75EF006}"/>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4E7C5848-5BF4-4705-9854-C34DEAB75E28}"/>
              </a:ext>
            </a:extLst>
          </p:cNvPr>
          <p:cNvSpPr>
            <a:spLocks noGrp="1"/>
          </p:cNvSpPr>
          <p:nvPr>
            <p:ph type="sldNum" sz="quarter" idx="12"/>
          </p:nvPr>
        </p:nvSpPr>
        <p:spPr/>
        <p:txBody>
          <a:bodyPr/>
          <a:lstStyle/>
          <a:p>
            <a:fld id="{9F6DED1C-4846-47AC-9991-5D80D3EF05FE}" type="slidenum">
              <a:rPr lang="en-GB" smtClean="0"/>
              <a:t>‹#›</a:t>
            </a:fld>
            <a:endParaRPr lang="en-GB" dirty="0"/>
          </a:p>
        </p:txBody>
      </p:sp>
    </p:spTree>
    <p:extLst>
      <p:ext uri="{BB962C8B-B14F-4D97-AF65-F5344CB8AC3E}">
        <p14:creationId xmlns:p14="http://schemas.microsoft.com/office/powerpoint/2010/main" val="1412588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01FBC86-3A9D-42BA-8AD3-E7CEA7D2CEF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FEF4EBA-4A6E-4AD9-85E4-A33EB4023F3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398FB03-8040-4F95-A628-5160A7C03D83}"/>
              </a:ext>
            </a:extLst>
          </p:cNvPr>
          <p:cNvSpPr>
            <a:spLocks noGrp="1"/>
          </p:cNvSpPr>
          <p:nvPr>
            <p:ph type="dt" sz="half" idx="10"/>
          </p:nvPr>
        </p:nvSpPr>
        <p:spPr/>
        <p:txBody>
          <a:bodyPr/>
          <a:lstStyle/>
          <a:p>
            <a:fld id="{A571CDB6-EFB6-4D98-8B03-549019E34306}" type="datetimeFigureOut">
              <a:rPr lang="en-GB" smtClean="0"/>
              <a:t>10/06/2024</a:t>
            </a:fld>
            <a:endParaRPr lang="en-GB" dirty="0"/>
          </a:p>
        </p:txBody>
      </p:sp>
      <p:sp>
        <p:nvSpPr>
          <p:cNvPr id="5" name="Footer Placeholder 4">
            <a:extLst>
              <a:ext uri="{FF2B5EF4-FFF2-40B4-BE49-F238E27FC236}">
                <a16:creationId xmlns:a16="http://schemas.microsoft.com/office/drawing/2014/main" id="{2B8B86C6-269C-4A5E-A36F-B1FDF1D10517}"/>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8B881AB7-A219-48A1-8C87-DD779DEFC8EA}"/>
              </a:ext>
            </a:extLst>
          </p:cNvPr>
          <p:cNvSpPr>
            <a:spLocks noGrp="1"/>
          </p:cNvSpPr>
          <p:nvPr>
            <p:ph type="sldNum" sz="quarter" idx="12"/>
          </p:nvPr>
        </p:nvSpPr>
        <p:spPr/>
        <p:txBody>
          <a:bodyPr/>
          <a:lstStyle/>
          <a:p>
            <a:fld id="{9F6DED1C-4846-47AC-9991-5D80D3EF05FE}" type="slidenum">
              <a:rPr lang="en-GB" smtClean="0"/>
              <a:t>‹#›</a:t>
            </a:fld>
            <a:endParaRPr lang="en-GB" dirty="0"/>
          </a:p>
        </p:txBody>
      </p:sp>
    </p:spTree>
    <p:extLst>
      <p:ext uri="{BB962C8B-B14F-4D97-AF65-F5344CB8AC3E}">
        <p14:creationId xmlns:p14="http://schemas.microsoft.com/office/powerpoint/2010/main" val="2735254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4952" y="155464"/>
            <a:ext cx="6102096" cy="2121408"/>
          </a:xfrm>
          <a:prstGeom prst="rect">
            <a:avLst/>
          </a:prstGeom>
        </p:spPr>
      </p:pic>
      <p:sp>
        <p:nvSpPr>
          <p:cNvPr id="2" name="Title 1"/>
          <p:cNvSpPr>
            <a:spLocks noGrp="1"/>
          </p:cNvSpPr>
          <p:nvPr>
            <p:ph type="ctrTitle" hasCustomPrompt="1"/>
          </p:nvPr>
        </p:nvSpPr>
        <p:spPr>
          <a:xfrm>
            <a:off x="914400" y="609602"/>
            <a:ext cx="10363200" cy="4187551"/>
          </a:xfrm>
        </p:spPr>
        <p:txBody>
          <a:bodyPr anchor="b">
            <a:noAutofit/>
          </a:bodyPr>
          <a:lstStyle>
            <a:lvl1pPr algn="ctr">
              <a:lnSpc>
                <a:spcPct val="100000"/>
              </a:lnSpc>
              <a:defRPr sz="5400"/>
            </a:lvl1pPr>
          </a:lstStyle>
          <a:p>
            <a:r>
              <a:rPr lang="en-US" dirty="0"/>
              <a:t>click to edit Master title style</a:t>
            </a:r>
          </a:p>
        </p:txBody>
      </p:sp>
      <p:sp>
        <p:nvSpPr>
          <p:cNvPr id="3" name="Subtitle 2"/>
          <p:cNvSpPr>
            <a:spLocks noGrp="1"/>
          </p:cNvSpPr>
          <p:nvPr>
            <p:ph type="subTitle" idx="1" hasCustomPrompt="1"/>
          </p:nvPr>
        </p:nvSpPr>
        <p:spPr>
          <a:xfrm>
            <a:off x="1828800" y="4953000"/>
            <a:ext cx="8534400" cy="1219200"/>
          </a:xfrm>
        </p:spPr>
        <p:txBody>
          <a:bodyPr>
            <a:normAutofit/>
          </a:bodyPr>
          <a:lstStyle>
            <a:lvl1pPr marL="0" indent="0" algn="ctr">
              <a:buNone/>
              <a:defRPr sz="240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7" name="Date Placeholder 6"/>
          <p:cNvSpPr>
            <a:spLocks noGrp="1"/>
          </p:cNvSpPr>
          <p:nvPr>
            <p:ph type="dt" sz="half" idx="10"/>
          </p:nvPr>
        </p:nvSpPr>
        <p:spPr/>
        <p:txBody>
          <a:bodyPr/>
          <a:lstStyle/>
          <a:p>
            <a:fld id="{54AB02A5-4FE5-49D9-9E24-09F23B90C450}" type="datetimeFigureOut">
              <a:rPr lang="en-US" smtClean="0"/>
              <a:t>6/10/2024</a:t>
            </a:fld>
            <a:endParaRPr lang="en-US" dirty="0"/>
          </a:p>
        </p:txBody>
      </p:sp>
      <p:sp>
        <p:nvSpPr>
          <p:cNvPr id="8" name="Slide Number Placeholder 7"/>
          <p:cNvSpPr>
            <a:spLocks noGrp="1"/>
          </p:cNvSpPr>
          <p:nvPr>
            <p:ph type="sldNum" sz="quarter" idx="11"/>
          </p:nvPr>
        </p:nvSpPr>
        <p:spPr/>
        <p:txBody>
          <a:bodyPr/>
          <a:lstStyle/>
          <a:p>
            <a:fld id="{6294C92D-0306-4E69-9CD3-20855E849650}" type="slidenum">
              <a:rPr kumimoji="0" lang="en-US" smtClean="0"/>
              <a:t>‹#›</a:t>
            </a:fld>
            <a:endParaRPr kumimoji="0" lang="en-US" dirty="0"/>
          </a:p>
        </p:txBody>
      </p:sp>
      <p:sp>
        <p:nvSpPr>
          <p:cNvPr id="9" name="Footer Placeholder 8"/>
          <p:cNvSpPr>
            <a:spLocks noGrp="1"/>
          </p:cNvSpPr>
          <p:nvPr>
            <p:ph type="ftr" sz="quarter" idx="12"/>
          </p:nvPr>
        </p:nvSpPr>
        <p:spPr/>
        <p:txBody>
          <a:bodyPr/>
          <a:lstStyle/>
          <a:p>
            <a:endParaRPr kumimoji="0" lang="en-US" dirty="0"/>
          </a:p>
        </p:txBody>
      </p:sp>
    </p:spTree>
    <p:extLst>
      <p:ext uri="{BB962C8B-B14F-4D97-AF65-F5344CB8AC3E}">
        <p14:creationId xmlns:p14="http://schemas.microsoft.com/office/powerpoint/2010/main" val="22770560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hasCustomPrompt="1"/>
          </p:nvPr>
        </p:nvSpPr>
        <p:spPr/>
        <p:txBody>
          <a:bodyPr/>
          <a:lstStyle>
            <a:lvl5pPr>
              <a:defRPr/>
            </a:lvl5pPr>
            <a:lvl6pPr>
              <a:defRPr/>
            </a:lvl6pPr>
            <a:lvl7pPr>
              <a:defRPr/>
            </a:lvl7pPr>
            <a:lvl8pPr>
              <a:defRPr/>
            </a:lvl8pPr>
            <a:lvl9pPr>
              <a:buFont typeface="Arial" pitchFamily="34" charset="0"/>
              <a:buChar cha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4AB02A5-4FE5-49D9-9E24-09F23B90C450}" type="datetimeFigureOut">
              <a:rPr lang="en-US" smtClean="0"/>
              <a:t>6/10/2024</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6294C92D-0306-4E69-9CD3-20855E849650}" type="slidenum">
              <a:rPr kumimoji="0" lang="en-US" smtClean="0"/>
              <a:t>‹#›</a:t>
            </a:fld>
            <a:endParaRPr kumimoji="0" lang="en-US" dirty="0"/>
          </a:p>
        </p:txBody>
      </p:sp>
      <p:grpSp>
        <p:nvGrpSpPr>
          <p:cNvPr id="9" name="Group 8"/>
          <p:cNvGrpSpPr/>
          <p:nvPr/>
        </p:nvGrpSpPr>
        <p:grpSpPr>
          <a:xfrm>
            <a:off x="6762024" y="4437112"/>
            <a:ext cx="6246744" cy="2736304"/>
            <a:chOff x="6012160" y="4437112"/>
            <a:chExt cx="4685058" cy="2736304"/>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12160" y="4437112"/>
              <a:ext cx="4685058" cy="2736304"/>
            </a:xfrm>
            <a:prstGeom prst="rect">
              <a:avLst/>
            </a:prstGeom>
            <a:effectLst>
              <a:glow>
                <a:schemeClr val="accent1"/>
              </a:glow>
            </a:effectLst>
          </p:spPr>
        </p:pic>
        <p:sp>
          <p:nvSpPr>
            <p:cNvPr id="8" name="Rectangle 7"/>
            <p:cNvSpPr/>
            <p:nvPr userDrawn="1"/>
          </p:nvSpPr>
          <p:spPr>
            <a:xfrm>
              <a:off x="6012160" y="4437112"/>
              <a:ext cx="4685058" cy="2736304"/>
            </a:xfrm>
            <a:prstGeom prst="rect">
              <a:avLst/>
            </a:prstGeom>
            <a:solidFill>
              <a:srgbClr val="FFFFFF">
                <a:alpha val="3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grpSp>
    </p:spTree>
    <p:extLst>
      <p:ext uri="{BB962C8B-B14F-4D97-AF65-F5344CB8AC3E}">
        <p14:creationId xmlns:p14="http://schemas.microsoft.com/office/powerpoint/2010/main" val="5819400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quotation">
    <p:spTree>
      <p:nvGrpSpPr>
        <p:cNvPr id="1" name=""/>
        <p:cNvGrpSpPr/>
        <p:nvPr/>
      </p:nvGrpSpPr>
      <p:grpSpPr>
        <a:xfrm>
          <a:off x="0" y="0"/>
          <a:ext cx="0" cy="0"/>
          <a:chOff x="0" y="0"/>
          <a:chExt cx="0" cy="0"/>
        </a:xfrm>
      </p:grpSpPr>
      <p:grpSp>
        <p:nvGrpSpPr>
          <p:cNvPr id="9" name="Group 8"/>
          <p:cNvGrpSpPr/>
          <p:nvPr/>
        </p:nvGrpSpPr>
        <p:grpSpPr>
          <a:xfrm>
            <a:off x="6762024" y="4437112"/>
            <a:ext cx="6246744" cy="2736304"/>
            <a:chOff x="6012160" y="4437112"/>
            <a:chExt cx="4685058" cy="2736304"/>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12160" y="4437112"/>
              <a:ext cx="4685058" cy="2736304"/>
            </a:xfrm>
            <a:prstGeom prst="rect">
              <a:avLst/>
            </a:prstGeom>
            <a:effectLst>
              <a:glow>
                <a:schemeClr val="accent1"/>
              </a:glow>
            </a:effectLst>
          </p:spPr>
        </p:pic>
        <p:sp>
          <p:nvSpPr>
            <p:cNvPr id="8" name="Rectangle 7"/>
            <p:cNvSpPr/>
            <p:nvPr userDrawn="1"/>
          </p:nvSpPr>
          <p:spPr>
            <a:xfrm>
              <a:off x="6012160" y="4437112"/>
              <a:ext cx="4685058" cy="2736304"/>
            </a:xfrm>
            <a:prstGeom prst="rect">
              <a:avLst/>
            </a:prstGeom>
            <a:solidFill>
              <a:srgbClr val="FFFFFF">
                <a:alpha val="3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grpSp>
      <p:sp>
        <p:nvSpPr>
          <p:cNvPr id="12" name="TextBox 11"/>
          <p:cNvSpPr txBox="1"/>
          <p:nvPr userDrawn="1"/>
        </p:nvSpPr>
        <p:spPr>
          <a:xfrm rot="10800000" flipH="1" flipV="1">
            <a:off x="9784901" y="2420888"/>
            <a:ext cx="2167751" cy="5386090"/>
          </a:xfrm>
          <a:prstGeom prst="rect">
            <a:avLst/>
          </a:prstGeom>
          <a:noFill/>
        </p:spPr>
        <p:txBody>
          <a:bodyPr wrap="square" rtlCol="0">
            <a:spAutoFit/>
          </a:bodyPr>
          <a:lstStyle/>
          <a:p>
            <a:pPr algn="ctr"/>
            <a:r>
              <a:rPr lang="en-GB" sz="34400" dirty="0">
                <a:solidFill>
                  <a:schemeClr val="bg1">
                    <a:lumMod val="65000"/>
                  </a:schemeClr>
                </a:solidFill>
                <a:latin typeface="Baskerville Old Face" panose="02020602080505020303" pitchFamily="18" charset="0"/>
                <a:cs typeface="Times New Roman" panose="02020603050405020304" pitchFamily="18" charset="0"/>
              </a:rPr>
              <a:t>”</a:t>
            </a:r>
            <a:endParaRPr lang="en-GB" sz="3200" dirty="0">
              <a:solidFill>
                <a:schemeClr val="bg1">
                  <a:lumMod val="65000"/>
                </a:schemeClr>
              </a:solidFill>
              <a:latin typeface="Baskerville Old Face" panose="02020602080505020303" pitchFamily="18" charset="0"/>
              <a:cs typeface="Times New Roman" panose="02020603050405020304" pitchFamily="18" charset="0"/>
            </a:endParaRPr>
          </a:p>
        </p:txBody>
      </p:sp>
      <p:sp>
        <p:nvSpPr>
          <p:cNvPr id="10" name="TextBox 9"/>
          <p:cNvSpPr txBox="1"/>
          <p:nvPr userDrawn="1"/>
        </p:nvSpPr>
        <p:spPr>
          <a:xfrm rot="10800000" flipH="1" flipV="1">
            <a:off x="183833" y="275158"/>
            <a:ext cx="2167751" cy="5386090"/>
          </a:xfrm>
          <a:prstGeom prst="rect">
            <a:avLst/>
          </a:prstGeom>
          <a:noFill/>
        </p:spPr>
        <p:txBody>
          <a:bodyPr wrap="square" rtlCol="0">
            <a:spAutoFit/>
          </a:bodyPr>
          <a:lstStyle/>
          <a:p>
            <a:pPr algn="ctr"/>
            <a:r>
              <a:rPr lang="en-GB" sz="34400" dirty="0">
                <a:solidFill>
                  <a:schemeClr val="bg1">
                    <a:lumMod val="65000"/>
                  </a:schemeClr>
                </a:solidFill>
                <a:latin typeface="Baskerville Old Face" panose="02020602080505020303" pitchFamily="18" charset="0"/>
                <a:cs typeface="Times New Roman" panose="02020603050405020304" pitchFamily="18" charset="0"/>
              </a:rPr>
              <a:t>“</a:t>
            </a:r>
            <a:endParaRPr lang="en-GB" sz="3200" dirty="0">
              <a:solidFill>
                <a:schemeClr val="bg1">
                  <a:lumMod val="65000"/>
                </a:schemeClr>
              </a:solidFill>
              <a:latin typeface="Baskerville Old Face" panose="02020602080505020303" pitchFamily="18" charset="0"/>
              <a:cs typeface="Times New Roman" panose="02020603050405020304" pitchFamily="18" charset="0"/>
            </a:endParaRPr>
          </a:p>
        </p:txBody>
      </p:sp>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hasCustomPrompt="1"/>
          </p:nvPr>
        </p:nvSpPr>
        <p:spPr>
          <a:xfrm>
            <a:off x="1007435" y="1593539"/>
            <a:ext cx="10258328" cy="2736305"/>
          </a:xfrm>
          <a:solidFill>
            <a:srgbClr val="95BECA">
              <a:alpha val="30196"/>
            </a:srgbClr>
          </a:solidFill>
          <a:ln>
            <a:noFill/>
          </a:ln>
        </p:spPr>
        <p:txBody>
          <a:bodyPr anchor="ctr"/>
          <a:lstStyle>
            <a:lvl1pPr marL="0" indent="0">
              <a:buNone/>
              <a:defRPr>
                <a:solidFill>
                  <a:srgbClr val="498091"/>
                </a:solidFill>
                <a:latin typeface="My Underwood" pitchFamily="2" charset="0"/>
                <a:ea typeface="My Underwood" pitchFamily="2" charset="0"/>
              </a:defRPr>
            </a:lvl1pPr>
            <a:lvl5pPr>
              <a:defRPr/>
            </a:lvl5pPr>
            <a:lvl6pPr>
              <a:defRPr/>
            </a:lvl6pPr>
            <a:lvl7pPr>
              <a:defRPr/>
            </a:lvl7pPr>
            <a:lvl8pPr>
              <a:defRPr/>
            </a:lvl8pPr>
            <a:lvl9pPr>
              <a:buFont typeface="Arial" pitchFamily="34" charset="0"/>
              <a:buChar char="•"/>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54AB02A5-4FE5-49D9-9E24-09F23B90C450}" type="datetimeFigureOut">
              <a:rPr lang="en-US" smtClean="0"/>
              <a:t>6/10/2024</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6294C92D-0306-4E69-9CD3-20855E849650}" type="slidenum">
              <a:rPr kumimoji="0" lang="en-US" smtClean="0"/>
              <a:t>‹#›</a:t>
            </a:fld>
            <a:endParaRPr kumimoji="0" lang="en-US" dirty="0"/>
          </a:p>
        </p:txBody>
      </p:sp>
    </p:spTree>
    <p:extLst>
      <p:ext uri="{BB962C8B-B14F-4D97-AF65-F5344CB8AC3E}">
        <p14:creationId xmlns:p14="http://schemas.microsoft.com/office/powerpoint/2010/main" val="16005201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10" name="Group 9"/>
          <p:cNvGrpSpPr/>
          <p:nvPr/>
        </p:nvGrpSpPr>
        <p:grpSpPr>
          <a:xfrm>
            <a:off x="-3217035" y="-787930"/>
            <a:ext cx="19490165" cy="8537410"/>
            <a:chOff x="6012160" y="4437112"/>
            <a:chExt cx="4685058" cy="2736304"/>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12160" y="4437112"/>
              <a:ext cx="4685058" cy="2736304"/>
            </a:xfrm>
            <a:prstGeom prst="rect">
              <a:avLst/>
            </a:prstGeom>
            <a:effectLst>
              <a:glow>
                <a:schemeClr val="accent1"/>
              </a:glow>
            </a:effectLst>
          </p:spPr>
        </p:pic>
        <p:sp>
          <p:nvSpPr>
            <p:cNvPr id="12" name="Rectangle 11"/>
            <p:cNvSpPr/>
            <p:nvPr userDrawn="1"/>
          </p:nvSpPr>
          <p:spPr>
            <a:xfrm>
              <a:off x="6012160" y="4437112"/>
              <a:ext cx="4685058" cy="2736304"/>
            </a:xfrm>
            <a:prstGeom prst="rect">
              <a:avLst/>
            </a:prstGeom>
            <a:solidFill>
              <a:srgbClr val="FFFFFF">
                <a:alpha val="3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grpSp>
      <p:sp>
        <p:nvSpPr>
          <p:cNvPr id="2" name="Title 1"/>
          <p:cNvSpPr>
            <a:spLocks noGrp="1"/>
          </p:cNvSpPr>
          <p:nvPr>
            <p:ph type="title" hasCustomPrompt="1"/>
          </p:nvPr>
        </p:nvSpPr>
        <p:spPr>
          <a:xfrm>
            <a:off x="963084" y="1371601"/>
            <a:ext cx="10363200" cy="2505075"/>
          </a:xfrm>
        </p:spPr>
        <p:txBody>
          <a:bodyPr anchor="b"/>
          <a:lstStyle>
            <a:lvl1pPr algn="ctr" defTabSz="914400" rtl="0" eaLnBrk="1" latinLnBrk="0" hangingPunct="1">
              <a:lnSpc>
                <a:spcPct val="100000"/>
              </a:lnSpc>
              <a:spcBef>
                <a:spcPct val="0"/>
              </a:spcBef>
              <a:buNone/>
              <a:defRPr lang="en-US" sz="4400" kern="1200" dirty="0" smtClean="0">
                <a:solidFill>
                  <a:schemeClr val="tx2"/>
                </a:solidFill>
                <a:effectLst>
                  <a:outerShdw blurRad="63500" dist="38100" dir="5400000" algn="t" rotWithShape="0">
                    <a:prstClr val="black">
                      <a:alpha val="25000"/>
                    </a:prstClr>
                  </a:outerShdw>
                </a:effectLst>
                <a:latin typeface="Ebrima" panose="02000000000000000000" pitchFamily="2" charset="0"/>
                <a:ea typeface="Ebrima" panose="02000000000000000000" pitchFamily="2" charset="0"/>
                <a:cs typeface="Ebrima" panose="02000000000000000000" pitchFamily="2" charset="0"/>
              </a:defRPr>
            </a:lvl1pPr>
          </a:lstStyle>
          <a:p>
            <a:r>
              <a:rPr lang="en-US" dirty="0"/>
              <a:t>click to edit Master title style</a:t>
            </a:r>
          </a:p>
        </p:txBody>
      </p:sp>
      <p:sp>
        <p:nvSpPr>
          <p:cNvPr id="3" name="Text Placeholder 2"/>
          <p:cNvSpPr>
            <a:spLocks noGrp="1"/>
          </p:cNvSpPr>
          <p:nvPr>
            <p:ph type="body" idx="1" hasCustomPrompt="1"/>
          </p:nvPr>
        </p:nvSpPr>
        <p:spPr>
          <a:xfrm>
            <a:off x="963084" y="4068764"/>
            <a:ext cx="103632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54AB02A5-4FE5-49D9-9E24-09F23B90C450}" type="datetimeFigureOut">
              <a:rPr lang="en-US" smtClean="0"/>
              <a:t>6/10/2024</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6294C92D-0306-4E69-9CD3-20855E849650}" type="slidenum">
              <a:rPr kumimoji="0" lang="en-US" smtClean="0"/>
              <a:t>‹#›</a:t>
            </a:fld>
            <a:endParaRPr kumimoji="0" lang="en-US" dirty="0"/>
          </a:p>
        </p:txBody>
      </p:sp>
      <p:sp>
        <p:nvSpPr>
          <p:cNvPr id="7" name="Oval 6"/>
          <p:cNvSpPr/>
          <p:nvPr/>
        </p:nvSpPr>
        <p:spPr>
          <a:xfrm>
            <a:off x="5994400" y="3924300"/>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Oval 7"/>
          <p:cNvSpPr/>
          <p:nvPr/>
        </p:nvSpPr>
        <p:spPr>
          <a:xfrm>
            <a:off x="6261100" y="3924300"/>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 name="Oval 8"/>
          <p:cNvSpPr/>
          <p:nvPr/>
        </p:nvSpPr>
        <p:spPr>
          <a:xfrm>
            <a:off x="5728971" y="3924300"/>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8741502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4" name="Content Placeholder 3"/>
          <p:cNvSpPr>
            <a:spLocks noGrp="1"/>
          </p:cNvSpPr>
          <p:nvPr>
            <p:ph sz="half" idx="2" hasCustomPrompt="1"/>
          </p:nvPr>
        </p:nvSpPr>
        <p:spPr>
          <a:xfrm>
            <a:off x="6197600" y="1600201"/>
            <a:ext cx="53848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54AB02A5-4FE5-49D9-9E24-09F23B90C450}" type="datetimeFigureOut">
              <a:rPr lang="en-US" smtClean="0"/>
              <a:t>6/10/2024</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6294C92D-0306-4E69-9CD3-20855E849650}" type="slidenum">
              <a:rPr kumimoji="0" lang="en-US" smtClean="0"/>
              <a:t>‹#›</a:t>
            </a:fld>
            <a:endParaRPr kumimoji="0" lang="en-US" dirty="0"/>
          </a:p>
        </p:txBody>
      </p:sp>
      <p:sp>
        <p:nvSpPr>
          <p:cNvPr id="9" name="Content Placeholder 8"/>
          <p:cNvSpPr>
            <a:spLocks noGrp="1"/>
          </p:cNvSpPr>
          <p:nvPr>
            <p:ph sz="quarter" idx="13" hasCustomPrompt="1"/>
          </p:nvPr>
        </p:nvSpPr>
        <p:spPr>
          <a:xfrm>
            <a:off x="487680" y="1600200"/>
            <a:ext cx="5388864" cy="45262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8" name="Group 7"/>
          <p:cNvGrpSpPr/>
          <p:nvPr/>
        </p:nvGrpSpPr>
        <p:grpSpPr>
          <a:xfrm>
            <a:off x="2927648" y="6021288"/>
            <a:ext cx="6246744" cy="2736304"/>
            <a:chOff x="6012160" y="4437112"/>
            <a:chExt cx="4685058" cy="2736304"/>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12160" y="4437112"/>
              <a:ext cx="4685058" cy="2736304"/>
            </a:xfrm>
            <a:prstGeom prst="rect">
              <a:avLst/>
            </a:prstGeom>
            <a:effectLst>
              <a:glow>
                <a:schemeClr val="accent1"/>
              </a:glow>
            </a:effectLst>
          </p:spPr>
        </p:pic>
        <p:sp>
          <p:nvSpPr>
            <p:cNvPr id="11" name="Rectangle 10"/>
            <p:cNvSpPr/>
            <p:nvPr userDrawn="1"/>
          </p:nvSpPr>
          <p:spPr>
            <a:xfrm>
              <a:off x="6012160" y="4437112"/>
              <a:ext cx="4685058" cy="2736304"/>
            </a:xfrm>
            <a:prstGeom prst="rect">
              <a:avLst/>
            </a:prstGeom>
            <a:solidFill>
              <a:srgbClr val="FFFFFF">
                <a:alpha val="3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grpSp>
    </p:spTree>
    <p:extLst>
      <p:ext uri="{BB962C8B-B14F-4D97-AF65-F5344CB8AC3E}">
        <p14:creationId xmlns:p14="http://schemas.microsoft.com/office/powerpoint/2010/main" val="21221377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Master title style</a:t>
            </a:r>
          </a:p>
        </p:txBody>
      </p:sp>
      <p:sp>
        <p:nvSpPr>
          <p:cNvPr id="3" name="Text Placeholder 2"/>
          <p:cNvSpPr>
            <a:spLocks noGrp="1"/>
          </p:cNvSpPr>
          <p:nvPr>
            <p:ph type="body" idx="1" hasCustomPrompt="1"/>
          </p:nvPr>
        </p:nvSpPr>
        <p:spPr>
          <a:xfrm>
            <a:off x="609600" y="1600200"/>
            <a:ext cx="5386917"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p:cNvSpPr>
            <a:spLocks noGrp="1"/>
          </p:cNvSpPr>
          <p:nvPr>
            <p:ph type="body" sz="quarter" idx="3" hasCustomPrompt="1"/>
          </p:nvPr>
        </p:nvSpPr>
        <p:spPr>
          <a:xfrm>
            <a:off x="6197601" y="1600200"/>
            <a:ext cx="5389033"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7" name="Date Placeholder 6"/>
          <p:cNvSpPr>
            <a:spLocks noGrp="1"/>
          </p:cNvSpPr>
          <p:nvPr>
            <p:ph type="dt" sz="half" idx="10"/>
          </p:nvPr>
        </p:nvSpPr>
        <p:spPr/>
        <p:txBody>
          <a:bodyPr/>
          <a:lstStyle/>
          <a:p>
            <a:fld id="{54AB02A5-4FE5-49D9-9E24-09F23B90C450}" type="datetimeFigureOut">
              <a:rPr lang="en-US" smtClean="0"/>
              <a:t>6/10/2024</a:t>
            </a:fld>
            <a:endParaRPr lang="en-US" dirty="0"/>
          </a:p>
        </p:txBody>
      </p:sp>
      <p:sp>
        <p:nvSpPr>
          <p:cNvPr id="8" name="Footer Placeholder 7"/>
          <p:cNvSpPr>
            <a:spLocks noGrp="1"/>
          </p:cNvSpPr>
          <p:nvPr>
            <p:ph type="ftr" sz="quarter" idx="11"/>
          </p:nvPr>
        </p:nvSpPr>
        <p:spPr/>
        <p:txBody>
          <a:bodyPr/>
          <a:lstStyle/>
          <a:p>
            <a:endParaRPr kumimoji="0" lang="en-US" dirty="0"/>
          </a:p>
        </p:txBody>
      </p:sp>
      <p:sp>
        <p:nvSpPr>
          <p:cNvPr id="9" name="Slide Number Placeholder 8"/>
          <p:cNvSpPr>
            <a:spLocks noGrp="1"/>
          </p:cNvSpPr>
          <p:nvPr>
            <p:ph type="sldNum" sz="quarter" idx="12"/>
          </p:nvPr>
        </p:nvSpPr>
        <p:spPr/>
        <p:txBody>
          <a:bodyPr/>
          <a:lstStyle/>
          <a:p>
            <a:fld id="{6294C92D-0306-4E69-9CD3-20855E849650}" type="slidenum">
              <a:rPr kumimoji="0" lang="en-US" smtClean="0"/>
              <a:t>‹#›</a:t>
            </a:fld>
            <a:endParaRPr kumimoji="0" lang="en-US" dirty="0"/>
          </a:p>
        </p:txBody>
      </p:sp>
      <p:sp>
        <p:nvSpPr>
          <p:cNvPr id="11" name="Content Placeholder 10"/>
          <p:cNvSpPr>
            <a:spLocks noGrp="1"/>
          </p:cNvSpPr>
          <p:nvPr>
            <p:ph sz="quarter" idx="13" hasCustomPrompt="1"/>
          </p:nvPr>
        </p:nvSpPr>
        <p:spPr>
          <a:xfrm>
            <a:off x="609600" y="2212848"/>
            <a:ext cx="5388864" cy="391363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2"/>
          <p:cNvSpPr>
            <a:spLocks noGrp="1"/>
          </p:cNvSpPr>
          <p:nvPr>
            <p:ph sz="quarter" idx="14" hasCustomPrompt="1"/>
          </p:nvPr>
        </p:nvSpPr>
        <p:spPr>
          <a:xfrm>
            <a:off x="6230112" y="2212849"/>
            <a:ext cx="5388864" cy="391318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0" name="Group 9"/>
          <p:cNvGrpSpPr/>
          <p:nvPr/>
        </p:nvGrpSpPr>
        <p:grpSpPr>
          <a:xfrm>
            <a:off x="2927648" y="6021288"/>
            <a:ext cx="6246744" cy="2736304"/>
            <a:chOff x="6012160" y="4437112"/>
            <a:chExt cx="4685058" cy="2736304"/>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12160" y="4437112"/>
              <a:ext cx="4685058" cy="2736304"/>
            </a:xfrm>
            <a:prstGeom prst="rect">
              <a:avLst/>
            </a:prstGeom>
            <a:effectLst>
              <a:glow>
                <a:schemeClr val="accent1"/>
              </a:glow>
            </a:effectLst>
          </p:spPr>
        </p:pic>
        <p:sp>
          <p:nvSpPr>
            <p:cNvPr id="14" name="Rectangle 13"/>
            <p:cNvSpPr/>
            <p:nvPr userDrawn="1"/>
          </p:nvSpPr>
          <p:spPr>
            <a:xfrm>
              <a:off x="6012160" y="4437112"/>
              <a:ext cx="4685058" cy="2736304"/>
            </a:xfrm>
            <a:prstGeom prst="rect">
              <a:avLst/>
            </a:prstGeom>
            <a:solidFill>
              <a:srgbClr val="FFFFFF">
                <a:alpha val="3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grpSp>
    </p:spTree>
    <p:extLst>
      <p:ext uri="{BB962C8B-B14F-4D97-AF65-F5344CB8AC3E}">
        <p14:creationId xmlns:p14="http://schemas.microsoft.com/office/powerpoint/2010/main" val="7710655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6" name="Group 5"/>
          <p:cNvGrpSpPr/>
          <p:nvPr/>
        </p:nvGrpSpPr>
        <p:grpSpPr>
          <a:xfrm>
            <a:off x="6762024" y="4437112"/>
            <a:ext cx="6246744" cy="2736304"/>
            <a:chOff x="6012160" y="4437112"/>
            <a:chExt cx="4685058" cy="2736304"/>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12160" y="4437112"/>
              <a:ext cx="4685058" cy="2736304"/>
            </a:xfrm>
            <a:prstGeom prst="rect">
              <a:avLst/>
            </a:prstGeom>
            <a:effectLst>
              <a:glow>
                <a:schemeClr val="accent1"/>
              </a:glow>
            </a:effectLst>
          </p:spPr>
        </p:pic>
        <p:sp>
          <p:nvSpPr>
            <p:cNvPr id="8" name="Rectangle 7"/>
            <p:cNvSpPr/>
            <p:nvPr userDrawn="1"/>
          </p:nvSpPr>
          <p:spPr>
            <a:xfrm>
              <a:off x="6012160" y="4437112"/>
              <a:ext cx="4685058" cy="2736304"/>
            </a:xfrm>
            <a:prstGeom prst="rect">
              <a:avLst/>
            </a:prstGeom>
            <a:solidFill>
              <a:srgbClr val="FFFFFF">
                <a:alpha val="3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grpSp>
      <p:sp>
        <p:nvSpPr>
          <p:cNvPr id="2" name="Title 1"/>
          <p:cNvSpPr>
            <a:spLocks noGrp="1"/>
          </p:cNvSpPr>
          <p:nvPr>
            <p:ph type="title" hasCustomPrompt="1"/>
          </p:nvPr>
        </p:nvSpPr>
        <p:spPr/>
        <p:txBody>
          <a:bodyPr/>
          <a:lstStyle>
            <a:lvl1pPr>
              <a:defRPr baseline="0"/>
            </a:lvl1pPr>
          </a:lstStyle>
          <a:p>
            <a:r>
              <a:rPr lang="en-US" dirty="0"/>
              <a:t>click to edit Master title style</a:t>
            </a:r>
          </a:p>
        </p:txBody>
      </p:sp>
      <p:sp>
        <p:nvSpPr>
          <p:cNvPr id="3" name="Date Placeholder 2"/>
          <p:cNvSpPr>
            <a:spLocks noGrp="1"/>
          </p:cNvSpPr>
          <p:nvPr>
            <p:ph type="dt" sz="half" idx="10"/>
          </p:nvPr>
        </p:nvSpPr>
        <p:spPr/>
        <p:txBody>
          <a:bodyPr/>
          <a:lstStyle/>
          <a:p>
            <a:fld id="{54AB02A5-4FE5-49D9-9E24-09F23B90C450}" type="datetimeFigureOut">
              <a:rPr lang="en-US" smtClean="0"/>
              <a:t>6/10/2024</a:t>
            </a:fld>
            <a:endParaRPr lang="en-US" dirty="0"/>
          </a:p>
        </p:txBody>
      </p:sp>
      <p:sp>
        <p:nvSpPr>
          <p:cNvPr id="4" name="Footer Placeholder 3"/>
          <p:cNvSpPr>
            <a:spLocks noGrp="1"/>
          </p:cNvSpPr>
          <p:nvPr>
            <p:ph type="ftr" sz="quarter" idx="11"/>
          </p:nvPr>
        </p:nvSpPr>
        <p:spPr/>
        <p:txBody>
          <a:bodyPr/>
          <a:lstStyle/>
          <a:p>
            <a:endParaRPr kumimoji="0" lang="en-US" dirty="0"/>
          </a:p>
        </p:txBody>
      </p:sp>
      <p:sp>
        <p:nvSpPr>
          <p:cNvPr id="5" name="Slide Number Placeholder 4"/>
          <p:cNvSpPr>
            <a:spLocks noGrp="1"/>
          </p:cNvSpPr>
          <p:nvPr>
            <p:ph type="sldNum" sz="quarter" idx="12"/>
          </p:nvPr>
        </p:nvSpPr>
        <p:spPr/>
        <p:txBody>
          <a:bodyPr/>
          <a:lstStyle/>
          <a:p>
            <a:fld id="{6294C92D-0306-4E69-9CD3-20855E849650}" type="slidenum">
              <a:rPr kumimoji="0" lang="en-US" smtClean="0"/>
              <a:t>‹#›</a:t>
            </a:fld>
            <a:endParaRPr kumimoji="0" lang="en-US" dirty="0"/>
          </a:p>
        </p:txBody>
      </p:sp>
    </p:spTree>
    <p:extLst>
      <p:ext uri="{BB962C8B-B14F-4D97-AF65-F5344CB8AC3E}">
        <p14:creationId xmlns:p14="http://schemas.microsoft.com/office/powerpoint/2010/main" val="41109154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AB02A5-4FE5-49D9-9E24-09F23B90C450}" type="datetimeFigureOut">
              <a:rPr lang="en-US" smtClean="0"/>
              <a:t>6/10/2024</a:t>
            </a:fld>
            <a:endParaRPr lang="en-US" dirty="0"/>
          </a:p>
        </p:txBody>
      </p:sp>
      <p:sp>
        <p:nvSpPr>
          <p:cNvPr id="3" name="Footer Placeholder 2"/>
          <p:cNvSpPr>
            <a:spLocks noGrp="1"/>
          </p:cNvSpPr>
          <p:nvPr>
            <p:ph type="ftr" sz="quarter" idx="11"/>
          </p:nvPr>
        </p:nvSpPr>
        <p:spPr/>
        <p:txBody>
          <a:bodyPr/>
          <a:lstStyle/>
          <a:p>
            <a:endParaRPr kumimoji="0" lang="en-US" dirty="0"/>
          </a:p>
        </p:txBody>
      </p:sp>
      <p:sp>
        <p:nvSpPr>
          <p:cNvPr id="4" name="Slide Number Placeholder 3"/>
          <p:cNvSpPr>
            <a:spLocks noGrp="1"/>
          </p:cNvSpPr>
          <p:nvPr>
            <p:ph type="sldNum" sz="quarter" idx="12"/>
          </p:nvPr>
        </p:nvSpPr>
        <p:spPr/>
        <p:txBody>
          <a:bodyPr/>
          <a:lstStyle/>
          <a:p>
            <a:fld id="{6294C92D-0306-4E69-9CD3-20855E849650}" type="slidenum">
              <a:rPr kumimoji="0" lang="en-US" smtClean="0"/>
              <a:t>‹#›</a:t>
            </a:fld>
            <a:endParaRPr kumimoji="0" lang="en-US" dirty="0"/>
          </a:p>
        </p:txBody>
      </p:sp>
    </p:spTree>
    <p:extLst>
      <p:ext uri="{BB962C8B-B14F-4D97-AF65-F5344CB8AC3E}">
        <p14:creationId xmlns:p14="http://schemas.microsoft.com/office/powerpoint/2010/main" val="1942314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64DF0-0EAD-4394-9439-8C2ACC8A7EF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0543C2C-6AC7-4244-949A-281D4B87E0C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5D9AAD5-3EE3-4715-AD9B-EE94C6913BDC}"/>
              </a:ext>
            </a:extLst>
          </p:cNvPr>
          <p:cNvSpPr>
            <a:spLocks noGrp="1"/>
          </p:cNvSpPr>
          <p:nvPr>
            <p:ph type="dt" sz="half" idx="10"/>
          </p:nvPr>
        </p:nvSpPr>
        <p:spPr/>
        <p:txBody>
          <a:bodyPr/>
          <a:lstStyle/>
          <a:p>
            <a:fld id="{A571CDB6-EFB6-4D98-8B03-549019E34306}" type="datetimeFigureOut">
              <a:rPr lang="en-GB" smtClean="0"/>
              <a:t>10/06/2024</a:t>
            </a:fld>
            <a:endParaRPr lang="en-GB" dirty="0"/>
          </a:p>
        </p:txBody>
      </p:sp>
      <p:sp>
        <p:nvSpPr>
          <p:cNvPr id="5" name="Footer Placeholder 4">
            <a:extLst>
              <a:ext uri="{FF2B5EF4-FFF2-40B4-BE49-F238E27FC236}">
                <a16:creationId xmlns:a16="http://schemas.microsoft.com/office/drawing/2014/main" id="{82A06411-CD3A-45A8-8EFA-3B07D8ABD9D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E8F9A8FF-4419-475C-BC62-BC4009AF83E6}"/>
              </a:ext>
            </a:extLst>
          </p:cNvPr>
          <p:cNvSpPr>
            <a:spLocks noGrp="1"/>
          </p:cNvSpPr>
          <p:nvPr>
            <p:ph type="sldNum" sz="quarter" idx="12"/>
          </p:nvPr>
        </p:nvSpPr>
        <p:spPr/>
        <p:txBody>
          <a:bodyPr/>
          <a:lstStyle/>
          <a:p>
            <a:fld id="{9F6DED1C-4846-47AC-9991-5D80D3EF05FE}" type="slidenum">
              <a:rPr lang="en-GB" smtClean="0"/>
              <a:t>‹#›</a:t>
            </a:fld>
            <a:endParaRPr lang="en-GB" dirty="0"/>
          </a:p>
        </p:txBody>
      </p:sp>
    </p:spTree>
    <p:extLst>
      <p:ext uri="{BB962C8B-B14F-4D97-AF65-F5344CB8AC3E}">
        <p14:creationId xmlns:p14="http://schemas.microsoft.com/office/powerpoint/2010/main" val="13891879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6762024" y="4437112"/>
            <a:ext cx="6246744" cy="2736304"/>
            <a:chOff x="6012160" y="4437112"/>
            <a:chExt cx="4685058" cy="2736304"/>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12160" y="4437112"/>
              <a:ext cx="4685058" cy="2736304"/>
            </a:xfrm>
            <a:prstGeom prst="rect">
              <a:avLst/>
            </a:prstGeom>
            <a:effectLst>
              <a:glow>
                <a:schemeClr val="accent1"/>
              </a:glow>
            </a:effectLst>
          </p:spPr>
        </p:pic>
        <p:sp>
          <p:nvSpPr>
            <p:cNvPr id="10" name="Rectangle 9"/>
            <p:cNvSpPr/>
            <p:nvPr userDrawn="1"/>
          </p:nvSpPr>
          <p:spPr>
            <a:xfrm>
              <a:off x="6012160" y="4437112"/>
              <a:ext cx="4685058" cy="2736304"/>
            </a:xfrm>
            <a:prstGeom prst="rect">
              <a:avLst/>
            </a:prstGeom>
            <a:solidFill>
              <a:srgbClr val="FFFFFF">
                <a:alpha val="3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grpSp>
      <p:sp>
        <p:nvSpPr>
          <p:cNvPr id="2" name="Title 1"/>
          <p:cNvSpPr>
            <a:spLocks noGrp="1"/>
          </p:cNvSpPr>
          <p:nvPr>
            <p:ph type="title" hasCustomPrompt="1"/>
          </p:nvPr>
        </p:nvSpPr>
        <p:spPr>
          <a:xfrm>
            <a:off x="7876117" y="266700"/>
            <a:ext cx="4011084"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dirty="0"/>
              <a:t>click to edit Master title style</a:t>
            </a:r>
          </a:p>
        </p:txBody>
      </p:sp>
      <p:sp>
        <p:nvSpPr>
          <p:cNvPr id="3" name="Content Placeholder 2"/>
          <p:cNvSpPr>
            <a:spLocks noGrp="1"/>
          </p:cNvSpPr>
          <p:nvPr>
            <p:ph idx="1" hasCustomPrompt="1"/>
          </p:nvPr>
        </p:nvSpPr>
        <p:spPr>
          <a:xfrm>
            <a:off x="958850" y="273051"/>
            <a:ext cx="66611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hasCustomPrompt="1"/>
          </p:nvPr>
        </p:nvSpPr>
        <p:spPr>
          <a:xfrm>
            <a:off x="7876117" y="2438401"/>
            <a:ext cx="4011084"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54AB02A5-4FE5-49D9-9E24-09F23B90C450}" type="datetimeFigureOut">
              <a:rPr lang="en-US" smtClean="0"/>
              <a:t>6/10/2024</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6294C92D-0306-4E69-9CD3-20855E849650}" type="slidenum">
              <a:rPr kumimoji="0" lang="en-US" smtClean="0"/>
              <a:t>‹#›</a:t>
            </a:fld>
            <a:endParaRPr kumimoji="0" lang="en-US" dirty="0"/>
          </a:p>
        </p:txBody>
      </p:sp>
    </p:spTree>
    <p:extLst>
      <p:ext uri="{BB962C8B-B14F-4D97-AF65-F5344CB8AC3E}">
        <p14:creationId xmlns:p14="http://schemas.microsoft.com/office/powerpoint/2010/main" val="28875255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6762024" y="4437112"/>
            <a:ext cx="6246744" cy="2736304"/>
            <a:chOff x="6012160" y="4437112"/>
            <a:chExt cx="4685058" cy="2736304"/>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12160" y="4437112"/>
              <a:ext cx="4685058" cy="2736304"/>
            </a:xfrm>
            <a:prstGeom prst="rect">
              <a:avLst/>
            </a:prstGeom>
            <a:effectLst>
              <a:glow>
                <a:schemeClr val="accent1"/>
              </a:glow>
            </a:effectLst>
          </p:spPr>
        </p:pic>
        <p:sp>
          <p:nvSpPr>
            <p:cNvPr id="10" name="Rectangle 9"/>
            <p:cNvSpPr/>
            <p:nvPr userDrawn="1"/>
          </p:nvSpPr>
          <p:spPr>
            <a:xfrm>
              <a:off x="6012160" y="4437112"/>
              <a:ext cx="4685058" cy="2736304"/>
            </a:xfrm>
            <a:prstGeom prst="rect">
              <a:avLst/>
            </a:prstGeom>
            <a:solidFill>
              <a:srgbClr val="FFFFFF">
                <a:alpha val="3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grpSp>
      <p:sp>
        <p:nvSpPr>
          <p:cNvPr id="2" name="Title 1"/>
          <p:cNvSpPr>
            <a:spLocks noGrp="1"/>
          </p:cNvSpPr>
          <p:nvPr>
            <p:ph type="title"/>
          </p:nvPr>
        </p:nvSpPr>
        <p:spPr>
          <a:xfrm>
            <a:off x="2239435" y="228600"/>
            <a:ext cx="7615765" cy="895350"/>
          </a:xfrm>
        </p:spPr>
        <p:txBody>
          <a:bodyPr anchor="b"/>
          <a:lstStyle>
            <a:lvl1pPr algn="ctr">
              <a:lnSpc>
                <a:spcPct val="100000"/>
              </a:lnSpc>
              <a:defRPr sz="2800" b="0"/>
            </a:lvl1pPr>
          </a:lstStyle>
          <a:p>
            <a:r>
              <a:rPr lang="en-US"/>
              <a:t>Click to edit Master title style</a:t>
            </a:r>
            <a:endParaRPr lang="en-US" dirty="0"/>
          </a:p>
        </p:txBody>
      </p:sp>
      <p:sp>
        <p:nvSpPr>
          <p:cNvPr id="3" name="Picture Placeholder 2"/>
          <p:cNvSpPr>
            <a:spLocks noGrp="1"/>
          </p:cNvSpPr>
          <p:nvPr>
            <p:ph type="pic" idx="1"/>
          </p:nvPr>
        </p:nvSpPr>
        <p:spPr>
          <a:xfrm>
            <a:off x="2010835" y="1143000"/>
            <a:ext cx="8072965"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239435" y="5810250"/>
            <a:ext cx="7615765"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4AB02A5-4FE5-49D9-9E24-09F23B90C450}" type="datetimeFigureOut">
              <a:rPr lang="en-US" smtClean="0"/>
              <a:t>6/10/2024</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6294C92D-0306-4E69-9CD3-20855E849650}" type="slidenum">
              <a:rPr kumimoji="0" lang="en-US" smtClean="0"/>
              <a:t>‹#›</a:t>
            </a:fld>
            <a:endParaRPr kumimoji="0" lang="en-US" dirty="0"/>
          </a:p>
        </p:txBody>
      </p:sp>
    </p:spTree>
    <p:extLst>
      <p:ext uri="{BB962C8B-B14F-4D97-AF65-F5344CB8AC3E}">
        <p14:creationId xmlns:p14="http://schemas.microsoft.com/office/powerpoint/2010/main" val="24900224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AB02A5-4FE5-49D9-9E24-09F23B90C450}" type="datetimeFigureOut">
              <a:rPr lang="en-US" smtClean="0"/>
              <a:t>6/10/2024</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6294C92D-0306-4E69-9CD3-20855E849650}" type="slidenum">
              <a:rPr kumimoji="0" lang="en-US" smtClean="0"/>
              <a:t>‹#›</a:t>
            </a:fld>
            <a:endParaRPr kumimoji="0" lang="en-US" dirty="0"/>
          </a:p>
        </p:txBody>
      </p:sp>
    </p:spTree>
    <p:extLst>
      <p:ext uri="{BB962C8B-B14F-4D97-AF65-F5344CB8AC3E}">
        <p14:creationId xmlns:p14="http://schemas.microsoft.com/office/powerpoint/2010/main" val="40594127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AB02A5-4FE5-49D9-9E24-09F23B90C450}" type="datetimeFigureOut">
              <a:rPr lang="en-US" smtClean="0"/>
              <a:t>6/10/2024</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6294C92D-0306-4E69-9CD3-20855E849650}" type="slidenum">
              <a:rPr kumimoji="0" lang="en-US" smtClean="0"/>
              <a:t>‹#›</a:t>
            </a:fld>
            <a:endParaRPr kumimoji="0" lang="en-US" dirty="0"/>
          </a:p>
        </p:txBody>
      </p:sp>
    </p:spTree>
    <p:extLst>
      <p:ext uri="{BB962C8B-B14F-4D97-AF65-F5344CB8AC3E}">
        <p14:creationId xmlns:p14="http://schemas.microsoft.com/office/powerpoint/2010/main" val="2739025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B7F7B-B8E2-4422-9E52-9A0727BECD7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C6769F1-77EF-4FEB-B26B-B4AF2C435E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7E80847-4331-4D75-8749-682D660BA9CB}"/>
              </a:ext>
            </a:extLst>
          </p:cNvPr>
          <p:cNvSpPr>
            <a:spLocks noGrp="1"/>
          </p:cNvSpPr>
          <p:nvPr>
            <p:ph type="dt" sz="half" idx="10"/>
          </p:nvPr>
        </p:nvSpPr>
        <p:spPr/>
        <p:txBody>
          <a:bodyPr/>
          <a:lstStyle/>
          <a:p>
            <a:fld id="{A571CDB6-EFB6-4D98-8B03-549019E34306}" type="datetimeFigureOut">
              <a:rPr lang="en-GB" smtClean="0"/>
              <a:t>10/06/2024</a:t>
            </a:fld>
            <a:endParaRPr lang="en-GB" dirty="0"/>
          </a:p>
        </p:txBody>
      </p:sp>
      <p:sp>
        <p:nvSpPr>
          <p:cNvPr id="5" name="Footer Placeholder 4">
            <a:extLst>
              <a:ext uri="{FF2B5EF4-FFF2-40B4-BE49-F238E27FC236}">
                <a16:creationId xmlns:a16="http://schemas.microsoft.com/office/drawing/2014/main" id="{4E02161A-8A6A-467B-85A6-32B487299ADE}"/>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3F5CFF35-4EAC-4160-8748-0998D79A6CC7}"/>
              </a:ext>
            </a:extLst>
          </p:cNvPr>
          <p:cNvSpPr>
            <a:spLocks noGrp="1"/>
          </p:cNvSpPr>
          <p:nvPr>
            <p:ph type="sldNum" sz="quarter" idx="12"/>
          </p:nvPr>
        </p:nvSpPr>
        <p:spPr/>
        <p:txBody>
          <a:bodyPr/>
          <a:lstStyle/>
          <a:p>
            <a:fld id="{9F6DED1C-4846-47AC-9991-5D80D3EF05FE}" type="slidenum">
              <a:rPr lang="en-GB" smtClean="0"/>
              <a:t>‹#›</a:t>
            </a:fld>
            <a:endParaRPr lang="en-GB" dirty="0"/>
          </a:p>
        </p:txBody>
      </p:sp>
    </p:spTree>
    <p:extLst>
      <p:ext uri="{BB962C8B-B14F-4D97-AF65-F5344CB8AC3E}">
        <p14:creationId xmlns:p14="http://schemas.microsoft.com/office/powerpoint/2010/main" val="3852235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2172A-6EF1-4E09-90F1-CB31F97512C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033B828-B485-4E16-87EA-A9A4D67B10C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8947E31-229B-4201-BC31-08D3A7A18A8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9A65C52-85CE-4A33-9013-4C66870DB4EE}"/>
              </a:ext>
            </a:extLst>
          </p:cNvPr>
          <p:cNvSpPr>
            <a:spLocks noGrp="1"/>
          </p:cNvSpPr>
          <p:nvPr>
            <p:ph type="dt" sz="half" idx="10"/>
          </p:nvPr>
        </p:nvSpPr>
        <p:spPr/>
        <p:txBody>
          <a:bodyPr/>
          <a:lstStyle/>
          <a:p>
            <a:fld id="{A571CDB6-EFB6-4D98-8B03-549019E34306}" type="datetimeFigureOut">
              <a:rPr lang="en-GB" smtClean="0"/>
              <a:t>10/06/2024</a:t>
            </a:fld>
            <a:endParaRPr lang="en-GB" dirty="0"/>
          </a:p>
        </p:txBody>
      </p:sp>
      <p:sp>
        <p:nvSpPr>
          <p:cNvPr id="6" name="Footer Placeholder 5">
            <a:extLst>
              <a:ext uri="{FF2B5EF4-FFF2-40B4-BE49-F238E27FC236}">
                <a16:creationId xmlns:a16="http://schemas.microsoft.com/office/drawing/2014/main" id="{528D1360-4446-4A39-BBFD-62137F7CBBD5}"/>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E8F8DB8A-413C-40FE-A634-E0783753964C}"/>
              </a:ext>
            </a:extLst>
          </p:cNvPr>
          <p:cNvSpPr>
            <a:spLocks noGrp="1"/>
          </p:cNvSpPr>
          <p:nvPr>
            <p:ph type="sldNum" sz="quarter" idx="12"/>
          </p:nvPr>
        </p:nvSpPr>
        <p:spPr/>
        <p:txBody>
          <a:bodyPr/>
          <a:lstStyle/>
          <a:p>
            <a:fld id="{9F6DED1C-4846-47AC-9991-5D80D3EF05FE}" type="slidenum">
              <a:rPr lang="en-GB" smtClean="0"/>
              <a:t>‹#›</a:t>
            </a:fld>
            <a:endParaRPr lang="en-GB" dirty="0"/>
          </a:p>
        </p:txBody>
      </p:sp>
    </p:spTree>
    <p:extLst>
      <p:ext uri="{BB962C8B-B14F-4D97-AF65-F5344CB8AC3E}">
        <p14:creationId xmlns:p14="http://schemas.microsoft.com/office/powerpoint/2010/main" val="1119997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AE52F-D114-4BF3-B1DE-7EF347C5765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545E238-A288-47B4-8157-B5C6BC71F85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982AC55-81D6-4112-978A-B049804F766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F515A04-D126-47CB-9424-5E6B00FC494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CFA50F0-A788-4CD5-93E6-DCB0ECE3922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F82D347-A041-4B87-A29B-8A43A2CA9113}"/>
              </a:ext>
            </a:extLst>
          </p:cNvPr>
          <p:cNvSpPr>
            <a:spLocks noGrp="1"/>
          </p:cNvSpPr>
          <p:nvPr>
            <p:ph type="dt" sz="half" idx="10"/>
          </p:nvPr>
        </p:nvSpPr>
        <p:spPr/>
        <p:txBody>
          <a:bodyPr/>
          <a:lstStyle/>
          <a:p>
            <a:fld id="{A571CDB6-EFB6-4D98-8B03-549019E34306}" type="datetimeFigureOut">
              <a:rPr lang="en-GB" smtClean="0"/>
              <a:t>10/06/2024</a:t>
            </a:fld>
            <a:endParaRPr lang="en-GB" dirty="0"/>
          </a:p>
        </p:txBody>
      </p:sp>
      <p:sp>
        <p:nvSpPr>
          <p:cNvPr id="8" name="Footer Placeholder 7">
            <a:extLst>
              <a:ext uri="{FF2B5EF4-FFF2-40B4-BE49-F238E27FC236}">
                <a16:creationId xmlns:a16="http://schemas.microsoft.com/office/drawing/2014/main" id="{FD96D4BE-8D0E-433B-B6F2-22FDE855728A}"/>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01FD72E7-DB60-43EA-B617-2A0BFBA0FEB8}"/>
              </a:ext>
            </a:extLst>
          </p:cNvPr>
          <p:cNvSpPr>
            <a:spLocks noGrp="1"/>
          </p:cNvSpPr>
          <p:nvPr>
            <p:ph type="sldNum" sz="quarter" idx="12"/>
          </p:nvPr>
        </p:nvSpPr>
        <p:spPr/>
        <p:txBody>
          <a:bodyPr/>
          <a:lstStyle/>
          <a:p>
            <a:fld id="{9F6DED1C-4846-47AC-9991-5D80D3EF05FE}" type="slidenum">
              <a:rPr lang="en-GB" smtClean="0"/>
              <a:t>‹#›</a:t>
            </a:fld>
            <a:endParaRPr lang="en-GB" dirty="0"/>
          </a:p>
        </p:txBody>
      </p:sp>
    </p:spTree>
    <p:extLst>
      <p:ext uri="{BB962C8B-B14F-4D97-AF65-F5344CB8AC3E}">
        <p14:creationId xmlns:p14="http://schemas.microsoft.com/office/powerpoint/2010/main" val="1083028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261F1-2591-4910-8A29-72BAA831F93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1FE6F84-C0A8-4C76-A7B7-24E36A993BD1}"/>
              </a:ext>
            </a:extLst>
          </p:cNvPr>
          <p:cNvSpPr>
            <a:spLocks noGrp="1"/>
          </p:cNvSpPr>
          <p:nvPr>
            <p:ph type="dt" sz="half" idx="10"/>
          </p:nvPr>
        </p:nvSpPr>
        <p:spPr/>
        <p:txBody>
          <a:bodyPr/>
          <a:lstStyle/>
          <a:p>
            <a:fld id="{A571CDB6-EFB6-4D98-8B03-549019E34306}" type="datetimeFigureOut">
              <a:rPr lang="en-GB" smtClean="0"/>
              <a:t>10/06/2024</a:t>
            </a:fld>
            <a:endParaRPr lang="en-GB" dirty="0"/>
          </a:p>
        </p:txBody>
      </p:sp>
      <p:sp>
        <p:nvSpPr>
          <p:cNvPr id="4" name="Footer Placeholder 3">
            <a:extLst>
              <a:ext uri="{FF2B5EF4-FFF2-40B4-BE49-F238E27FC236}">
                <a16:creationId xmlns:a16="http://schemas.microsoft.com/office/drawing/2014/main" id="{5AF57A79-84E9-4B0F-A664-BFC4AB4890F7}"/>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553A352E-1C9A-4CAC-B83E-D2E4F66D437F}"/>
              </a:ext>
            </a:extLst>
          </p:cNvPr>
          <p:cNvSpPr>
            <a:spLocks noGrp="1"/>
          </p:cNvSpPr>
          <p:nvPr>
            <p:ph type="sldNum" sz="quarter" idx="12"/>
          </p:nvPr>
        </p:nvSpPr>
        <p:spPr/>
        <p:txBody>
          <a:bodyPr/>
          <a:lstStyle/>
          <a:p>
            <a:fld id="{9F6DED1C-4846-47AC-9991-5D80D3EF05FE}" type="slidenum">
              <a:rPr lang="en-GB" smtClean="0"/>
              <a:t>‹#›</a:t>
            </a:fld>
            <a:endParaRPr lang="en-GB" dirty="0"/>
          </a:p>
        </p:txBody>
      </p:sp>
    </p:spTree>
    <p:extLst>
      <p:ext uri="{BB962C8B-B14F-4D97-AF65-F5344CB8AC3E}">
        <p14:creationId xmlns:p14="http://schemas.microsoft.com/office/powerpoint/2010/main" val="40766977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B6DA11C-9078-4385-8937-5E9DD2187AAF}"/>
              </a:ext>
            </a:extLst>
          </p:cNvPr>
          <p:cNvSpPr>
            <a:spLocks noGrp="1"/>
          </p:cNvSpPr>
          <p:nvPr>
            <p:ph type="dt" sz="half" idx="10"/>
          </p:nvPr>
        </p:nvSpPr>
        <p:spPr/>
        <p:txBody>
          <a:bodyPr/>
          <a:lstStyle/>
          <a:p>
            <a:fld id="{A571CDB6-EFB6-4D98-8B03-549019E34306}" type="datetimeFigureOut">
              <a:rPr lang="en-GB" smtClean="0"/>
              <a:t>10/06/2024</a:t>
            </a:fld>
            <a:endParaRPr lang="en-GB" dirty="0"/>
          </a:p>
        </p:txBody>
      </p:sp>
      <p:sp>
        <p:nvSpPr>
          <p:cNvPr id="3" name="Footer Placeholder 2">
            <a:extLst>
              <a:ext uri="{FF2B5EF4-FFF2-40B4-BE49-F238E27FC236}">
                <a16:creationId xmlns:a16="http://schemas.microsoft.com/office/drawing/2014/main" id="{38D55524-6ED6-4F7D-A4CC-2A758B64ADCC}"/>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66178CDD-7326-42DE-B20B-2DB62B66377C}"/>
              </a:ext>
            </a:extLst>
          </p:cNvPr>
          <p:cNvSpPr>
            <a:spLocks noGrp="1"/>
          </p:cNvSpPr>
          <p:nvPr>
            <p:ph type="sldNum" sz="quarter" idx="12"/>
          </p:nvPr>
        </p:nvSpPr>
        <p:spPr/>
        <p:txBody>
          <a:bodyPr/>
          <a:lstStyle/>
          <a:p>
            <a:fld id="{9F6DED1C-4846-47AC-9991-5D80D3EF05FE}" type="slidenum">
              <a:rPr lang="en-GB" smtClean="0"/>
              <a:t>‹#›</a:t>
            </a:fld>
            <a:endParaRPr lang="en-GB" dirty="0"/>
          </a:p>
        </p:txBody>
      </p:sp>
    </p:spTree>
    <p:extLst>
      <p:ext uri="{BB962C8B-B14F-4D97-AF65-F5344CB8AC3E}">
        <p14:creationId xmlns:p14="http://schemas.microsoft.com/office/powerpoint/2010/main" val="1858074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E3C1E-9997-492C-8759-2D4C22CA82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FE6C291-DD3F-4C0D-B9DF-0DDB5154F21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637B281-C0E4-4072-A33C-B4218C3F73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B5CBE0-00AC-4BE0-9226-040C5DCBA82D}"/>
              </a:ext>
            </a:extLst>
          </p:cNvPr>
          <p:cNvSpPr>
            <a:spLocks noGrp="1"/>
          </p:cNvSpPr>
          <p:nvPr>
            <p:ph type="dt" sz="half" idx="10"/>
          </p:nvPr>
        </p:nvSpPr>
        <p:spPr/>
        <p:txBody>
          <a:bodyPr/>
          <a:lstStyle/>
          <a:p>
            <a:fld id="{A571CDB6-EFB6-4D98-8B03-549019E34306}" type="datetimeFigureOut">
              <a:rPr lang="en-GB" smtClean="0"/>
              <a:t>10/06/2024</a:t>
            </a:fld>
            <a:endParaRPr lang="en-GB" dirty="0"/>
          </a:p>
        </p:txBody>
      </p:sp>
      <p:sp>
        <p:nvSpPr>
          <p:cNvPr id="6" name="Footer Placeholder 5">
            <a:extLst>
              <a:ext uri="{FF2B5EF4-FFF2-40B4-BE49-F238E27FC236}">
                <a16:creationId xmlns:a16="http://schemas.microsoft.com/office/drawing/2014/main" id="{6DA7C59B-C72E-4A08-80D9-45F1116B021B}"/>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665EAC50-6709-41DC-8175-A75BD6064958}"/>
              </a:ext>
            </a:extLst>
          </p:cNvPr>
          <p:cNvSpPr>
            <a:spLocks noGrp="1"/>
          </p:cNvSpPr>
          <p:nvPr>
            <p:ph type="sldNum" sz="quarter" idx="12"/>
          </p:nvPr>
        </p:nvSpPr>
        <p:spPr/>
        <p:txBody>
          <a:bodyPr/>
          <a:lstStyle/>
          <a:p>
            <a:fld id="{9F6DED1C-4846-47AC-9991-5D80D3EF05FE}" type="slidenum">
              <a:rPr lang="en-GB" smtClean="0"/>
              <a:t>‹#›</a:t>
            </a:fld>
            <a:endParaRPr lang="en-GB" dirty="0"/>
          </a:p>
        </p:txBody>
      </p:sp>
    </p:spTree>
    <p:extLst>
      <p:ext uri="{BB962C8B-B14F-4D97-AF65-F5344CB8AC3E}">
        <p14:creationId xmlns:p14="http://schemas.microsoft.com/office/powerpoint/2010/main" val="2682516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75D4C-6F2A-4841-9512-2E16FB87E4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0110E13-041A-45E0-909B-F7AED9E4BE3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C14B9202-DCFB-48F6-83DE-55943788D1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308F116-E5A4-49D2-A2EA-B0DF64512771}"/>
              </a:ext>
            </a:extLst>
          </p:cNvPr>
          <p:cNvSpPr>
            <a:spLocks noGrp="1"/>
          </p:cNvSpPr>
          <p:nvPr>
            <p:ph type="dt" sz="half" idx="10"/>
          </p:nvPr>
        </p:nvSpPr>
        <p:spPr/>
        <p:txBody>
          <a:bodyPr/>
          <a:lstStyle/>
          <a:p>
            <a:fld id="{A571CDB6-EFB6-4D98-8B03-549019E34306}" type="datetimeFigureOut">
              <a:rPr lang="en-GB" smtClean="0"/>
              <a:t>10/06/2024</a:t>
            </a:fld>
            <a:endParaRPr lang="en-GB" dirty="0"/>
          </a:p>
        </p:txBody>
      </p:sp>
      <p:sp>
        <p:nvSpPr>
          <p:cNvPr id="6" name="Footer Placeholder 5">
            <a:extLst>
              <a:ext uri="{FF2B5EF4-FFF2-40B4-BE49-F238E27FC236}">
                <a16:creationId xmlns:a16="http://schemas.microsoft.com/office/drawing/2014/main" id="{1EFA54D7-0ED2-41E2-9FC2-F6BAD3C554E9}"/>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D0B1AEEF-BA90-41B9-8500-A39DA4681DC2}"/>
              </a:ext>
            </a:extLst>
          </p:cNvPr>
          <p:cNvSpPr>
            <a:spLocks noGrp="1"/>
          </p:cNvSpPr>
          <p:nvPr>
            <p:ph type="sldNum" sz="quarter" idx="12"/>
          </p:nvPr>
        </p:nvSpPr>
        <p:spPr/>
        <p:txBody>
          <a:bodyPr/>
          <a:lstStyle/>
          <a:p>
            <a:fld id="{9F6DED1C-4846-47AC-9991-5D80D3EF05FE}" type="slidenum">
              <a:rPr lang="en-GB" smtClean="0"/>
              <a:t>‹#›</a:t>
            </a:fld>
            <a:endParaRPr lang="en-GB" dirty="0"/>
          </a:p>
        </p:txBody>
      </p:sp>
    </p:spTree>
    <p:extLst>
      <p:ext uri="{BB962C8B-B14F-4D97-AF65-F5344CB8AC3E}">
        <p14:creationId xmlns:p14="http://schemas.microsoft.com/office/powerpoint/2010/main" val="2123865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DA96057-78FD-42A1-B29C-827CACA4113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8CD339D-8F4D-45B5-B7DD-2DFD10B7FD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15ADA5C-D19C-4A48-B4C9-4E6B2A6778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71CDB6-EFB6-4D98-8B03-549019E34306}" type="datetimeFigureOut">
              <a:rPr lang="en-GB" smtClean="0"/>
              <a:t>10/06/2024</a:t>
            </a:fld>
            <a:endParaRPr lang="en-GB" dirty="0"/>
          </a:p>
        </p:txBody>
      </p:sp>
      <p:sp>
        <p:nvSpPr>
          <p:cNvPr id="5" name="Footer Placeholder 4">
            <a:extLst>
              <a:ext uri="{FF2B5EF4-FFF2-40B4-BE49-F238E27FC236}">
                <a16:creationId xmlns:a16="http://schemas.microsoft.com/office/drawing/2014/main" id="{50E1AD9F-9A94-4E67-83F6-9D31445A8C5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C458E738-6A93-48C8-A998-98BABEEF1E9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6DED1C-4846-47AC-9991-5D80D3EF05FE}" type="slidenum">
              <a:rPr lang="en-GB" smtClean="0"/>
              <a:t>‹#›</a:t>
            </a:fld>
            <a:endParaRPr lang="en-GB" dirty="0"/>
          </a:p>
        </p:txBody>
      </p:sp>
    </p:spTree>
    <p:extLst>
      <p:ext uri="{BB962C8B-B14F-4D97-AF65-F5344CB8AC3E}">
        <p14:creationId xmlns:p14="http://schemas.microsoft.com/office/powerpoint/2010/main" val="42921534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16024"/>
            <a:ext cx="10972800" cy="764704"/>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609600" y="1124745"/>
            <a:ext cx="10972800" cy="500141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484463" y="6356351"/>
            <a:ext cx="2781300"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pPr algn="r" eaLnBrk="1" latinLnBrk="0" hangingPunct="1"/>
            <a:fld id="{54AB02A5-4FE5-49D9-9E24-09F23B90C450}" type="datetimeFigureOut">
              <a:rPr lang="en-US" smtClean="0"/>
              <a:t>6/10/2024</a:t>
            </a:fld>
            <a:endParaRPr lang="en-US" sz="1200" dirty="0">
              <a:solidFill>
                <a:schemeClr val="bg2">
                  <a:shade val="50000"/>
                </a:schemeClr>
              </a:solidFill>
            </a:endParaRPr>
          </a:p>
        </p:txBody>
      </p:sp>
      <p:sp>
        <p:nvSpPr>
          <p:cNvPr id="5" name="Footer Placeholder 4"/>
          <p:cNvSpPr>
            <a:spLocks noGrp="1"/>
          </p:cNvSpPr>
          <p:nvPr>
            <p:ph type="ftr" sz="quarter" idx="3"/>
          </p:nvPr>
        </p:nvSpPr>
        <p:spPr>
          <a:xfrm>
            <a:off x="878887" y="6356351"/>
            <a:ext cx="3797300"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kumimoji="0" lang="en-US" sz="1200" dirty="0">
              <a:solidFill>
                <a:schemeClr val="bg2">
                  <a:shade val="50000"/>
                </a:schemeClr>
              </a:solidFill>
              <a:effectLst/>
            </a:endParaRPr>
          </a:p>
        </p:txBody>
      </p:sp>
      <p:sp>
        <p:nvSpPr>
          <p:cNvPr id="6" name="Slide Number Placeholder 5"/>
          <p:cNvSpPr>
            <a:spLocks noGrp="1"/>
          </p:cNvSpPr>
          <p:nvPr>
            <p:ph type="sldNum" sz="quarter" idx="4"/>
          </p:nvPr>
        </p:nvSpPr>
        <p:spPr>
          <a:xfrm>
            <a:off x="11391038" y="6356351"/>
            <a:ext cx="749300"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pPr algn="ctr" eaLnBrk="1" latinLnBrk="0" hangingPunct="1"/>
            <a:fld id="{6294C92D-0306-4E69-9CD3-20855E849650}" type="slidenum">
              <a:rPr kumimoji="0" lang="en-US" smtClean="0"/>
              <a:t>‹#›</a:t>
            </a:fld>
            <a:endParaRPr kumimoji="0" lang="en-US" sz="1200" dirty="0">
              <a:solidFill>
                <a:schemeClr val="bg2">
                  <a:shade val="50000"/>
                </a:schemeClr>
              </a:solidFill>
              <a:effectLst/>
            </a:endParaRPr>
          </a:p>
        </p:txBody>
      </p:sp>
      <p:sp>
        <p:nvSpPr>
          <p:cNvPr id="7" name="Oval 6"/>
          <p:cNvSpPr/>
          <p:nvPr/>
        </p:nvSpPr>
        <p:spPr>
          <a:xfrm>
            <a:off x="11277014" y="6499384"/>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8" name="Oval 7"/>
          <p:cNvSpPr/>
          <p:nvPr/>
        </p:nvSpPr>
        <p:spPr>
          <a:xfrm>
            <a:off x="758826" y="6499384"/>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2465366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ts val="5800"/>
        </a:lnSpc>
        <a:spcBef>
          <a:spcPct val="0"/>
        </a:spcBef>
        <a:buNone/>
        <a:defRPr sz="4000" kern="1200">
          <a:solidFill>
            <a:srgbClr val="04A034"/>
          </a:solidFill>
          <a:effectLst>
            <a:outerShdw blurRad="63500" dist="38100" dir="5400000" algn="t" rotWithShape="0">
              <a:prstClr val="black">
                <a:alpha val="25000"/>
              </a:prstClr>
            </a:outerShdw>
          </a:effectLst>
          <a:latin typeface="Ebrima" panose="02000000000000000000" pitchFamily="2" charset="0"/>
          <a:ea typeface="Ebrima" panose="02000000000000000000" pitchFamily="2" charset="0"/>
          <a:cs typeface="Ebrima" panose="02000000000000000000" pitchFamily="2"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lumMod val="65000"/>
              <a:lumOff val="35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2400" kern="1200">
          <a:solidFill>
            <a:schemeClr val="tx1">
              <a:lumMod val="65000"/>
              <a:lumOff val="35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2000" kern="1200">
          <a:solidFill>
            <a:schemeClr val="tx1">
              <a:lumMod val="65000"/>
              <a:lumOff val="35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hyperlink" Target="https://assets.publishing.service.gov.uk/media/64a2f21fbb13dc000cb2e5e1/Minimum_School_Week_Non-Statutory_Guidance.pdf" TargetMode="Externa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56BF5-748E-4095-B2DE-C792379E85A7}"/>
              </a:ext>
            </a:extLst>
          </p:cNvPr>
          <p:cNvSpPr>
            <a:spLocks noGrp="1"/>
          </p:cNvSpPr>
          <p:nvPr>
            <p:ph type="ctrTitle"/>
          </p:nvPr>
        </p:nvSpPr>
        <p:spPr/>
        <p:txBody>
          <a:bodyPr>
            <a:normAutofit fontScale="90000"/>
          </a:bodyPr>
          <a:lstStyle/>
          <a:p>
            <a:r>
              <a:rPr lang="en-GB" dirty="0"/>
              <a:t>Reflecting upon, and evidencing the education standard</a:t>
            </a:r>
          </a:p>
        </p:txBody>
      </p:sp>
      <p:sp>
        <p:nvSpPr>
          <p:cNvPr id="3" name="Subtitle 2">
            <a:extLst>
              <a:ext uri="{FF2B5EF4-FFF2-40B4-BE49-F238E27FC236}">
                <a16:creationId xmlns:a16="http://schemas.microsoft.com/office/drawing/2014/main" id="{68312BAB-6597-4C0C-A37E-F769E2DF2FF9}"/>
              </a:ext>
            </a:extLst>
          </p:cNvPr>
          <p:cNvSpPr>
            <a:spLocks noGrp="1"/>
          </p:cNvSpPr>
          <p:nvPr>
            <p:ph type="subTitle" idx="1"/>
          </p:nvPr>
        </p:nvSpPr>
        <p:spPr/>
        <p:txBody>
          <a:bodyPr>
            <a:normAutofit/>
          </a:bodyPr>
          <a:lstStyle/>
          <a:p>
            <a:r>
              <a:rPr lang="en-GB" sz="2800" dirty="0"/>
              <a:t>Registered Managers Forum</a:t>
            </a:r>
          </a:p>
          <a:p>
            <a:r>
              <a:rPr lang="en-GB" sz="2800" dirty="0"/>
              <a:t>June 10</a:t>
            </a:r>
            <a:r>
              <a:rPr lang="en-GB" sz="2800" baseline="30000" dirty="0"/>
              <a:t>th</a:t>
            </a:r>
            <a:r>
              <a:rPr lang="en-GB" sz="2800" dirty="0"/>
              <a:t> 2024</a:t>
            </a:r>
          </a:p>
        </p:txBody>
      </p:sp>
    </p:spTree>
    <p:extLst>
      <p:ext uri="{BB962C8B-B14F-4D97-AF65-F5344CB8AC3E}">
        <p14:creationId xmlns:p14="http://schemas.microsoft.com/office/powerpoint/2010/main" val="8818498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F4EF1-5C15-24F7-2606-2A89913C7628}"/>
              </a:ext>
            </a:extLst>
          </p:cNvPr>
          <p:cNvSpPr>
            <a:spLocks noGrp="1"/>
          </p:cNvSpPr>
          <p:nvPr>
            <p:ph type="title"/>
          </p:nvPr>
        </p:nvSpPr>
        <p:spPr>
          <a:xfrm>
            <a:off x="609600" y="0"/>
            <a:ext cx="10972800" cy="433137"/>
          </a:xfrm>
        </p:spPr>
        <p:txBody>
          <a:bodyPr/>
          <a:lstStyle/>
          <a:p>
            <a:r>
              <a:rPr lang="en-GB" sz="2800" dirty="0"/>
              <a:t>Numbers and representation</a:t>
            </a:r>
          </a:p>
        </p:txBody>
      </p:sp>
      <p:pic>
        <p:nvPicPr>
          <p:cNvPr id="4" name="Content Placeholder 3">
            <a:extLst>
              <a:ext uri="{FF2B5EF4-FFF2-40B4-BE49-F238E27FC236}">
                <a16:creationId xmlns:a16="http://schemas.microsoft.com/office/drawing/2014/main" id="{545018E7-A262-CA3D-D6EB-AC7B9B01306B}"/>
              </a:ext>
            </a:extLst>
          </p:cNvPr>
          <p:cNvPicPr>
            <a:picLocks noGrp="1" noChangeAspect="1"/>
          </p:cNvPicPr>
          <p:nvPr>
            <p:ph idx="1"/>
          </p:nvPr>
        </p:nvPicPr>
        <p:blipFill>
          <a:blip r:embed="rId2"/>
          <a:stretch>
            <a:fillRect/>
          </a:stretch>
        </p:blipFill>
        <p:spPr>
          <a:xfrm>
            <a:off x="156411" y="433138"/>
            <a:ext cx="11887199" cy="6311262"/>
          </a:xfrm>
          <a:prstGeom prst="rect">
            <a:avLst/>
          </a:prstGeom>
        </p:spPr>
      </p:pic>
    </p:spTree>
    <p:extLst>
      <p:ext uri="{BB962C8B-B14F-4D97-AF65-F5344CB8AC3E}">
        <p14:creationId xmlns:p14="http://schemas.microsoft.com/office/powerpoint/2010/main" val="22902592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5A4FA-B804-77CA-D8B7-AC3B4BC77FB3}"/>
              </a:ext>
            </a:extLst>
          </p:cNvPr>
          <p:cNvSpPr>
            <a:spLocks noGrp="1"/>
          </p:cNvSpPr>
          <p:nvPr>
            <p:ph type="title"/>
          </p:nvPr>
        </p:nvSpPr>
        <p:spPr/>
        <p:txBody>
          <a:bodyPr/>
          <a:lstStyle/>
          <a:p>
            <a:r>
              <a:rPr lang="en-GB" dirty="0"/>
              <a:t>Issues arising</a:t>
            </a:r>
          </a:p>
        </p:txBody>
      </p:sp>
      <p:sp>
        <p:nvSpPr>
          <p:cNvPr id="5" name="Content Placeholder 4">
            <a:extLst>
              <a:ext uri="{FF2B5EF4-FFF2-40B4-BE49-F238E27FC236}">
                <a16:creationId xmlns:a16="http://schemas.microsoft.com/office/drawing/2014/main" id="{E8682597-3621-E078-D708-9E7E3E1FBC33}"/>
              </a:ext>
            </a:extLst>
          </p:cNvPr>
          <p:cNvSpPr>
            <a:spLocks noGrp="1"/>
          </p:cNvSpPr>
          <p:nvPr>
            <p:ph idx="1"/>
          </p:nvPr>
        </p:nvSpPr>
        <p:spPr/>
        <p:txBody>
          <a:bodyPr/>
          <a:lstStyle/>
          <a:p>
            <a:r>
              <a:rPr lang="en-GB" dirty="0"/>
              <a:t>What are the challenges and potential barriers in your own services and with other agencies / professionals?</a:t>
            </a:r>
          </a:p>
          <a:p>
            <a:endParaRPr lang="en-GB" dirty="0"/>
          </a:p>
          <a:p>
            <a:r>
              <a:rPr lang="en-GB" dirty="0"/>
              <a:t>Discuss at your tables and then we will review</a:t>
            </a:r>
          </a:p>
        </p:txBody>
      </p:sp>
    </p:spTree>
    <p:extLst>
      <p:ext uri="{BB962C8B-B14F-4D97-AF65-F5344CB8AC3E}">
        <p14:creationId xmlns:p14="http://schemas.microsoft.com/office/powerpoint/2010/main" val="37859707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B34E4-F474-5F0F-8BE2-D5D83A9A09A0}"/>
              </a:ext>
            </a:extLst>
          </p:cNvPr>
          <p:cNvSpPr>
            <a:spLocks noGrp="1"/>
          </p:cNvSpPr>
          <p:nvPr>
            <p:ph type="title"/>
          </p:nvPr>
        </p:nvSpPr>
        <p:spPr/>
        <p:txBody>
          <a:bodyPr/>
          <a:lstStyle/>
          <a:p>
            <a:r>
              <a:rPr lang="en-GB" dirty="0"/>
              <a:t>Proving it….</a:t>
            </a:r>
          </a:p>
        </p:txBody>
      </p:sp>
      <p:sp>
        <p:nvSpPr>
          <p:cNvPr id="3" name="Content Placeholder 2">
            <a:extLst>
              <a:ext uri="{FF2B5EF4-FFF2-40B4-BE49-F238E27FC236}">
                <a16:creationId xmlns:a16="http://schemas.microsoft.com/office/drawing/2014/main" id="{A35A34DC-F3F1-37EE-51DC-C9FCF1A2BF78}"/>
              </a:ext>
            </a:extLst>
          </p:cNvPr>
          <p:cNvSpPr>
            <a:spLocks noGrp="1"/>
          </p:cNvSpPr>
          <p:nvPr>
            <p:ph idx="1"/>
          </p:nvPr>
        </p:nvSpPr>
        <p:spPr/>
        <p:txBody>
          <a:bodyPr/>
          <a:lstStyle/>
          <a:p>
            <a:r>
              <a:rPr lang="en-US" dirty="0"/>
              <a:t>It is useful to map the standard to see what evidence you have and where your gaps are.</a:t>
            </a:r>
          </a:p>
          <a:p>
            <a:r>
              <a:rPr lang="en-US" dirty="0"/>
              <a:t>In some cases, regulators find that the  basics have been missed. </a:t>
            </a:r>
          </a:p>
          <a:p>
            <a:endParaRPr lang="en-US" dirty="0"/>
          </a:p>
          <a:p>
            <a:r>
              <a:rPr lang="en-US" dirty="0"/>
              <a:t>Some examples to follow ….</a:t>
            </a:r>
            <a:endParaRPr lang="en-GB" dirty="0"/>
          </a:p>
        </p:txBody>
      </p:sp>
    </p:spTree>
    <p:extLst>
      <p:ext uri="{BB962C8B-B14F-4D97-AF65-F5344CB8AC3E}">
        <p14:creationId xmlns:p14="http://schemas.microsoft.com/office/powerpoint/2010/main" val="10231338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1B5A5-CB64-4273-DCE1-BC00ADA3A359}"/>
              </a:ext>
            </a:extLst>
          </p:cNvPr>
          <p:cNvSpPr>
            <a:spLocks noGrp="1"/>
          </p:cNvSpPr>
          <p:nvPr>
            <p:ph type="title"/>
          </p:nvPr>
        </p:nvSpPr>
        <p:spPr/>
        <p:txBody>
          <a:bodyPr/>
          <a:lstStyle/>
          <a:p>
            <a:r>
              <a:rPr lang="en-GB" dirty="0"/>
              <a:t>Evidence ? </a:t>
            </a:r>
          </a:p>
        </p:txBody>
      </p:sp>
      <p:sp>
        <p:nvSpPr>
          <p:cNvPr id="3" name="Content Placeholder 2">
            <a:extLst>
              <a:ext uri="{FF2B5EF4-FFF2-40B4-BE49-F238E27FC236}">
                <a16:creationId xmlns:a16="http://schemas.microsoft.com/office/drawing/2014/main" id="{01B8ABC9-EF3E-8F11-6060-12F5153821B6}"/>
              </a:ext>
            </a:extLst>
          </p:cNvPr>
          <p:cNvSpPr>
            <a:spLocks noGrp="1"/>
          </p:cNvSpPr>
          <p:nvPr>
            <p:ph idx="1"/>
          </p:nvPr>
        </p:nvSpPr>
        <p:spPr>
          <a:xfrm>
            <a:off x="0" y="1124745"/>
            <a:ext cx="12192000" cy="5612939"/>
          </a:xfrm>
        </p:spPr>
        <p:txBody>
          <a:bodyPr/>
          <a:lstStyle/>
          <a:p>
            <a:r>
              <a:rPr lang="en-GB" dirty="0"/>
              <a:t>Local authorities</a:t>
            </a:r>
          </a:p>
          <a:p>
            <a:pPr marL="0" indent="0">
              <a:buNone/>
            </a:pPr>
            <a:r>
              <a:rPr lang="en-US" dirty="0"/>
              <a:t>Local authorities have a duty under section 22(3A) of the Children Act 1989 to promote the educational achievement of their looked-after children, which includes, as set out in guidance, seeking a school or other education setting that is best suited to the child’s needs. The local authorities’ responsibilities as corporate parent apply wherever the child is placed.</a:t>
            </a:r>
          </a:p>
          <a:p>
            <a:pPr marL="0" indent="0">
              <a:buNone/>
            </a:pPr>
            <a:r>
              <a:rPr lang="en-US" dirty="0">
                <a:solidFill>
                  <a:srgbClr val="FF0000"/>
                </a:solidFill>
              </a:rPr>
              <a:t>Is this clear ? In place at time of placement? If not , why not ? </a:t>
            </a:r>
            <a:endParaRPr lang="en-GB" dirty="0">
              <a:solidFill>
                <a:srgbClr val="FF0000"/>
              </a:solidFill>
            </a:endParaRPr>
          </a:p>
        </p:txBody>
      </p:sp>
    </p:spTree>
    <p:extLst>
      <p:ext uri="{BB962C8B-B14F-4D97-AF65-F5344CB8AC3E}">
        <p14:creationId xmlns:p14="http://schemas.microsoft.com/office/powerpoint/2010/main" val="3247188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E4FBC-47CE-0A7C-F249-E6F842C49AF7}"/>
              </a:ext>
            </a:extLst>
          </p:cNvPr>
          <p:cNvSpPr>
            <a:spLocks noGrp="1"/>
          </p:cNvSpPr>
          <p:nvPr>
            <p:ph type="title"/>
          </p:nvPr>
        </p:nvSpPr>
        <p:spPr/>
        <p:txBody>
          <a:bodyPr/>
          <a:lstStyle/>
          <a:p>
            <a:r>
              <a:rPr lang="en-GB" dirty="0"/>
              <a:t>Evidence ?</a:t>
            </a:r>
          </a:p>
        </p:txBody>
      </p:sp>
      <p:sp>
        <p:nvSpPr>
          <p:cNvPr id="3" name="Content Placeholder 2">
            <a:extLst>
              <a:ext uri="{FF2B5EF4-FFF2-40B4-BE49-F238E27FC236}">
                <a16:creationId xmlns:a16="http://schemas.microsoft.com/office/drawing/2014/main" id="{73ABCBD5-6306-A3E5-7A3B-D31E5E7AF86E}"/>
              </a:ext>
            </a:extLst>
          </p:cNvPr>
          <p:cNvSpPr>
            <a:spLocks noGrp="1"/>
          </p:cNvSpPr>
          <p:nvPr>
            <p:ph idx="1"/>
          </p:nvPr>
        </p:nvSpPr>
        <p:spPr>
          <a:xfrm>
            <a:off x="609600" y="1124745"/>
            <a:ext cx="10972800" cy="5517231"/>
          </a:xfrm>
        </p:spPr>
        <p:txBody>
          <a:bodyPr>
            <a:normAutofit fontScale="85000" lnSpcReduction="20000"/>
          </a:bodyPr>
          <a:lstStyle/>
          <a:p>
            <a:r>
              <a:rPr lang="en-GB" dirty="0"/>
              <a:t>Local authorities</a:t>
            </a:r>
          </a:p>
          <a:p>
            <a:r>
              <a:rPr lang="en-US" dirty="0"/>
              <a:t>Promoting the Education of Looked-After Children describes how local authorities are expected to comply with their duties to promote the education of looked-after children:</a:t>
            </a:r>
          </a:p>
          <a:p>
            <a:r>
              <a:rPr lang="en-US" dirty="0"/>
              <a:t>When commissioning a placement in a children's home the placing authority must establish how the home will support the child's educational needs. In accordance with regulation 5 (engaging with the wider system to ensure children's needs are met), homes must have proactive relationships with appropriate schools and educational support services. The home should have processes that enable staff to share their experience and understanding of the child’s educational needs and progress with other services.</a:t>
            </a:r>
          </a:p>
          <a:p>
            <a:r>
              <a:rPr lang="en-US" dirty="0">
                <a:solidFill>
                  <a:srgbClr val="FF0000"/>
                </a:solidFill>
              </a:rPr>
              <a:t>Is this in place ? Have you got a copy of the guidance to refer to and use in order to challenge ? </a:t>
            </a:r>
          </a:p>
          <a:p>
            <a:endParaRPr lang="en-US" dirty="0">
              <a:solidFill>
                <a:srgbClr val="FF0000"/>
              </a:solidFill>
            </a:endParaRPr>
          </a:p>
          <a:p>
            <a:endParaRPr lang="en-US" dirty="0">
              <a:solidFill>
                <a:srgbClr val="FF0000"/>
              </a:solidFill>
            </a:endParaRPr>
          </a:p>
          <a:p>
            <a:endParaRPr lang="en-GB" dirty="0"/>
          </a:p>
        </p:txBody>
      </p:sp>
    </p:spTree>
    <p:extLst>
      <p:ext uri="{BB962C8B-B14F-4D97-AF65-F5344CB8AC3E}">
        <p14:creationId xmlns:p14="http://schemas.microsoft.com/office/powerpoint/2010/main" val="3203742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7CBEA-DCC5-1F3A-671A-B6150A0F7695}"/>
              </a:ext>
            </a:extLst>
          </p:cNvPr>
          <p:cNvSpPr>
            <a:spLocks noGrp="1"/>
          </p:cNvSpPr>
          <p:nvPr>
            <p:ph type="title"/>
          </p:nvPr>
        </p:nvSpPr>
        <p:spPr/>
        <p:txBody>
          <a:bodyPr/>
          <a:lstStyle/>
          <a:p>
            <a:r>
              <a:rPr lang="en-GB" dirty="0"/>
              <a:t>Your responsibility….</a:t>
            </a:r>
          </a:p>
        </p:txBody>
      </p:sp>
      <p:sp>
        <p:nvSpPr>
          <p:cNvPr id="3" name="Content Placeholder 2">
            <a:extLst>
              <a:ext uri="{FF2B5EF4-FFF2-40B4-BE49-F238E27FC236}">
                <a16:creationId xmlns:a16="http://schemas.microsoft.com/office/drawing/2014/main" id="{6EF3CC22-4C67-53F1-E416-1D494972A08B}"/>
              </a:ext>
            </a:extLst>
          </p:cNvPr>
          <p:cNvSpPr>
            <a:spLocks noGrp="1"/>
          </p:cNvSpPr>
          <p:nvPr>
            <p:ph idx="1"/>
          </p:nvPr>
        </p:nvSpPr>
        <p:spPr>
          <a:xfrm>
            <a:off x="-204537" y="1124745"/>
            <a:ext cx="12396537" cy="5733255"/>
          </a:xfrm>
        </p:spPr>
        <p:txBody>
          <a:bodyPr>
            <a:normAutofit fontScale="85000" lnSpcReduction="10000"/>
          </a:bodyPr>
          <a:lstStyle/>
          <a:p>
            <a:r>
              <a:rPr lang="en-US" dirty="0"/>
              <a:t>Staff need to have the knowledge and skills to understand each child's education and training targets and their next steps for learning. </a:t>
            </a:r>
            <a:r>
              <a:rPr lang="en-US" dirty="0">
                <a:solidFill>
                  <a:srgbClr val="FF0000"/>
                </a:solidFill>
              </a:rPr>
              <a:t>Do they? Anything on your workforce development plan ?t</a:t>
            </a:r>
            <a:endParaRPr lang="en-US" dirty="0"/>
          </a:p>
          <a:p>
            <a:r>
              <a:rPr lang="en-US" dirty="0"/>
              <a:t>If a child's progress is not in line  with their agreed targets or next steps, staff should seek expert advice from education professionals, such as the Virtual School Head, SENCO, learning mentor or teacher. Staff must challenge the child’s education or training provider if the child does not receive sufficient support to progress as outlined in their relevant plans. Looking</a:t>
            </a:r>
            <a:r>
              <a:rPr lang="en-US" dirty="0">
                <a:solidFill>
                  <a:srgbClr val="FF0000"/>
                </a:solidFill>
              </a:rPr>
              <a:t> for professional challenge not alienation …..</a:t>
            </a:r>
            <a:endParaRPr lang="en-US" dirty="0"/>
          </a:p>
          <a:p>
            <a:r>
              <a:rPr lang="en-US" dirty="0"/>
              <a:t>Children's home staff should act as effective advocates for or on behalf of a child who may be experiencing difficulties with education or training matters including, but not limited to, attainment, admissions, attendance or behaviour, as a </a:t>
            </a:r>
            <a:r>
              <a:rPr lang="en-US" b="1" u="sng" dirty="0">
                <a:solidFill>
                  <a:srgbClr val="FF0000"/>
                </a:solidFill>
              </a:rPr>
              <a:t>good parent </a:t>
            </a:r>
            <a:r>
              <a:rPr lang="en-US" dirty="0"/>
              <a:t>would do.</a:t>
            </a:r>
          </a:p>
          <a:p>
            <a:endParaRPr lang="en-GB" dirty="0"/>
          </a:p>
        </p:txBody>
      </p:sp>
    </p:spTree>
    <p:extLst>
      <p:ext uri="{BB962C8B-B14F-4D97-AF65-F5344CB8AC3E}">
        <p14:creationId xmlns:p14="http://schemas.microsoft.com/office/powerpoint/2010/main" val="27938655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487DF-BEB9-E729-65B7-EA32F70175CB}"/>
              </a:ext>
            </a:extLst>
          </p:cNvPr>
          <p:cNvSpPr>
            <a:spLocks noGrp="1"/>
          </p:cNvSpPr>
          <p:nvPr>
            <p:ph type="title"/>
          </p:nvPr>
        </p:nvSpPr>
        <p:spPr/>
        <p:txBody>
          <a:bodyPr/>
          <a:lstStyle/>
          <a:p>
            <a:r>
              <a:rPr lang="en-GB" dirty="0"/>
              <a:t>Virtual heads:</a:t>
            </a:r>
          </a:p>
        </p:txBody>
      </p:sp>
      <p:sp>
        <p:nvSpPr>
          <p:cNvPr id="3" name="Content Placeholder 2">
            <a:extLst>
              <a:ext uri="{FF2B5EF4-FFF2-40B4-BE49-F238E27FC236}">
                <a16:creationId xmlns:a16="http://schemas.microsoft.com/office/drawing/2014/main" id="{F8F80E8D-369F-BE32-FA99-E40D426EDD4E}"/>
              </a:ext>
            </a:extLst>
          </p:cNvPr>
          <p:cNvSpPr>
            <a:spLocks noGrp="1"/>
          </p:cNvSpPr>
          <p:nvPr>
            <p:ph idx="1"/>
          </p:nvPr>
        </p:nvSpPr>
        <p:spPr/>
        <p:txBody>
          <a:bodyPr/>
          <a:lstStyle/>
          <a:p>
            <a:r>
              <a:rPr lang="en-US" dirty="0"/>
              <a:t>If a looked-after child from a different local authority area is placed in the home, the Virtual School Head of that local authority remains responsible for promoting the child's educational achievement.</a:t>
            </a:r>
          </a:p>
          <a:p>
            <a:r>
              <a:rPr lang="en-US" dirty="0"/>
              <a:t>If the homes’ host authority are responsible, then their VH retains responsibility ? </a:t>
            </a:r>
          </a:p>
          <a:p>
            <a:r>
              <a:rPr lang="en-US" dirty="0">
                <a:solidFill>
                  <a:srgbClr val="FF0000"/>
                </a:solidFill>
              </a:rPr>
              <a:t>Evidence of contact , negotiation ,feedback…..?</a:t>
            </a:r>
            <a:endParaRPr lang="en-GB" dirty="0">
              <a:solidFill>
                <a:srgbClr val="FF0000"/>
              </a:solidFill>
            </a:endParaRPr>
          </a:p>
        </p:txBody>
      </p:sp>
    </p:spTree>
    <p:extLst>
      <p:ext uri="{BB962C8B-B14F-4D97-AF65-F5344CB8AC3E}">
        <p14:creationId xmlns:p14="http://schemas.microsoft.com/office/powerpoint/2010/main" val="6823306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8BAA3-3814-F26D-892A-5EFF7B652B2D}"/>
              </a:ext>
            </a:extLst>
          </p:cNvPr>
          <p:cNvSpPr>
            <a:spLocks noGrp="1"/>
          </p:cNvSpPr>
          <p:nvPr>
            <p:ph type="title"/>
          </p:nvPr>
        </p:nvSpPr>
        <p:spPr/>
        <p:txBody>
          <a:bodyPr/>
          <a:lstStyle/>
          <a:p>
            <a:r>
              <a:rPr lang="en-GB" dirty="0"/>
              <a:t>Where is the child in this?</a:t>
            </a:r>
          </a:p>
        </p:txBody>
      </p:sp>
      <p:sp>
        <p:nvSpPr>
          <p:cNvPr id="3" name="Content Placeholder 2">
            <a:extLst>
              <a:ext uri="{FF2B5EF4-FFF2-40B4-BE49-F238E27FC236}">
                <a16:creationId xmlns:a16="http://schemas.microsoft.com/office/drawing/2014/main" id="{08860B26-3DBE-A16D-E7A5-92A79F9187EA}"/>
              </a:ext>
            </a:extLst>
          </p:cNvPr>
          <p:cNvSpPr>
            <a:spLocks noGrp="1"/>
          </p:cNvSpPr>
          <p:nvPr>
            <p:ph idx="1"/>
          </p:nvPr>
        </p:nvSpPr>
        <p:spPr/>
        <p:txBody>
          <a:bodyPr/>
          <a:lstStyle/>
          <a:p>
            <a:r>
              <a:rPr lang="en-GB" dirty="0"/>
              <a:t>Evidence – the voice of the child heard ?</a:t>
            </a:r>
          </a:p>
          <a:p>
            <a:pPr>
              <a:buFontTx/>
              <a:buChar char="-"/>
            </a:pPr>
            <a:r>
              <a:rPr lang="en-GB" dirty="0"/>
              <a:t>Formally</a:t>
            </a:r>
          </a:p>
          <a:p>
            <a:pPr>
              <a:buFontTx/>
              <a:buChar char="-"/>
            </a:pPr>
            <a:r>
              <a:rPr lang="en-GB" dirty="0"/>
              <a:t>Informally?</a:t>
            </a:r>
          </a:p>
          <a:p>
            <a:pPr>
              <a:buFontTx/>
              <a:buChar char="-"/>
            </a:pPr>
            <a:r>
              <a:rPr lang="en-GB" dirty="0"/>
              <a:t>Directly involved in decision making about their education and care ?</a:t>
            </a:r>
          </a:p>
          <a:p>
            <a:r>
              <a:rPr lang="en-GB" dirty="0"/>
              <a:t>Advocacy-who does this ? How do they do it ? Training ? Is it subjective or objective? Does it hold assumption / bias ? Is it well informed ? Is it about the child and nothing else? </a:t>
            </a:r>
          </a:p>
        </p:txBody>
      </p:sp>
    </p:spTree>
    <p:extLst>
      <p:ext uri="{BB962C8B-B14F-4D97-AF65-F5344CB8AC3E}">
        <p14:creationId xmlns:p14="http://schemas.microsoft.com/office/powerpoint/2010/main" val="14069010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C2715-D9B7-BC3D-DAAC-A384399282FE}"/>
              </a:ext>
            </a:extLst>
          </p:cNvPr>
          <p:cNvSpPr>
            <a:spLocks noGrp="1"/>
          </p:cNvSpPr>
          <p:nvPr>
            <p:ph type="title"/>
          </p:nvPr>
        </p:nvSpPr>
        <p:spPr/>
        <p:txBody>
          <a:bodyPr/>
          <a:lstStyle/>
          <a:p>
            <a:r>
              <a:rPr lang="en-GB" dirty="0"/>
              <a:t>What about being out of education ? </a:t>
            </a:r>
          </a:p>
        </p:txBody>
      </p:sp>
      <p:sp>
        <p:nvSpPr>
          <p:cNvPr id="3" name="Content Placeholder 2">
            <a:extLst>
              <a:ext uri="{FF2B5EF4-FFF2-40B4-BE49-F238E27FC236}">
                <a16:creationId xmlns:a16="http://schemas.microsoft.com/office/drawing/2014/main" id="{FB1D1372-C7BA-238C-62E7-B78BCF5E5BED}"/>
              </a:ext>
            </a:extLst>
          </p:cNvPr>
          <p:cNvSpPr>
            <a:spLocks noGrp="1"/>
          </p:cNvSpPr>
          <p:nvPr>
            <p:ph idx="1"/>
          </p:nvPr>
        </p:nvSpPr>
        <p:spPr>
          <a:xfrm>
            <a:off x="252663" y="1124745"/>
            <a:ext cx="11329737" cy="5733255"/>
          </a:xfrm>
        </p:spPr>
        <p:txBody>
          <a:bodyPr>
            <a:normAutofit lnSpcReduction="10000"/>
          </a:bodyPr>
          <a:lstStyle/>
          <a:p>
            <a:r>
              <a:rPr lang="en-US" sz="2600" dirty="0"/>
              <a:t>The registered person must ensure </a:t>
            </a:r>
            <a:r>
              <a:rPr lang="en-US" sz="2600" b="1" dirty="0">
                <a:solidFill>
                  <a:srgbClr val="FF0000"/>
                </a:solidFill>
              </a:rPr>
              <a:t>the necessary support </a:t>
            </a:r>
            <a:r>
              <a:rPr lang="en-US" sz="2600" dirty="0"/>
              <a:t>is given to children to enable them to access their education or training. Support may include, for example, </a:t>
            </a:r>
            <a:r>
              <a:rPr lang="en-US" sz="2600" b="1" dirty="0">
                <a:solidFill>
                  <a:srgbClr val="FF0000"/>
                </a:solidFill>
              </a:rPr>
              <a:t>putting in place practical arrangements such as transporting the child to school, support by staff to learn how to use public transport confidently and safely, or the use of technology to connect with online learning</a:t>
            </a:r>
            <a:r>
              <a:rPr lang="en-US" sz="2600" dirty="0"/>
              <a:t>.</a:t>
            </a:r>
          </a:p>
          <a:p>
            <a:r>
              <a:rPr lang="en-US" sz="2600" dirty="0"/>
              <a:t>Children should be </a:t>
            </a:r>
            <a:r>
              <a:rPr lang="en-US" sz="2600" b="1" dirty="0">
                <a:solidFill>
                  <a:srgbClr val="FF0000"/>
                </a:solidFill>
              </a:rPr>
              <a:t>in full-time educati</a:t>
            </a:r>
            <a:r>
              <a:rPr lang="en-US" sz="2600" dirty="0"/>
              <a:t>on whilst they are of compulsory school age, unless their personal education plan contained within the care plan or other relevant plan states otherwise. The home must aim to support full time attendance at school unless the child’s relevant plan indicates this is not in their best interests.</a:t>
            </a:r>
          </a:p>
          <a:p>
            <a:r>
              <a:rPr lang="en-US" sz="2600" dirty="0">
                <a:solidFill>
                  <a:srgbClr val="FF0000"/>
                </a:solidFill>
              </a:rPr>
              <a:t>If the young person is not in full time education have a complete evidence trail to hand of all aspects of your involvement , advocacy . Escalate to the VH. Be the pushy parent!</a:t>
            </a:r>
          </a:p>
          <a:p>
            <a:endParaRPr lang="en-US" dirty="0"/>
          </a:p>
          <a:p>
            <a:endParaRPr lang="en-US" dirty="0"/>
          </a:p>
          <a:p>
            <a:endParaRPr lang="en-US" dirty="0"/>
          </a:p>
          <a:p>
            <a:endParaRPr lang="en-GB" dirty="0"/>
          </a:p>
        </p:txBody>
      </p:sp>
    </p:spTree>
    <p:extLst>
      <p:ext uri="{BB962C8B-B14F-4D97-AF65-F5344CB8AC3E}">
        <p14:creationId xmlns:p14="http://schemas.microsoft.com/office/powerpoint/2010/main" val="34026950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ADEA1-8F72-1D20-14EA-5D43FF445AAA}"/>
              </a:ext>
            </a:extLst>
          </p:cNvPr>
          <p:cNvSpPr>
            <a:spLocks noGrp="1"/>
          </p:cNvSpPr>
          <p:nvPr>
            <p:ph type="title"/>
          </p:nvPr>
        </p:nvSpPr>
        <p:spPr/>
        <p:txBody>
          <a:bodyPr/>
          <a:lstStyle/>
          <a:p>
            <a:r>
              <a:rPr lang="en-GB" dirty="0"/>
              <a:t>What about being out of education ? </a:t>
            </a:r>
          </a:p>
        </p:txBody>
      </p:sp>
      <p:sp>
        <p:nvSpPr>
          <p:cNvPr id="3" name="Content Placeholder 2">
            <a:extLst>
              <a:ext uri="{FF2B5EF4-FFF2-40B4-BE49-F238E27FC236}">
                <a16:creationId xmlns:a16="http://schemas.microsoft.com/office/drawing/2014/main" id="{A20C6E8F-2167-91C5-4B7D-0DE43568A433}"/>
              </a:ext>
            </a:extLst>
          </p:cNvPr>
          <p:cNvSpPr>
            <a:spLocks noGrp="1"/>
          </p:cNvSpPr>
          <p:nvPr>
            <p:ph idx="1"/>
          </p:nvPr>
        </p:nvSpPr>
        <p:spPr/>
        <p:txBody>
          <a:bodyPr>
            <a:normAutofit fontScale="77500" lnSpcReduction="20000"/>
          </a:bodyPr>
          <a:lstStyle/>
          <a:p>
            <a:r>
              <a:rPr lang="en-US" dirty="0"/>
              <a:t>Where children placed in a home are not participating in education because they have been excluded or are not on a school roll for some other reason, the registered person and staff must work closely with the placing authority so that the child is supported and enabled to resume full-time education as soon as possible. </a:t>
            </a:r>
          </a:p>
          <a:p>
            <a:r>
              <a:rPr lang="en-US" dirty="0"/>
              <a:t>In the interim</a:t>
            </a:r>
            <a:r>
              <a:rPr lang="en-US" b="1" dirty="0">
                <a:solidFill>
                  <a:srgbClr val="FF0000"/>
                </a:solidFill>
              </a:rPr>
              <a:t>, the child should be supported to sustain or regain their confidence in education and be engaged in suitable structured activities. How? Do you have sufficient information from the school ? Are the staff trained / skilled in the structured activities?</a:t>
            </a:r>
          </a:p>
          <a:p>
            <a:r>
              <a:rPr lang="en-US" dirty="0"/>
              <a:t>If no education place is identified by the placing authority, the registered person must challenge them to meet the child’s needs under regulation 5 (engaging with the wider system to ensure children’s needs are met</a:t>
            </a:r>
          </a:p>
          <a:p>
            <a:r>
              <a:rPr lang="en-US" dirty="0">
                <a:solidFill>
                  <a:srgbClr val="FF0000"/>
                </a:solidFill>
              </a:rPr>
              <a:t>Do you have evidence of this level of challenge ?</a:t>
            </a:r>
            <a:endParaRPr lang="en-GB" dirty="0">
              <a:solidFill>
                <a:srgbClr val="FF0000"/>
              </a:solidFill>
            </a:endParaRPr>
          </a:p>
        </p:txBody>
      </p:sp>
    </p:spTree>
    <p:extLst>
      <p:ext uri="{BB962C8B-B14F-4D97-AF65-F5344CB8AC3E}">
        <p14:creationId xmlns:p14="http://schemas.microsoft.com/office/powerpoint/2010/main" val="17262072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D0AD905-1F59-4532-A482-F4AA1C46CCE8}"/>
              </a:ext>
            </a:extLst>
          </p:cNvPr>
          <p:cNvSpPr>
            <a:spLocks noGrp="1"/>
          </p:cNvSpPr>
          <p:nvPr>
            <p:ph type="title"/>
          </p:nvPr>
        </p:nvSpPr>
        <p:spPr>
          <a:xfrm>
            <a:off x="1981200" y="216024"/>
            <a:ext cx="8229600" cy="764704"/>
          </a:xfrm>
        </p:spPr>
        <p:txBody>
          <a:bodyPr/>
          <a:lstStyle/>
          <a:p>
            <a:r>
              <a:rPr lang="en-US" sz="3200" dirty="0"/>
              <a:t>Welcome to the session-</a:t>
            </a:r>
          </a:p>
        </p:txBody>
      </p:sp>
      <p:sp>
        <p:nvSpPr>
          <p:cNvPr id="10" name="Content Placeholder 2">
            <a:extLst>
              <a:ext uri="{FF2B5EF4-FFF2-40B4-BE49-F238E27FC236}">
                <a16:creationId xmlns:a16="http://schemas.microsoft.com/office/drawing/2014/main" id="{F2326246-6A75-4371-B233-12BA41B099FC}"/>
              </a:ext>
            </a:extLst>
          </p:cNvPr>
          <p:cNvSpPr>
            <a:spLocks noGrp="1"/>
          </p:cNvSpPr>
          <p:nvPr>
            <p:ph idx="1"/>
          </p:nvPr>
        </p:nvSpPr>
        <p:spPr>
          <a:xfrm>
            <a:off x="2279576" y="1593538"/>
            <a:ext cx="7272808" cy="3491646"/>
          </a:xfrm>
        </p:spPr>
        <p:txBody>
          <a:bodyPr>
            <a:normAutofit/>
          </a:bodyPr>
          <a:lstStyle/>
          <a:p>
            <a:r>
              <a:rPr lang="en-US" dirty="0"/>
              <a:t>	following through the theme today- we will look at the education standard and reflect upon the evidence you can gather / offer.</a:t>
            </a:r>
          </a:p>
        </p:txBody>
      </p:sp>
    </p:spTree>
    <p:extLst>
      <p:ext uri="{BB962C8B-B14F-4D97-AF65-F5344CB8AC3E}">
        <p14:creationId xmlns:p14="http://schemas.microsoft.com/office/powerpoint/2010/main" val="617321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548A9-8D40-9E09-8E2D-70A079ADDC82}"/>
              </a:ext>
            </a:extLst>
          </p:cNvPr>
          <p:cNvSpPr>
            <a:spLocks noGrp="1"/>
          </p:cNvSpPr>
          <p:nvPr>
            <p:ph type="title"/>
          </p:nvPr>
        </p:nvSpPr>
        <p:spPr/>
        <p:txBody>
          <a:bodyPr/>
          <a:lstStyle/>
          <a:p>
            <a:r>
              <a:rPr lang="en-GB" dirty="0"/>
              <a:t>Education at home ….</a:t>
            </a:r>
          </a:p>
        </p:txBody>
      </p:sp>
      <p:sp>
        <p:nvSpPr>
          <p:cNvPr id="3" name="Content Placeholder 2">
            <a:extLst>
              <a:ext uri="{FF2B5EF4-FFF2-40B4-BE49-F238E27FC236}">
                <a16:creationId xmlns:a16="http://schemas.microsoft.com/office/drawing/2014/main" id="{5B72DCF6-A073-EDE0-E69C-ACF401F357D5}"/>
              </a:ext>
            </a:extLst>
          </p:cNvPr>
          <p:cNvSpPr>
            <a:spLocks noGrp="1"/>
          </p:cNvSpPr>
          <p:nvPr>
            <p:ph idx="1"/>
          </p:nvPr>
        </p:nvSpPr>
        <p:spPr>
          <a:xfrm>
            <a:off x="609600" y="1124745"/>
            <a:ext cx="10972800" cy="5649034"/>
          </a:xfrm>
        </p:spPr>
        <p:txBody>
          <a:bodyPr>
            <a:normAutofit fontScale="85000" lnSpcReduction="20000"/>
          </a:bodyPr>
          <a:lstStyle/>
          <a:p>
            <a:r>
              <a:rPr lang="en-US" dirty="0"/>
              <a:t>The ethos of the home should </a:t>
            </a:r>
            <a:r>
              <a:rPr lang="en-US" b="1" dirty="0">
                <a:solidFill>
                  <a:srgbClr val="FF0000"/>
                </a:solidFill>
              </a:rPr>
              <a:t>support each child to learn</a:t>
            </a:r>
            <a:r>
              <a:rPr lang="en-US" dirty="0"/>
              <a:t>, emphasising the value of independent study and reading for enjoyment. </a:t>
            </a:r>
          </a:p>
          <a:p>
            <a:r>
              <a:rPr lang="en-US" dirty="0"/>
              <a:t>The home must make available suitable facilities, equipment and resources for learning and ensure that the home's routines do not form barriers to children wishing to use the homes resources to study. Staff must support children with home study by encouraging them to learn independent study skills and helping them to practice those skills.</a:t>
            </a:r>
          </a:p>
          <a:p>
            <a:r>
              <a:rPr lang="en-US" dirty="0"/>
              <a:t>Children should have access to a computer and the internet to support their education and learning, unless there are specific safeguarding reasons why this would be inappropriate. In such cases, the home should consider whether and how it can support the child to access a computer and the internet safely.</a:t>
            </a:r>
            <a:r>
              <a:rPr lang="en-US" dirty="0">
                <a:solidFill>
                  <a:srgbClr val="FF0000"/>
                </a:solidFill>
              </a:rPr>
              <a:t>Can you do this ? </a:t>
            </a:r>
            <a:endParaRPr lang="en-US" dirty="0"/>
          </a:p>
          <a:p>
            <a:endParaRPr lang="en-GB" dirty="0"/>
          </a:p>
        </p:txBody>
      </p:sp>
    </p:spTree>
    <p:extLst>
      <p:ext uri="{BB962C8B-B14F-4D97-AF65-F5344CB8AC3E}">
        <p14:creationId xmlns:p14="http://schemas.microsoft.com/office/powerpoint/2010/main" val="964872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AA558-EFB9-CA99-6925-7C306484169D}"/>
              </a:ext>
            </a:extLst>
          </p:cNvPr>
          <p:cNvSpPr>
            <a:spLocks noGrp="1"/>
          </p:cNvSpPr>
          <p:nvPr>
            <p:ph type="title"/>
          </p:nvPr>
        </p:nvSpPr>
        <p:spPr/>
        <p:txBody>
          <a:bodyPr/>
          <a:lstStyle/>
          <a:p>
            <a:r>
              <a:rPr lang="en-GB" dirty="0"/>
              <a:t>Timetables…..</a:t>
            </a:r>
          </a:p>
        </p:txBody>
      </p:sp>
      <p:sp>
        <p:nvSpPr>
          <p:cNvPr id="3" name="Content Placeholder 2">
            <a:extLst>
              <a:ext uri="{FF2B5EF4-FFF2-40B4-BE49-F238E27FC236}">
                <a16:creationId xmlns:a16="http://schemas.microsoft.com/office/drawing/2014/main" id="{54B1286B-AE76-ACDA-117C-D3836BD8D728}"/>
              </a:ext>
            </a:extLst>
          </p:cNvPr>
          <p:cNvSpPr>
            <a:spLocks noGrp="1"/>
          </p:cNvSpPr>
          <p:nvPr>
            <p:ph idx="1"/>
          </p:nvPr>
        </p:nvSpPr>
        <p:spPr>
          <a:xfrm>
            <a:off x="-1" y="1124745"/>
            <a:ext cx="12368463" cy="5733255"/>
          </a:xfrm>
        </p:spPr>
        <p:txBody>
          <a:bodyPr>
            <a:normAutofit fontScale="92500" lnSpcReduction="20000"/>
          </a:bodyPr>
          <a:lstStyle/>
          <a:p>
            <a:r>
              <a:rPr lang="en-US" dirty="0"/>
              <a:t>a new minimum expectation on the length of the school week of 32.5 hours for all mainstream, state-funded schools Guidance July 2023 as below:</a:t>
            </a:r>
            <a:endParaRPr lang="en-GB" dirty="0"/>
          </a:p>
          <a:p>
            <a:r>
              <a:rPr lang="en-GB" dirty="0">
                <a:hlinkClick r:id="rId2"/>
              </a:rPr>
              <a:t>https://assets.publishing.service.gov.uk/media/64a2f21fbb13dc000cb2e5e1/Minimum_School_Week_Non-Statutory_Guidance.pdf</a:t>
            </a:r>
            <a:endParaRPr lang="en-GB" dirty="0"/>
          </a:p>
          <a:p>
            <a:r>
              <a:rPr lang="en-US" dirty="0"/>
              <a:t>The expectation does not apply to pupils in:</a:t>
            </a:r>
          </a:p>
          <a:p>
            <a:r>
              <a:rPr lang="en-US" dirty="0"/>
              <a:t>early years (including in school settings) due to the age of pupils</a:t>
            </a:r>
          </a:p>
          <a:p>
            <a:r>
              <a:rPr lang="en-US" dirty="0"/>
              <a:t>16-19 education (including school sixth forms) due to the variation in their courses and having different guided learning hours</a:t>
            </a:r>
          </a:p>
          <a:p>
            <a:r>
              <a:rPr lang="en-US" dirty="0"/>
              <a:t>specialist settings (special schools and alternative provision), due to the varying needs of their pupil cohorts and the particular operational challenges they may face.</a:t>
            </a:r>
            <a:endParaRPr lang="en-GB" dirty="0"/>
          </a:p>
        </p:txBody>
      </p:sp>
    </p:spTree>
    <p:extLst>
      <p:ext uri="{BB962C8B-B14F-4D97-AF65-F5344CB8AC3E}">
        <p14:creationId xmlns:p14="http://schemas.microsoft.com/office/powerpoint/2010/main" val="36394782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C3CD0-BDD8-F388-79C6-97766E4CD6F3}"/>
              </a:ext>
            </a:extLst>
          </p:cNvPr>
          <p:cNvSpPr>
            <a:spLocks noGrp="1"/>
          </p:cNvSpPr>
          <p:nvPr>
            <p:ph type="title"/>
          </p:nvPr>
        </p:nvSpPr>
        <p:spPr/>
        <p:txBody>
          <a:bodyPr/>
          <a:lstStyle/>
          <a:p>
            <a:r>
              <a:rPr lang="en-GB" dirty="0"/>
              <a:t>Timetables</a:t>
            </a:r>
          </a:p>
        </p:txBody>
      </p:sp>
      <p:sp>
        <p:nvSpPr>
          <p:cNvPr id="3" name="Content Placeholder 2">
            <a:extLst>
              <a:ext uri="{FF2B5EF4-FFF2-40B4-BE49-F238E27FC236}">
                <a16:creationId xmlns:a16="http://schemas.microsoft.com/office/drawing/2014/main" id="{4A23AC56-A6ED-40F9-A190-B6A18C2600DD}"/>
              </a:ext>
            </a:extLst>
          </p:cNvPr>
          <p:cNvSpPr>
            <a:spLocks noGrp="1"/>
          </p:cNvSpPr>
          <p:nvPr>
            <p:ph idx="1"/>
          </p:nvPr>
        </p:nvSpPr>
        <p:spPr/>
        <p:txBody>
          <a:bodyPr/>
          <a:lstStyle/>
          <a:p>
            <a:r>
              <a:rPr lang="en-GB" dirty="0"/>
              <a:t>Time tables should have clear links to education plans , PEP, EHCP etc. </a:t>
            </a:r>
            <a:r>
              <a:rPr lang="en-GB" dirty="0">
                <a:solidFill>
                  <a:srgbClr val="FF0000"/>
                </a:solidFill>
              </a:rPr>
              <a:t>Try to make sure that these are always aligned in your records. Sometimes timetables get adapted and can become out of sync with the other paperwork.</a:t>
            </a:r>
            <a:endParaRPr lang="en-GB" dirty="0"/>
          </a:p>
        </p:txBody>
      </p:sp>
    </p:spTree>
    <p:extLst>
      <p:ext uri="{BB962C8B-B14F-4D97-AF65-F5344CB8AC3E}">
        <p14:creationId xmlns:p14="http://schemas.microsoft.com/office/powerpoint/2010/main" val="31960562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462AA-3FED-1AD3-B7C6-75D01A2709E3}"/>
              </a:ext>
            </a:extLst>
          </p:cNvPr>
          <p:cNvSpPr>
            <a:spLocks noGrp="1"/>
          </p:cNvSpPr>
          <p:nvPr>
            <p:ph type="title"/>
          </p:nvPr>
        </p:nvSpPr>
        <p:spPr/>
        <p:txBody>
          <a:bodyPr/>
          <a:lstStyle/>
          <a:p>
            <a:r>
              <a:rPr lang="en-GB" dirty="0"/>
              <a:t>Small groups- </a:t>
            </a:r>
          </a:p>
        </p:txBody>
      </p:sp>
      <p:sp>
        <p:nvSpPr>
          <p:cNvPr id="3" name="Content Placeholder 2">
            <a:extLst>
              <a:ext uri="{FF2B5EF4-FFF2-40B4-BE49-F238E27FC236}">
                <a16:creationId xmlns:a16="http://schemas.microsoft.com/office/drawing/2014/main" id="{AC11C199-5CF7-1AEA-CD4A-69EF5F3B1933}"/>
              </a:ext>
            </a:extLst>
          </p:cNvPr>
          <p:cNvSpPr>
            <a:spLocks noGrp="1"/>
          </p:cNvSpPr>
          <p:nvPr>
            <p:ph idx="1"/>
          </p:nvPr>
        </p:nvSpPr>
        <p:spPr/>
        <p:txBody>
          <a:bodyPr/>
          <a:lstStyle/>
          <a:p>
            <a:r>
              <a:rPr lang="en-GB" dirty="0"/>
              <a:t>Make a list of what you would consider to be minimum evidence for the education standard? </a:t>
            </a:r>
          </a:p>
          <a:p>
            <a:endParaRPr lang="en-GB" dirty="0"/>
          </a:p>
          <a:p>
            <a:r>
              <a:rPr lang="en-GB" dirty="0"/>
              <a:t>Feedback and review</a:t>
            </a:r>
          </a:p>
        </p:txBody>
      </p:sp>
    </p:spTree>
    <p:extLst>
      <p:ext uri="{BB962C8B-B14F-4D97-AF65-F5344CB8AC3E}">
        <p14:creationId xmlns:p14="http://schemas.microsoft.com/office/powerpoint/2010/main" val="32531884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B43DB-95C1-9832-40D9-1750BAA5A77E}"/>
              </a:ext>
            </a:extLst>
          </p:cNvPr>
          <p:cNvSpPr>
            <a:spLocks noGrp="1"/>
          </p:cNvSpPr>
          <p:nvPr>
            <p:ph type="title"/>
          </p:nvPr>
        </p:nvSpPr>
        <p:spPr>
          <a:xfrm>
            <a:off x="609600" y="216024"/>
            <a:ext cx="10972800" cy="764704"/>
          </a:xfrm>
        </p:spPr>
        <p:txBody>
          <a:bodyPr anchor="b">
            <a:normAutofit/>
          </a:bodyPr>
          <a:lstStyle/>
          <a:p>
            <a:r>
              <a:rPr lang="en-GB" dirty="0"/>
              <a:t>Any thoughts or follow up?</a:t>
            </a:r>
          </a:p>
        </p:txBody>
      </p:sp>
      <p:sp>
        <p:nvSpPr>
          <p:cNvPr id="10" name="Content Placeholder 2">
            <a:extLst>
              <a:ext uri="{FF2B5EF4-FFF2-40B4-BE49-F238E27FC236}">
                <a16:creationId xmlns:a16="http://schemas.microsoft.com/office/drawing/2014/main" id="{DA2086F0-8EFB-6FC5-6929-2B1E7636637C}"/>
              </a:ext>
            </a:extLst>
          </p:cNvPr>
          <p:cNvSpPr>
            <a:spLocks noGrp="1"/>
          </p:cNvSpPr>
          <p:nvPr>
            <p:ph sz="half" idx="2"/>
          </p:nvPr>
        </p:nvSpPr>
        <p:spPr>
          <a:xfrm>
            <a:off x="6197600" y="1600201"/>
            <a:ext cx="5384800" cy="1337309"/>
          </a:xfrm>
        </p:spPr>
        <p:txBody>
          <a:bodyPr/>
          <a:lstStyle/>
          <a:p>
            <a:r>
              <a:rPr lang="en-US" dirty="0"/>
              <a:t>Thank you.</a:t>
            </a:r>
          </a:p>
          <a:p>
            <a:pPr marL="0" indent="0">
              <a:buNone/>
            </a:pPr>
            <a:endParaRPr lang="en-US" dirty="0"/>
          </a:p>
        </p:txBody>
      </p:sp>
      <p:pic>
        <p:nvPicPr>
          <p:cNvPr id="6" name="Content Placeholder 5" descr="Close up of seeded dandelion">
            <a:extLst>
              <a:ext uri="{FF2B5EF4-FFF2-40B4-BE49-F238E27FC236}">
                <a16:creationId xmlns:a16="http://schemas.microsoft.com/office/drawing/2014/main" id="{76B07F41-87A6-4DF1-7F26-58253AE639B0}"/>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487363" y="2059237"/>
            <a:ext cx="5389562" cy="3607888"/>
          </a:xfrm>
        </p:spPr>
      </p:pic>
    </p:spTree>
    <p:extLst>
      <p:ext uri="{BB962C8B-B14F-4D97-AF65-F5344CB8AC3E}">
        <p14:creationId xmlns:p14="http://schemas.microsoft.com/office/powerpoint/2010/main" val="10399610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98908-731E-1C19-BCF0-183B3A82CF5D}"/>
              </a:ext>
            </a:extLst>
          </p:cNvPr>
          <p:cNvSpPr>
            <a:spLocks noGrp="1"/>
          </p:cNvSpPr>
          <p:nvPr>
            <p:ph type="title"/>
          </p:nvPr>
        </p:nvSpPr>
        <p:spPr/>
        <p:txBody>
          <a:bodyPr/>
          <a:lstStyle/>
          <a:p>
            <a:r>
              <a:rPr lang="en-GB" dirty="0"/>
              <a:t>What does the standard say ? </a:t>
            </a:r>
          </a:p>
        </p:txBody>
      </p:sp>
      <p:sp>
        <p:nvSpPr>
          <p:cNvPr id="3" name="Content Placeholder 2">
            <a:extLst>
              <a:ext uri="{FF2B5EF4-FFF2-40B4-BE49-F238E27FC236}">
                <a16:creationId xmlns:a16="http://schemas.microsoft.com/office/drawing/2014/main" id="{0D492170-BF00-EC42-CBCE-02505A9BF959}"/>
              </a:ext>
            </a:extLst>
          </p:cNvPr>
          <p:cNvSpPr>
            <a:spLocks noGrp="1"/>
          </p:cNvSpPr>
          <p:nvPr>
            <p:ph idx="1"/>
          </p:nvPr>
        </p:nvSpPr>
        <p:spPr>
          <a:xfrm>
            <a:off x="0" y="1124745"/>
            <a:ext cx="12192000" cy="5517231"/>
          </a:xfrm>
        </p:spPr>
        <p:txBody>
          <a:bodyPr>
            <a:noAutofit/>
          </a:bodyPr>
          <a:lstStyle/>
          <a:p>
            <a:r>
              <a:rPr lang="en-US" sz="2100" dirty="0"/>
              <a:t>The education standard</a:t>
            </a:r>
          </a:p>
          <a:p>
            <a:r>
              <a:rPr lang="en-US" sz="2100" dirty="0"/>
              <a:t>8.—(1) The education standard is that children </a:t>
            </a:r>
            <a:r>
              <a:rPr lang="en-US" sz="2100" b="1" dirty="0">
                <a:solidFill>
                  <a:srgbClr val="FF0000"/>
                </a:solidFill>
              </a:rPr>
              <a:t>make measurable progress </a:t>
            </a:r>
            <a:r>
              <a:rPr lang="en-US" sz="2100" dirty="0"/>
              <a:t>towards </a:t>
            </a:r>
            <a:r>
              <a:rPr lang="en-US" sz="2100" b="1" dirty="0">
                <a:solidFill>
                  <a:srgbClr val="FF0000"/>
                </a:solidFill>
              </a:rPr>
              <a:t>achieving their educational potential </a:t>
            </a:r>
            <a:r>
              <a:rPr lang="en-US" sz="2100" dirty="0"/>
              <a:t>and are </a:t>
            </a:r>
            <a:r>
              <a:rPr lang="en-US" sz="2100" b="1" dirty="0">
                <a:solidFill>
                  <a:srgbClr val="FF0000"/>
                </a:solidFill>
              </a:rPr>
              <a:t>helped</a:t>
            </a:r>
            <a:r>
              <a:rPr lang="en-US" sz="2100" dirty="0"/>
              <a:t> to do so.</a:t>
            </a:r>
          </a:p>
          <a:p>
            <a:r>
              <a:rPr lang="en-US" sz="2100" dirty="0"/>
              <a:t>(2) In particular, the standard in paragraph (1) requires the registered person to ensure—</a:t>
            </a:r>
          </a:p>
          <a:p>
            <a:r>
              <a:rPr lang="en-US" sz="2100" dirty="0"/>
              <a:t>(a)that staff—</a:t>
            </a:r>
          </a:p>
          <a:p>
            <a:r>
              <a:rPr lang="en-US" sz="2100" dirty="0"/>
              <a:t>(i)</a:t>
            </a:r>
            <a:r>
              <a:rPr lang="en-US" sz="2100" b="1" dirty="0">
                <a:solidFill>
                  <a:srgbClr val="FF0000"/>
                </a:solidFill>
              </a:rPr>
              <a:t>help each child to achieve the child’s education and training targets</a:t>
            </a:r>
            <a:r>
              <a:rPr lang="en-US" sz="2100" dirty="0"/>
              <a:t>, as recorded in the child’s relevant plans;</a:t>
            </a:r>
          </a:p>
          <a:p>
            <a:r>
              <a:rPr lang="en-US" sz="2100" dirty="0"/>
              <a:t>(ii)support each child’s learning and development, including </a:t>
            </a:r>
            <a:r>
              <a:rPr lang="en-US" sz="2100" b="1" dirty="0">
                <a:solidFill>
                  <a:srgbClr val="FF0000"/>
                </a:solidFill>
              </a:rPr>
              <a:t>helping the child to develop independent study skills </a:t>
            </a:r>
            <a:r>
              <a:rPr lang="en-US" sz="2100" dirty="0"/>
              <a:t>and, where appropriate, helping the child to complete independent study;</a:t>
            </a:r>
          </a:p>
          <a:p>
            <a:r>
              <a:rPr lang="en-US" sz="2100" dirty="0"/>
              <a:t>(iii)</a:t>
            </a:r>
            <a:r>
              <a:rPr lang="en-US" sz="2100" b="1" dirty="0">
                <a:solidFill>
                  <a:srgbClr val="FF0000"/>
                </a:solidFill>
              </a:rPr>
              <a:t>understand the barriers to learning that each child may face </a:t>
            </a:r>
            <a:r>
              <a:rPr lang="en-US" sz="2100" dirty="0"/>
              <a:t>and take appropriate </a:t>
            </a:r>
            <a:r>
              <a:rPr lang="en-US" sz="2100" b="1" dirty="0">
                <a:solidFill>
                  <a:srgbClr val="FF0000"/>
                </a:solidFill>
              </a:rPr>
              <a:t>action t</a:t>
            </a:r>
            <a:r>
              <a:rPr lang="en-US" sz="2100" dirty="0"/>
              <a:t>o help the child to overcome any such barriers;</a:t>
            </a:r>
          </a:p>
          <a:p>
            <a:r>
              <a:rPr lang="en-US" sz="2100" dirty="0"/>
              <a:t>(iv)help each child to understand the </a:t>
            </a:r>
            <a:r>
              <a:rPr lang="en-US" sz="2100" b="1" dirty="0">
                <a:solidFill>
                  <a:srgbClr val="FF0000"/>
                </a:solidFill>
              </a:rPr>
              <a:t>importance and value </a:t>
            </a:r>
            <a:r>
              <a:rPr lang="en-US" sz="2100" dirty="0"/>
              <a:t>of education, learning, training and employment;</a:t>
            </a:r>
          </a:p>
          <a:p>
            <a:r>
              <a:rPr lang="en-US" sz="2100" dirty="0"/>
              <a:t>(v)</a:t>
            </a:r>
            <a:r>
              <a:rPr lang="en-US" sz="2100" b="1" dirty="0">
                <a:solidFill>
                  <a:srgbClr val="FF0000"/>
                </a:solidFill>
              </a:rPr>
              <a:t>promote opportunities for each child to learn informally</a:t>
            </a:r>
            <a:r>
              <a:rPr lang="en-US" sz="2100" dirty="0"/>
              <a:t>;</a:t>
            </a:r>
          </a:p>
        </p:txBody>
      </p:sp>
    </p:spTree>
    <p:extLst>
      <p:ext uri="{BB962C8B-B14F-4D97-AF65-F5344CB8AC3E}">
        <p14:creationId xmlns:p14="http://schemas.microsoft.com/office/powerpoint/2010/main" val="5322526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E101E1-37C5-CB7D-DC0F-A12FAF44B4C3}"/>
              </a:ext>
            </a:extLst>
          </p:cNvPr>
          <p:cNvSpPr>
            <a:spLocks noGrp="1"/>
          </p:cNvSpPr>
          <p:nvPr>
            <p:ph idx="1"/>
          </p:nvPr>
        </p:nvSpPr>
        <p:spPr>
          <a:xfrm>
            <a:off x="190005" y="1124745"/>
            <a:ext cx="11887200" cy="5733255"/>
          </a:xfrm>
        </p:spPr>
        <p:txBody>
          <a:bodyPr>
            <a:normAutofit fontScale="70000" lnSpcReduction="20000"/>
          </a:bodyPr>
          <a:lstStyle/>
          <a:p>
            <a:r>
              <a:rPr lang="en-US" dirty="0"/>
              <a:t>(vi)maintain </a:t>
            </a:r>
            <a:r>
              <a:rPr lang="en-US" b="1" dirty="0">
                <a:solidFill>
                  <a:srgbClr val="FF0000"/>
                </a:solidFill>
              </a:rPr>
              <a:t>regular contact </a:t>
            </a:r>
            <a:r>
              <a:rPr lang="en-US" dirty="0"/>
              <a:t>with each child’s education and training provider, including engaging with the provider and the placing authority to support the child’s education and training and to maximise the child’s achievement;</a:t>
            </a:r>
          </a:p>
          <a:p>
            <a:r>
              <a:rPr lang="en-US" dirty="0"/>
              <a:t>(vii)</a:t>
            </a:r>
            <a:r>
              <a:rPr lang="en-US" b="1" dirty="0">
                <a:solidFill>
                  <a:srgbClr val="FF0000"/>
                </a:solidFill>
              </a:rPr>
              <a:t>raise any need </a:t>
            </a:r>
            <a:r>
              <a:rPr lang="en-US" dirty="0"/>
              <a:t>for further assessment or specialist provision in relation to a child with the child’s education or training provider and the child’s placing authority;</a:t>
            </a:r>
          </a:p>
          <a:p>
            <a:r>
              <a:rPr lang="en-US" dirty="0"/>
              <a:t>(viii)help a child who is excluded from school, or who is of compulsory school age but not attending school</a:t>
            </a:r>
            <a:r>
              <a:rPr lang="en-US" b="1" dirty="0">
                <a:solidFill>
                  <a:srgbClr val="FF0000"/>
                </a:solidFill>
              </a:rPr>
              <a:t>, to access educational and training support throughout the period of exclusion or non-attendance and to return to school as soon as possible;</a:t>
            </a:r>
          </a:p>
          <a:p>
            <a:r>
              <a:rPr lang="en-US" dirty="0"/>
              <a:t>(ix)help each child who is above compulsory school age </a:t>
            </a:r>
            <a:r>
              <a:rPr lang="en-US" b="1" dirty="0">
                <a:solidFill>
                  <a:srgbClr val="FF0000"/>
                </a:solidFill>
              </a:rPr>
              <a:t>to participate in further education, training or employment</a:t>
            </a:r>
            <a:r>
              <a:rPr lang="en-US" dirty="0"/>
              <a:t> and to prepare for future care, education or employment;</a:t>
            </a:r>
          </a:p>
          <a:p>
            <a:r>
              <a:rPr lang="en-US" dirty="0"/>
              <a:t>(x)help each child to </a:t>
            </a:r>
            <a:r>
              <a:rPr lang="en-US" b="1" dirty="0">
                <a:solidFill>
                  <a:srgbClr val="FF0000"/>
                </a:solidFill>
              </a:rPr>
              <a:t>attend education or training </a:t>
            </a:r>
            <a:r>
              <a:rPr lang="en-US" dirty="0"/>
              <a:t>in accordance with the expectations in the child’s relevant plans; and</a:t>
            </a:r>
          </a:p>
          <a:p>
            <a:r>
              <a:rPr lang="en-US" dirty="0"/>
              <a:t>(b)that each child has access to </a:t>
            </a:r>
            <a:r>
              <a:rPr lang="en-US" b="1" dirty="0">
                <a:solidFill>
                  <a:srgbClr val="FF0000"/>
                </a:solidFill>
              </a:rPr>
              <a:t>appropriate equipment, facilities and resources </a:t>
            </a:r>
            <a:r>
              <a:rPr lang="en-US" dirty="0"/>
              <a:t>to support the child’s learning</a:t>
            </a:r>
          </a:p>
          <a:p>
            <a:endParaRPr lang="en-GB" dirty="0"/>
          </a:p>
        </p:txBody>
      </p:sp>
    </p:spTree>
    <p:extLst>
      <p:ext uri="{BB962C8B-B14F-4D97-AF65-F5344CB8AC3E}">
        <p14:creationId xmlns:p14="http://schemas.microsoft.com/office/powerpoint/2010/main" val="34455235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B80DA-E97A-3FC4-F351-199117693FD4}"/>
              </a:ext>
            </a:extLst>
          </p:cNvPr>
          <p:cNvSpPr>
            <a:spLocks noGrp="1"/>
          </p:cNvSpPr>
          <p:nvPr>
            <p:ph type="title"/>
          </p:nvPr>
        </p:nvSpPr>
        <p:spPr/>
        <p:txBody>
          <a:bodyPr/>
          <a:lstStyle/>
          <a:p>
            <a:r>
              <a:rPr lang="en-GB" dirty="0"/>
              <a:t>What does it mean ?</a:t>
            </a:r>
          </a:p>
        </p:txBody>
      </p:sp>
      <p:sp>
        <p:nvSpPr>
          <p:cNvPr id="3" name="Content Placeholder 2">
            <a:extLst>
              <a:ext uri="{FF2B5EF4-FFF2-40B4-BE49-F238E27FC236}">
                <a16:creationId xmlns:a16="http://schemas.microsoft.com/office/drawing/2014/main" id="{3C12D9DB-1747-DE1D-43B3-5599FF0F788B}"/>
              </a:ext>
            </a:extLst>
          </p:cNvPr>
          <p:cNvSpPr>
            <a:spLocks noGrp="1"/>
          </p:cNvSpPr>
          <p:nvPr>
            <p:ph idx="1"/>
          </p:nvPr>
        </p:nvSpPr>
        <p:spPr/>
        <p:txBody>
          <a:bodyPr/>
          <a:lstStyle/>
          <a:p>
            <a:r>
              <a:rPr lang="en-GB" dirty="0"/>
              <a:t>This divides into two parts essentially:</a:t>
            </a:r>
          </a:p>
          <a:p>
            <a:pPr>
              <a:buFontTx/>
              <a:buChar char="-"/>
            </a:pPr>
            <a:r>
              <a:rPr lang="en-GB" dirty="0"/>
              <a:t>What do others have to do</a:t>
            </a:r>
          </a:p>
          <a:p>
            <a:pPr>
              <a:buFontTx/>
              <a:buChar char="-"/>
            </a:pPr>
            <a:endParaRPr lang="en-GB" dirty="0"/>
          </a:p>
          <a:p>
            <a:pPr>
              <a:buFontTx/>
              <a:buChar char="-"/>
            </a:pPr>
            <a:r>
              <a:rPr lang="en-GB" dirty="0"/>
              <a:t>What you have to do .</a:t>
            </a:r>
          </a:p>
          <a:p>
            <a:pPr>
              <a:buFontTx/>
              <a:buChar char="-"/>
            </a:pPr>
            <a:endParaRPr lang="en-GB" dirty="0"/>
          </a:p>
          <a:p>
            <a:pPr>
              <a:buFontTx/>
              <a:buChar char="-"/>
            </a:pPr>
            <a:r>
              <a:rPr lang="en-GB" dirty="0"/>
              <a:t>Discussion- any thoughts on this ? </a:t>
            </a:r>
          </a:p>
        </p:txBody>
      </p:sp>
    </p:spTree>
    <p:extLst>
      <p:ext uri="{BB962C8B-B14F-4D97-AF65-F5344CB8AC3E}">
        <p14:creationId xmlns:p14="http://schemas.microsoft.com/office/powerpoint/2010/main" val="4185964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5EC8B-D375-6D34-9082-AA297ACD0E60}"/>
              </a:ext>
            </a:extLst>
          </p:cNvPr>
          <p:cNvSpPr>
            <a:spLocks noGrp="1"/>
          </p:cNvSpPr>
          <p:nvPr>
            <p:ph type="title"/>
          </p:nvPr>
        </p:nvSpPr>
        <p:spPr/>
        <p:txBody>
          <a:bodyPr/>
          <a:lstStyle/>
          <a:p>
            <a:r>
              <a:rPr lang="en-GB" dirty="0"/>
              <a:t>Reality check…..</a:t>
            </a:r>
          </a:p>
        </p:txBody>
      </p:sp>
      <p:sp>
        <p:nvSpPr>
          <p:cNvPr id="3" name="Content Placeholder 2">
            <a:extLst>
              <a:ext uri="{FF2B5EF4-FFF2-40B4-BE49-F238E27FC236}">
                <a16:creationId xmlns:a16="http://schemas.microsoft.com/office/drawing/2014/main" id="{B05C41B1-77F3-7D13-88E8-5B29684F4978}"/>
              </a:ext>
            </a:extLst>
          </p:cNvPr>
          <p:cNvSpPr>
            <a:spLocks noGrp="1"/>
          </p:cNvSpPr>
          <p:nvPr>
            <p:ph idx="1"/>
          </p:nvPr>
        </p:nvSpPr>
        <p:spPr/>
        <p:txBody>
          <a:bodyPr/>
          <a:lstStyle/>
          <a:p>
            <a:r>
              <a:rPr lang="en-US" dirty="0"/>
              <a:t>Ofsted 2021:- In our sample of 2,600 children living in children’s homes:</a:t>
            </a:r>
          </a:p>
          <a:p>
            <a:r>
              <a:rPr lang="en-US" dirty="0"/>
              <a:t>2,165 children (83%) attended educational provision eligible for Ofsted inspection</a:t>
            </a:r>
          </a:p>
          <a:p>
            <a:r>
              <a:rPr lang="en-US" dirty="0"/>
              <a:t>9% attended unregulated provisions</a:t>
            </a:r>
          </a:p>
          <a:p>
            <a:r>
              <a:rPr lang="en-US" dirty="0"/>
              <a:t>6% were not in education, employment or training</a:t>
            </a:r>
          </a:p>
          <a:p>
            <a:r>
              <a:rPr lang="en-US" dirty="0"/>
              <a:t>2% attended educational provision inspected by the Independent Schools Inspectorate (ISI)</a:t>
            </a:r>
          </a:p>
          <a:p>
            <a:endParaRPr lang="en-US" dirty="0"/>
          </a:p>
          <a:p>
            <a:endParaRPr lang="en-GB" dirty="0"/>
          </a:p>
        </p:txBody>
      </p:sp>
    </p:spTree>
    <p:extLst>
      <p:ext uri="{BB962C8B-B14F-4D97-AF65-F5344CB8AC3E}">
        <p14:creationId xmlns:p14="http://schemas.microsoft.com/office/powerpoint/2010/main" val="15390372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A0E84-1277-1EAC-63D4-18B3C583A88B}"/>
              </a:ext>
            </a:extLst>
          </p:cNvPr>
          <p:cNvSpPr>
            <a:spLocks noGrp="1"/>
          </p:cNvSpPr>
          <p:nvPr>
            <p:ph type="title"/>
          </p:nvPr>
        </p:nvSpPr>
        <p:spPr/>
        <p:txBody>
          <a:bodyPr/>
          <a:lstStyle/>
          <a:p>
            <a:r>
              <a:rPr lang="en-GB" dirty="0"/>
              <a:t>Reality check…..</a:t>
            </a:r>
          </a:p>
        </p:txBody>
      </p:sp>
      <p:sp>
        <p:nvSpPr>
          <p:cNvPr id="3" name="Content Placeholder 2">
            <a:extLst>
              <a:ext uri="{FF2B5EF4-FFF2-40B4-BE49-F238E27FC236}">
                <a16:creationId xmlns:a16="http://schemas.microsoft.com/office/drawing/2014/main" id="{CA6D8F73-CCA3-370E-1849-C58D6F06EEB6}"/>
              </a:ext>
            </a:extLst>
          </p:cNvPr>
          <p:cNvSpPr>
            <a:spLocks noGrp="1"/>
          </p:cNvSpPr>
          <p:nvPr>
            <p:ph idx="1"/>
          </p:nvPr>
        </p:nvSpPr>
        <p:spPr/>
        <p:txBody>
          <a:bodyPr>
            <a:normAutofit fontScale="92500"/>
          </a:bodyPr>
          <a:lstStyle/>
          <a:p>
            <a:r>
              <a:rPr lang="en-US" dirty="0"/>
              <a:t>Of the 2,165 children in our sample who attended an educational provision eligible for Ofsted inspection, - - 57% were in special schools (35% independent special schools and 22% in state-funded special schools). </a:t>
            </a:r>
          </a:p>
          <a:p>
            <a:pPr>
              <a:buFontTx/>
              <a:buChar char="-"/>
            </a:pPr>
            <a:r>
              <a:rPr lang="en-US" dirty="0"/>
              <a:t>the remaining 43% of children attended mainstream education (6% independent mainstream education and 37% state-funded mainstream education</a:t>
            </a:r>
          </a:p>
          <a:p>
            <a:pPr>
              <a:buFontTx/>
              <a:buChar char="-"/>
            </a:pPr>
            <a:r>
              <a:rPr lang="en-US" dirty="0">
                <a:solidFill>
                  <a:srgbClr val="FF0000"/>
                </a:solidFill>
              </a:rPr>
              <a:t>The numbers of young people needed SEND provision is stark…this is an area of LA provision which is under the most tension…..</a:t>
            </a:r>
            <a:endParaRPr lang="en-GB" dirty="0">
              <a:solidFill>
                <a:srgbClr val="FF0000"/>
              </a:solidFill>
            </a:endParaRPr>
          </a:p>
        </p:txBody>
      </p:sp>
    </p:spTree>
    <p:extLst>
      <p:ext uri="{BB962C8B-B14F-4D97-AF65-F5344CB8AC3E}">
        <p14:creationId xmlns:p14="http://schemas.microsoft.com/office/powerpoint/2010/main" val="2329959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0D192-A614-2711-749D-81514F028C16}"/>
              </a:ext>
            </a:extLst>
          </p:cNvPr>
          <p:cNvSpPr>
            <a:spLocks noGrp="1"/>
          </p:cNvSpPr>
          <p:nvPr>
            <p:ph type="title"/>
          </p:nvPr>
        </p:nvSpPr>
        <p:spPr/>
        <p:txBody>
          <a:bodyPr/>
          <a:lstStyle/>
          <a:p>
            <a:r>
              <a:rPr lang="en-GB" dirty="0"/>
              <a:t>Reality check…..</a:t>
            </a:r>
          </a:p>
        </p:txBody>
      </p:sp>
      <p:sp>
        <p:nvSpPr>
          <p:cNvPr id="3" name="Content Placeholder 2">
            <a:extLst>
              <a:ext uri="{FF2B5EF4-FFF2-40B4-BE49-F238E27FC236}">
                <a16:creationId xmlns:a16="http://schemas.microsoft.com/office/drawing/2014/main" id="{1735E73F-6FB0-5B24-8597-7950E8E7A052}"/>
              </a:ext>
            </a:extLst>
          </p:cNvPr>
          <p:cNvSpPr>
            <a:spLocks noGrp="1"/>
          </p:cNvSpPr>
          <p:nvPr>
            <p:ph idx="1"/>
          </p:nvPr>
        </p:nvSpPr>
        <p:spPr/>
        <p:txBody>
          <a:bodyPr>
            <a:normAutofit lnSpcReduction="10000"/>
          </a:bodyPr>
          <a:lstStyle/>
          <a:p>
            <a:r>
              <a:rPr lang="en-US" dirty="0"/>
              <a:t>When looking beyond our sample to all children living in children’s homes and attending state-funded education nationally (approximately 2,500 children), 47% had EHC plans. A further 27% were receiving SEN support. For all children nationally, the proportions were 3% and 12% respectively.</a:t>
            </a:r>
          </a:p>
          <a:p>
            <a:endParaRPr lang="en-US" dirty="0"/>
          </a:p>
          <a:p>
            <a:r>
              <a:rPr lang="en-US" dirty="0">
                <a:solidFill>
                  <a:srgbClr val="FF0000"/>
                </a:solidFill>
              </a:rPr>
              <a:t>What is the implication for a children’s home in terms of staff training and development in order to meet the standard? </a:t>
            </a:r>
            <a:endParaRPr lang="en-GB" dirty="0">
              <a:solidFill>
                <a:srgbClr val="FF0000"/>
              </a:solidFill>
            </a:endParaRPr>
          </a:p>
        </p:txBody>
      </p:sp>
    </p:spTree>
    <p:extLst>
      <p:ext uri="{BB962C8B-B14F-4D97-AF65-F5344CB8AC3E}">
        <p14:creationId xmlns:p14="http://schemas.microsoft.com/office/powerpoint/2010/main" val="7816834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B5E00-ED4F-E33A-6700-136AD4891B74}"/>
              </a:ext>
            </a:extLst>
          </p:cNvPr>
          <p:cNvSpPr>
            <a:spLocks noGrp="1"/>
          </p:cNvSpPr>
          <p:nvPr>
            <p:ph type="title"/>
          </p:nvPr>
        </p:nvSpPr>
        <p:spPr/>
        <p:txBody>
          <a:bodyPr/>
          <a:lstStyle/>
          <a:p>
            <a:r>
              <a:rPr lang="en-GB" dirty="0"/>
              <a:t>Reality check…..</a:t>
            </a:r>
          </a:p>
        </p:txBody>
      </p:sp>
      <p:sp>
        <p:nvSpPr>
          <p:cNvPr id="3" name="Content Placeholder 2">
            <a:extLst>
              <a:ext uri="{FF2B5EF4-FFF2-40B4-BE49-F238E27FC236}">
                <a16:creationId xmlns:a16="http://schemas.microsoft.com/office/drawing/2014/main" id="{02754685-368E-A4B6-1307-F588398692ED}"/>
              </a:ext>
            </a:extLst>
          </p:cNvPr>
          <p:cNvSpPr>
            <a:spLocks noGrp="1"/>
          </p:cNvSpPr>
          <p:nvPr>
            <p:ph idx="1"/>
          </p:nvPr>
        </p:nvSpPr>
        <p:spPr/>
        <p:txBody>
          <a:bodyPr/>
          <a:lstStyle/>
          <a:p>
            <a:r>
              <a:rPr lang="en-US" dirty="0"/>
              <a:t>Although less than 1% of all state-funded, mainstream-educated children attended PRUs nationally, the figure was 18% in our sample. Children in children’s homes make up less than 0.1% of the state-funded school population, but they represent more than 3% of the PRU population.</a:t>
            </a:r>
            <a:endParaRPr lang="en-GB" dirty="0"/>
          </a:p>
        </p:txBody>
      </p:sp>
    </p:spTree>
    <p:extLst>
      <p:ext uri="{BB962C8B-B14F-4D97-AF65-F5344CB8AC3E}">
        <p14:creationId xmlns:p14="http://schemas.microsoft.com/office/powerpoint/2010/main" val="2732471812"/>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ialogue2014">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381</TotalTime>
  <Words>2005</Words>
  <Application>Microsoft Office PowerPoint</Application>
  <PresentationFormat>Widescreen</PresentationFormat>
  <Paragraphs>111</Paragraphs>
  <Slides>24</Slides>
  <Notes>2</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24</vt:i4>
      </vt:variant>
    </vt:vector>
  </HeadingPairs>
  <TitlesOfParts>
    <vt:vector size="35" baseType="lpstr">
      <vt:lpstr>Arial</vt:lpstr>
      <vt:lpstr>Baskerville Old Face</vt:lpstr>
      <vt:lpstr>Calibri</vt:lpstr>
      <vt:lpstr>Calibri Light</vt:lpstr>
      <vt:lpstr>Century Gothic</vt:lpstr>
      <vt:lpstr>Courier New</vt:lpstr>
      <vt:lpstr>Ebrima</vt:lpstr>
      <vt:lpstr>My Underwood</vt:lpstr>
      <vt:lpstr>Palatino Linotype</vt:lpstr>
      <vt:lpstr>Office Theme</vt:lpstr>
      <vt:lpstr>Dialogue2014</vt:lpstr>
      <vt:lpstr>Reflecting upon, and evidencing the education standard</vt:lpstr>
      <vt:lpstr>Welcome to the session-</vt:lpstr>
      <vt:lpstr>What does the standard say ? </vt:lpstr>
      <vt:lpstr>PowerPoint Presentation</vt:lpstr>
      <vt:lpstr>What does it mean ?</vt:lpstr>
      <vt:lpstr>Reality check…..</vt:lpstr>
      <vt:lpstr>Reality check…..</vt:lpstr>
      <vt:lpstr>Reality check…..</vt:lpstr>
      <vt:lpstr>Reality check…..</vt:lpstr>
      <vt:lpstr>Numbers and representation</vt:lpstr>
      <vt:lpstr>Issues arising</vt:lpstr>
      <vt:lpstr>Proving it….</vt:lpstr>
      <vt:lpstr>Evidence ? </vt:lpstr>
      <vt:lpstr>Evidence ?</vt:lpstr>
      <vt:lpstr>Your responsibility….</vt:lpstr>
      <vt:lpstr>Virtual heads:</vt:lpstr>
      <vt:lpstr>Where is the child in this?</vt:lpstr>
      <vt:lpstr>What about being out of education ? </vt:lpstr>
      <vt:lpstr>What about being out of education ? </vt:lpstr>
      <vt:lpstr>Education at home ….</vt:lpstr>
      <vt:lpstr>Timetables…..</vt:lpstr>
      <vt:lpstr>Timetables</vt:lpstr>
      <vt:lpstr>Small groups- </vt:lpstr>
      <vt:lpstr>Any thoughts or follow up?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Current issues in practice-</dc:title>
  <dc:creator>Christine Freestone</dc:creator>
  <cp:lastModifiedBy>Jen Bean</cp:lastModifiedBy>
  <cp:revision>8</cp:revision>
  <dcterms:created xsi:type="dcterms:W3CDTF">2021-10-31T14:26:29Z</dcterms:created>
  <dcterms:modified xsi:type="dcterms:W3CDTF">2024-06-10T13:42:37Z</dcterms:modified>
</cp:coreProperties>
</file>