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🗣️ Independent Advocacy: Listening Beneath the Surface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endParaRPr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Children’s rights • Safeguarding </a:t>
            </a: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Why?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Everyday </a:t>
            </a:r>
            <a:r>
              <a:rPr sz="2000" dirty="0" err="1">
                <a:latin typeface="Segoe UI" panose="020B0502040204020203" pitchFamily="34" charset="0"/>
                <a:cs typeface="Segoe UI" panose="020B0502040204020203" pitchFamily="34" charset="0"/>
              </a:rPr>
              <a:t>practic</a:t>
            </a: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e. When? What? How?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Evidence</a:t>
            </a: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Duration, Style and Ground rules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Jules Reynolds 11/02/2026</a:t>
            </a:r>
            <a:endParaRPr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📂 Evidence that standards are met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Children and young people can explain what advocacy is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They know how to contact an advocate and that it is independent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Advocacy is offered and recorded routinely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Records show offers made, take-up and outcomes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Children’s views are visible in plans, reviews and decisions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Advocates are welcomed into the home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🧠 When compliance hides unmet need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“I agreed, but I didn’t really understand.”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“I said nothing because I didn’t want to make things worse.”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“I nodded because everyone else seemed happy.”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“I was too angry inside to speak.”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b="1" dirty="0">
                <a:latin typeface="Segoe UI" panose="020B0502040204020203" pitchFamily="34" charset="0"/>
                <a:cs typeface="Segoe UI" panose="020B0502040204020203" pitchFamily="34" charset="0"/>
              </a:rPr>
              <a:t>Possible signs across ages and abilities: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• Headaches, stomach aches, sleep problems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• Withdrawal, shutdown, over-politeness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• Agreeing quickly, then distressed later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• </a:t>
            </a:r>
            <a:r>
              <a:rPr dirty="0" err="1">
                <a:latin typeface="Segoe UI" panose="020B0502040204020203" pitchFamily="34" charset="0"/>
                <a:cs typeface="Segoe UI" panose="020B0502040204020203" pitchFamily="34" charset="0"/>
              </a:rPr>
              <a:t>Behaviour</a:t>
            </a: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 as communication in younger/non-verbal children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305800" cy="1521505"/>
          </a:xfrm>
        </p:spPr>
        <p:txBody>
          <a:bodyPr>
            <a:normAutofit fontScale="90000"/>
          </a:bodyPr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👥 </a:t>
            </a:r>
            <a:r>
              <a:rPr sz="3600" dirty="0" err="1"/>
              <a:t>Wh</a:t>
            </a:r>
            <a:r>
              <a:rPr lang="en-GB" sz="3600" dirty="0"/>
              <a:t>y might </a:t>
            </a:r>
            <a:r>
              <a:rPr sz="3600" dirty="0"/>
              <a:t>staff </a:t>
            </a:r>
            <a:r>
              <a:rPr lang="en-GB" sz="3600" dirty="0"/>
              <a:t>discourage independent advocacy?</a:t>
            </a:r>
            <a:r>
              <a:rPr sz="3600" dirty="0"/>
              <a:t> (honest reflections)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98914"/>
            <a:ext cx="8229600" cy="3927249"/>
          </a:xfrm>
        </p:spPr>
        <p:txBody>
          <a:bodyPr>
            <a:normAutofit lnSpcReduction="10000"/>
          </a:bodyPr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“It feels like inviting a complaint.”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“We already know what the child wants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, we advocate for them all the time</a:t>
            </a: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”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“I don’t want to damage the relationship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, they might ask for the impossible</a:t>
            </a: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.”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“The child seems settled – I don’t want to unsettle them.”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“It takes time and we’re already stretched.”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" y="63093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>
                <a:solidFill>
                  <a:srgbClr val="505050"/>
                </a:solidFill>
                <a:latin typeface="Calibri"/>
              </a:defRPr>
            </a:pPr>
            <a:r>
              <a:t>Common themes from practice discussions in children’s homes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53419"/>
          </a:xfrm>
        </p:spPr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🛡️ Advocacy and safeguarding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592762"/>
          </a:xfrm>
        </p:spPr>
        <p:txBody>
          <a:bodyPr>
            <a:noAutofit/>
          </a:bodyPr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Ensures that their rights, wishes and feelings are central to decision making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An independent check to prevent abuse and neglect. Advocacy provides a safe route to express confusion or anger</a:t>
            </a: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Over-compliance can mask distress and risk</a:t>
            </a: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Early intervention – build trusting relationship before an issue is uncovered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Complaints Procedure – when children are unhappy with their care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Especially important for disabled and neurodivergent children and young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💬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1800">
                <a:solidFill>
                  <a:srgbClr val="1E1E1E"/>
                </a:solidFill>
                <a:latin typeface="Calibri"/>
              </a:defRPr>
            </a:pPr>
            <a:r>
              <a:rPr sz="2000" b="1" dirty="0">
                <a:latin typeface="Segoe UI" panose="020B0502040204020203" pitchFamily="34" charset="0"/>
                <a:cs typeface="Segoe UI" panose="020B0502040204020203" pitchFamily="34" charset="0"/>
              </a:rPr>
              <a:t>Reflective question:</a:t>
            </a: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Think of a child or young person who rarely challenges decisions.</a:t>
            </a:r>
          </a:p>
          <a:p>
            <a:pPr marL="0" indent="0">
              <a:buNone/>
              <a:defRPr sz="18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What might we be missing — and how would we know?</a:t>
            </a: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Where </a:t>
            </a: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in your organisation </a:t>
            </a: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could advocacy be offered earlier?</a:t>
            </a: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lang="en-GB" sz="20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Who is easiest to miss in </a:t>
            </a:r>
            <a:r>
              <a:rPr lang="en-GB" sz="2000" dirty="0">
                <a:latin typeface="Segoe UI" panose="020B0502040204020203" pitchFamily="34" charset="0"/>
                <a:cs typeface="Segoe UI" panose="020B0502040204020203" pitchFamily="34" charset="0"/>
              </a:rPr>
              <a:t>y</a:t>
            </a:r>
            <a:r>
              <a:rPr sz="2000" dirty="0">
                <a:latin typeface="Segoe UI" panose="020B0502040204020203" pitchFamily="34" charset="0"/>
                <a:cs typeface="Segoe UI" panose="020B0502040204020203" pitchFamily="34" charset="0"/>
              </a:rPr>
              <a:t>our home?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⭐ Key message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/>
              <a:t>Quiet or compliant does not mean content</a:t>
            </a: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/>
              <a:t>Standards matter — evidence matters more</a:t>
            </a: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/>
              <a:t>Advocacy is a legal right and a safeguarding responsibility</a:t>
            </a: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dirty="0"/>
              <a:t>Questions?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2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6" presetID="15" presetClass="emph" presetSubtype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7" dur="indefinite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t>🎯 Session aims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Understand what independent advocacy is and why it matters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Know when children in care and care leavers must be offered advocacy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Understand staff responsibilities in everyday practice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⚖️ Why advocacy matters</a:t>
            </a:r>
            <a:r>
              <a:rPr lang="en-GB" dirty="0"/>
              <a:t>?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/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Children and young people in care live with decisions made by adults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Some do not feel safe or confident to speak up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Quiet or agreeable does not always mean content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👤 What is independent advocacy?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Support from someone independent of the home and local authority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Works for the child or young person – not professionals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Helps express views, wishes and feelings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⚖️ The law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b="1" dirty="0">
                <a:latin typeface="Segoe UI" panose="020B0502040204020203" pitchFamily="34" charset="0"/>
                <a:cs typeface="Segoe UI" panose="020B0502040204020203" pitchFamily="34" charset="0"/>
              </a:rPr>
              <a:t>Children Act 1989 – Section 26A</a:t>
            </a: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‘Local authorities must arrange advocacy for children in care and care leavers’</a:t>
            </a: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Children's Homes regulations </a:t>
            </a: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‘Homes must ensure advocacy support and explain it to children’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Statutory Guidance (IRO handbook) </a:t>
            </a: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requires informing children of their advocacy rights.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Legal right for children and young people in care and care leavers</a:t>
            </a: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b="1" dirty="0">
                <a:latin typeface="Segoe UI" panose="020B0502040204020203" pitchFamily="34" charset="0"/>
                <a:cs typeface="Segoe UI" panose="020B0502040204020203" pitchFamily="34" charset="0"/>
              </a:rPr>
              <a:t>Advocacy must be offered and actively promoted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3093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>
                <a:solidFill>
                  <a:srgbClr val="505050"/>
                </a:solidFill>
                <a:latin typeface="Calibri"/>
              </a:defRPr>
            </a:pPr>
            <a:r>
              <a:t>Source: Children Act 1989, s26A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t>📢 Children’s Commissioner for England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Promotes and protects the rights of children and young people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A national voice for children whose views are often missed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“Children and young people are telling us they do not feel listened to by the adults who make decisions about their lives.”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lang="en-GB" dirty="0">
                <a:latin typeface="Segoe UI" panose="020B0502040204020203" pitchFamily="34" charset="0"/>
                <a:cs typeface="Segoe UI" panose="020B0502040204020203" pitchFamily="34" charset="0"/>
              </a:rPr>
              <a:t>— </a:t>
            </a:r>
            <a:r>
              <a:rPr lang="en-GB" b="1" dirty="0">
                <a:latin typeface="Segoe UI" panose="020B0502040204020203" pitchFamily="34" charset="0"/>
                <a:cs typeface="Segoe UI" panose="020B0502040204020203" pitchFamily="34" charset="0"/>
              </a:rPr>
              <a:t>Dame Rachel de Souza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/>
          </a:p>
        </p:txBody>
      </p:sp>
      <p:sp>
        <p:nvSpPr>
          <p:cNvPr id="4" name="TextBox 3"/>
          <p:cNvSpPr txBox="1"/>
          <p:nvPr/>
        </p:nvSpPr>
        <p:spPr>
          <a:xfrm>
            <a:off x="365760" y="63093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>
                <a:solidFill>
                  <a:srgbClr val="505050"/>
                </a:solidFill>
                <a:latin typeface="Calibri"/>
              </a:defRPr>
            </a:pPr>
            <a:r>
              <a:t>Source: Children’s Commissioner for England – statutory role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📘 Standards – published wording (verbatim)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b="1" dirty="0">
                <a:latin typeface="Segoe UI" panose="020B0502040204020203" pitchFamily="34" charset="0"/>
                <a:cs typeface="Segoe UI" panose="020B0502040204020203" pitchFamily="34" charset="0"/>
              </a:rPr>
              <a:t>Ofsted SCCIF (Children’s Homes):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“Children have access to, and are actively encouraged to involve, a suitably skilled and experienced independent advocate…”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“Children, including those who are non-speaking, are supported to actively participate in decisions about their lives…”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“They are sensitively helped to understand when it may not be possible to act on their wishes…”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None/>
              <a:defRPr sz="2000">
                <a:solidFill>
                  <a:srgbClr val="1E1E1E"/>
                </a:solidFill>
                <a:latin typeface="Calibri"/>
              </a:defRPr>
            </a:pPr>
            <a:r>
              <a:rPr b="1" dirty="0">
                <a:latin typeface="Segoe UI" panose="020B0502040204020203" pitchFamily="34" charset="0"/>
                <a:cs typeface="Segoe UI" panose="020B0502040204020203" pitchFamily="34" charset="0"/>
              </a:rPr>
              <a:t>National Advocacy Standards: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“Advocacy is led by the views, wishes and feelings of children and young people.”</a:t>
            </a: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“Children unable to instruct an advocate have their rights articulated through non-instructed advocacy.”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" y="6309360"/>
            <a:ext cx="11430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 i="1">
                <a:solidFill>
                  <a:srgbClr val="505050"/>
                </a:solidFill>
                <a:latin typeface="Calibri"/>
              </a:defRPr>
            </a:pPr>
            <a:r>
              <a:t>Sources: Ofsted SCCIF (Children’s Homes); National Standards for the Provision of Children’s Advocacy Services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t>⏰ When should advocacy be offered?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On admission or placement move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Before reviews and significant decisions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When unhappy, withdrawn, distressed or disengaged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20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When making or considering a complaint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8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 b="1">
                <a:solidFill>
                  <a:srgbClr val="004D59"/>
                </a:solidFill>
                <a:latin typeface="Segoe UI"/>
              </a:defRPr>
            </a:pPr>
            <a:r>
              <a:rPr dirty="0"/>
              <a:t>🧰 Methods used to support access to advocacy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Explaining advocacy in age-appropriate language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Using visuals, symbols, stories or play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One-to-one key work conversations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Written and pictorial information in the home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Support with making contact (calls, emails, meetings)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Offering advocacy more than once</a:t>
            </a:r>
            <a:endParaRPr lang="en-GB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endParaRPr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 sz="1800">
                <a:solidFill>
                  <a:srgbClr val="1E1E1E"/>
                </a:solidFill>
                <a:latin typeface="Calibri"/>
              </a:defRPr>
            </a:pPr>
            <a:r>
              <a:rPr dirty="0">
                <a:latin typeface="Segoe UI" panose="020B0502040204020203" pitchFamily="34" charset="0"/>
                <a:cs typeface="Segoe UI" panose="020B0502040204020203" pitchFamily="34" charset="0"/>
              </a:rPr>
              <a:t>Adapted approaches for disabled and neurodivergent children and young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864</Words>
  <Application>Microsoft Office PowerPoint</Application>
  <PresentationFormat>On-screen Show (4:3)</PresentationFormat>
  <Paragraphs>171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Segoe UI</vt:lpstr>
      <vt:lpstr>Office Theme</vt:lpstr>
      <vt:lpstr>🗣️ Independent Advocacy: Listening Beneath the Surface</vt:lpstr>
      <vt:lpstr>🎯 Session aims</vt:lpstr>
      <vt:lpstr>⚖️ Why advocacy matters?</vt:lpstr>
      <vt:lpstr>👤 What is independent advocacy?</vt:lpstr>
      <vt:lpstr>⚖️ The law</vt:lpstr>
      <vt:lpstr>📢 Children’s Commissioner for England</vt:lpstr>
      <vt:lpstr>📘 Standards – published wording (verbatim)</vt:lpstr>
      <vt:lpstr>⏰ When should advocacy be offered?</vt:lpstr>
      <vt:lpstr>🧰 Methods used to support access to advocacy</vt:lpstr>
      <vt:lpstr>📂 Evidence that standards are met</vt:lpstr>
      <vt:lpstr>🧠 When compliance hides unmet need</vt:lpstr>
      <vt:lpstr>👥 Why might staff discourage independent advocacy? (honest reflections)</vt:lpstr>
      <vt:lpstr>🛡️ Advocacy and safeguarding</vt:lpstr>
      <vt:lpstr>💬 Discussion</vt:lpstr>
      <vt:lpstr>⭐ Key message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Julie</dc:creator>
  <cp:keywords/>
  <dc:description>generated using python-pptx</dc:description>
  <cp:lastModifiedBy>Michelle McCallum</cp:lastModifiedBy>
  <cp:revision>3</cp:revision>
  <dcterms:created xsi:type="dcterms:W3CDTF">2013-01-27T09:14:16Z</dcterms:created>
  <dcterms:modified xsi:type="dcterms:W3CDTF">2026-02-10T10:50:59Z</dcterms:modified>
  <cp:category/>
</cp:coreProperties>
</file>